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sldIdLst>
    <p:sldId id="697" r:id="rId5"/>
    <p:sldId id="673" r:id="rId6"/>
    <p:sldId id="259" r:id="rId7"/>
    <p:sldId id="261" r:id="rId8"/>
    <p:sldId id="258" r:id="rId9"/>
    <p:sldId id="767" r:id="rId10"/>
    <p:sldId id="689" r:id="rId11"/>
    <p:sldId id="761" r:id="rId12"/>
    <p:sldId id="679" r:id="rId13"/>
    <p:sldId id="762" r:id="rId14"/>
    <p:sldId id="698" r:id="rId15"/>
    <p:sldId id="766" r:id="rId16"/>
    <p:sldId id="265" r:id="rId17"/>
    <p:sldId id="266" r:id="rId18"/>
    <p:sldId id="755" r:id="rId19"/>
    <p:sldId id="756" r:id="rId20"/>
    <p:sldId id="757" r:id="rId21"/>
    <p:sldId id="357" r:id="rId22"/>
    <p:sldId id="647" r:id="rId23"/>
    <p:sldId id="768" r:id="rId24"/>
    <p:sldId id="268" r:id="rId25"/>
    <p:sldId id="271" r:id="rId26"/>
    <p:sldId id="270" r:id="rId27"/>
    <p:sldId id="352" r:id="rId28"/>
    <p:sldId id="648" r:id="rId29"/>
    <p:sldId id="769" r:id="rId30"/>
    <p:sldId id="740" r:id="rId31"/>
    <p:sldId id="274" r:id="rId32"/>
    <p:sldId id="353" r:id="rId33"/>
    <p:sldId id="303" r:id="rId34"/>
    <p:sldId id="678" r:id="rId35"/>
    <p:sldId id="699" r:id="rId36"/>
    <p:sldId id="682" r:id="rId37"/>
    <p:sldId id="760" r:id="rId38"/>
    <p:sldId id="753" r:id="rId39"/>
    <p:sldId id="754" r:id="rId40"/>
    <p:sldId id="746" r:id="rId41"/>
    <p:sldId id="770" r:id="rId42"/>
    <p:sldId id="360" r:id="rId43"/>
    <p:sldId id="655" r:id="rId44"/>
    <p:sldId id="722" r:id="rId45"/>
    <p:sldId id="659" r:id="rId46"/>
    <p:sldId id="750" r:id="rId47"/>
    <p:sldId id="751" r:id="rId48"/>
    <p:sldId id="771" r:id="rId49"/>
    <p:sldId id="329" r:id="rId50"/>
    <p:sldId id="649" r:id="rId51"/>
    <p:sldId id="279" r:id="rId52"/>
    <p:sldId id="280" r:id="rId53"/>
    <p:sldId id="772" r:id="rId54"/>
    <p:sldId id="281" r:id="rId55"/>
    <p:sldId id="285" r:id="rId56"/>
    <p:sldId id="363" r:id="rId57"/>
    <p:sldId id="685" r:id="rId58"/>
    <p:sldId id="286" r:id="rId59"/>
    <p:sldId id="287" r:id="rId60"/>
    <p:sldId id="288" r:id="rId61"/>
    <p:sldId id="773" r:id="rId62"/>
    <p:sldId id="290" r:id="rId63"/>
    <p:sldId id="330" r:id="rId64"/>
    <p:sldId id="652" r:id="rId65"/>
    <p:sldId id="337" r:id="rId66"/>
    <p:sldId id="338" r:id="rId67"/>
    <p:sldId id="331" r:id="rId68"/>
    <p:sldId id="332" r:id="rId69"/>
    <p:sldId id="339" r:id="rId70"/>
    <p:sldId id="340" r:id="rId71"/>
    <p:sldId id="295" r:id="rId72"/>
    <p:sldId id="774" r:id="rId73"/>
    <p:sldId id="296" r:id="rId74"/>
    <p:sldId id="298" r:id="rId75"/>
    <p:sldId id="299" r:id="rId76"/>
    <p:sldId id="300" r:id="rId77"/>
    <p:sldId id="301" r:id="rId78"/>
    <p:sldId id="775" r:id="rId79"/>
    <p:sldId id="366" r:id="rId80"/>
    <p:sldId id="306" r:id="rId81"/>
    <p:sldId id="765" r:id="rId82"/>
    <p:sldId id="749" r:id="rId83"/>
    <p:sldId id="666" r:id="rId84"/>
    <p:sldId id="361" r:id="rId85"/>
    <p:sldId id="354" r:id="rId86"/>
    <p:sldId id="74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C81284-C18F-A052-CF9F-003B70DCFDD9}" name="Cassandra Angelo" initials="CA" userId="S::ca760@sph.rutgers.edu::61729342-79f5-4ee5-8d48-283a6964be83" providerId="AD"/>
  <p188:author id="{9231178A-BD59-2009-86E3-6C1E6D2B3AA3}" name="Angelo, Cassandra [DOH]" initials="AC[" userId="S::Cassandra.Angelo@doh.nj.gov::25ffd353-aa0b-4924-8ef2-48ea5094c567" providerId="AD"/>
  <p188:author id="{93F307DA-E87B-FCB3-EC70-933948E42FE2}" name="Eva Nelson" initials="EN" userId="S::ehn14@sph.rutgers.edu::ec9c1532-1d56-453b-a7c7-53e708962c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753"/>
    <a:srgbClr val="F78481"/>
    <a:srgbClr val="56920C"/>
    <a:srgbClr val="3A667E"/>
    <a:srgbClr val="71A2BD"/>
    <a:srgbClr val="508CAE"/>
    <a:srgbClr val="495A73"/>
    <a:srgbClr val="FFF9E7"/>
    <a:srgbClr val="F1EBF7"/>
    <a:srgbClr val="E6D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autoAdjust="0"/>
    <p:restoredTop sz="84490" autoAdjust="0"/>
  </p:normalViewPr>
  <p:slideViewPr>
    <p:cSldViewPr snapToGrid="0">
      <p:cViewPr varScale="1">
        <p:scale>
          <a:sx n="107" d="100"/>
          <a:sy n="107" d="100"/>
        </p:scale>
        <p:origin x="10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rgbClr val="3A667E"/>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Sheet1!$B$2:$B$5</c:f>
              <c:numCache>
                <c:formatCode>General</c:formatCode>
                <c:ptCount val="4"/>
                <c:pt idx="0">
                  <c:v>40</c:v>
                </c:pt>
                <c:pt idx="1">
                  <c:v>30</c:v>
                </c:pt>
                <c:pt idx="2">
                  <c:v>50</c:v>
                </c:pt>
                <c:pt idx="3">
                  <c:v>50</c:v>
                </c:pt>
              </c:numCache>
            </c:numRef>
          </c:val>
          <c:extLst>
            <c:ext xmlns:c16="http://schemas.microsoft.com/office/drawing/2014/chart" uri="{C3380CC4-5D6E-409C-BE32-E72D297353CC}">
              <c16:uniqueId val="{00000000-7CCE-9042-AD30-E46BC2EDE424}"/>
            </c:ext>
          </c:extLst>
        </c:ser>
        <c:ser>
          <c:idx val="1"/>
          <c:order val="1"/>
          <c:tx>
            <c:strRef>
              <c:f>Sheet1!$C$1</c:f>
              <c:strCache>
                <c:ptCount val="1"/>
                <c:pt idx="0">
                  <c:v>Series 1</c:v>
                </c:pt>
              </c:strCache>
            </c:strRef>
          </c:tx>
          <c:spPr>
            <a:solidFill>
              <a:srgbClr val="153753"/>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Sheet1!$C$2:$C$5</c:f>
              <c:numCache>
                <c:formatCode>General</c:formatCode>
                <c:ptCount val="4"/>
                <c:pt idx="0">
                  <c:v>20</c:v>
                </c:pt>
                <c:pt idx="1">
                  <c:v>20</c:v>
                </c:pt>
                <c:pt idx="2">
                  <c:v>20</c:v>
                </c:pt>
                <c:pt idx="3">
                  <c:v>20</c:v>
                </c:pt>
              </c:numCache>
            </c:numRef>
          </c:val>
          <c:extLst>
            <c:ext xmlns:c16="http://schemas.microsoft.com/office/drawing/2014/chart" uri="{C3380CC4-5D6E-409C-BE32-E72D297353CC}">
              <c16:uniqueId val="{00000001-7CCE-9042-AD30-E46BC2EDE424}"/>
            </c:ext>
          </c:extLst>
        </c:ser>
        <c:ser>
          <c:idx val="2"/>
          <c:order val="2"/>
          <c:tx>
            <c:strRef>
              <c:f>Sheet1!$D$1</c:f>
              <c:strCache>
                <c:ptCount val="1"/>
                <c:pt idx="0">
                  <c:v>Series 2</c:v>
                </c:pt>
              </c:strCache>
            </c:strRef>
          </c:tx>
          <c:spPr>
            <a:solidFill>
              <a:srgbClr val="3A667E"/>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Sheet1!$D$2:$D$5</c:f>
              <c:numCache>
                <c:formatCode>General</c:formatCode>
                <c:ptCount val="4"/>
                <c:pt idx="0">
                  <c:v>40</c:v>
                </c:pt>
                <c:pt idx="1">
                  <c:v>50</c:v>
                </c:pt>
                <c:pt idx="2">
                  <c:v>30</c:v>
                </c:pt>
                <c:pt idx="3">
                  <c:v>30</c:v>
                </c:pt>
              </c:numCache>
            </c:numRef>
          </c:val>
          <c:extLst>
            <c:ext xmlns:c16="http://schemas.microsoft.com/office/drawing/2014/chart" uri="{C3380CC4-5D6E-409C-BE32-E72D297353CC}">
              <c16:uniqueId val="{00000002-7CCE-9042-AD30-E46BC2EDE424}"/>
            </c:ext>
          </c:extLst>
        </c:ser>
        <c:dLbls>
          <c:dLblPos val="ctr"/>
          <c:showLegendKey val="0"/>
          <c:showVal val="1"/>
          <c:showCatName val="0"/>
          <c:showSerName val="0"/>
          <c:showPercent val="0"/>
          <c:showBubbleSize val="0"/>
        </c:dLbls>
        <c:gapWidth val="150"/>
        <c:overlap val="100"/>
        <c:axId val="1487701791"/>
        <c:axId val="1526201711"/>
      </c:barChart>
      <c:catAx>
        <c:axId val="148770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26201711"/>
        <c:crosses val="autoZero"/>
        <c:auto val="1"/>
        <c:lblAlgn val="ctr"/>
        <c:lblOffset val="100"/>
        <c:noMultiLvlLbl val="0"/>
      </c:catAx>
      <c:valAx>
        <c:axId val="152620171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7701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DA0A2-6D70-445D-A6B2-7BE94F6481C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14771D7-CE34-49DF-B900-2D08B015FD67}">
      <dgm:prSet phldrT="[Text]"/>
      <dgm:spPr>
        <a:solidFill>
          <a:srgbClr val="FFFF00">
            <a:alpha val="49804"/>
          </a:srgbClr>
        </a:solidFill>
      </dgm:spPr>
      <dgm:t>
        <a:bodyPr/>
        <a:lstStyle/>
        <a:p>
          <a:r>
            <a:rPr lang="en-US"/>
            <a:t>Amount</a:t>
          </a:r>
        </a:p>
      </dgm:t>
    </dgm:pt>
    <dgm:pt modelId="{AFACB032-7D18-4F55-92D5-0ACCE9F33F79}" type="parTrans" cxnId="{49CE0CB2-B9A6-4E73-BF36-312447666899}">
      <dgm:prSet/>
      <dgm:spPr/>
      <dgm:t>
        <a:bodyPr/>
        <a:lstStyle/>
        <a:p>
          <a:endParaRPr lang="en-US"/>
        </a:p>
      </dgm:t>
    </dgm:pt>
    <dgm:pt modelId="{0AB32AAC-8EC8-4B39-A4DF-1195797F1821}" type="sibTrans" cxnId="{49CE0CB2-B9A6-4E73-BF36-312447666899}">
      <dgm:prSet/>
      <dgm:spPr/>
      <dgm:t>
        <a:bodyPr/>
        <a:lstStyle/>
        <a:p>
          <a:endParaRPr lang="en-US"/>
        </a:p>
      </dgm:t>
    </dgm:pt>
    <dgm:pt modelId="{330029D0-6A51-4B77-B1F4-819DF7619D38}">
      <dgm:prSet phldrT="[Text]"/>
      <dgm:spPr>
        <a:solidFill>
          <a:srgbClr val="CC0000">
            <a:alpha val="50000"/>
          </a:srgbClr>
        </a:solidFill>
      </dgm:spPr>
      <dgm:t>
        <a:bodyPr/>
        <a:lstStyle/>
        <a:p>
          <a:r>
            <a:rPr lang="en-US"/>
            <a:t>Intent</a:t>
          </a:r>
        </a:p>
      </dgm:t>
    </dgm:pt>
    <dgm:pt modelId="{6C39D636-863A-4514-96F0-32145B0668D9}" type="parTrans" cxnId="{DB230FE1-0014-4A30-9E09-C6EE02D6FF8B}">
      <dgm:prSet/>
      <dgm:spPr/>
      <dgm:t>
        <a:bodyPr/>
        <a:lstStyle/>
        <a:p>
          <a:endParaRPr lang="en-US"/>
        </a:p>
      </dgm:t>
    </dgm:pt>
    <dgm:pt modelId="{9A4DCEDB-C157-4C8C-B31F-8EDE671867DB}" type="sibTrans" cxnId="{DB230FE1-0014-4A30-9E09-C6EE02D6FF8B}">
      <dgm:prSet/>
      <dgm:spPr/>
      <dgm:t>
        <a:bodyPr/>
        <a:lstStyle/>
        <a:p>
          <a:endParaRPr lang="en-US"/>
        </a:p>
      </dgm:t>
    </dgm:pt>
    <dgm:pt modelId="{D3B23E9D-1F1D-47DD-9FD2-15CCB86DD9EB}">
      <dgm:prSet phldrT="[Text]"/>
      <dgm:spPr>
        <a:solidFill>
          <a:srgbClr val="33CCFF">
            <a:alpha val="51000"/>
          </a:srgbClr>
        </a:solidFill>
      </dgm:spPr>
      <dgm:t>
        <a:bodyPr/>
        <a:lstStyle/>
        <a:p>
          <a:r>
            <a:rPr lang="en-US"/>
            <a:t>Frequency</a:t>
          </a:r>
        </a:p>
      </dgm:t>
    </dgm:pt>
    <dgm:pt modelId="{B4BBEDF4-17A2-4A6E-BBFD-AA64A5EB4A8F}" type="parTrans" cxnId="{8EF13B7F-5E9C-4DD9-B31D-BDD626F719F3}">
      <dgm:prSet/>
      <dgm:spPr/>
      <dgm:t>
        <a:bodyPr/>
        <a:lstStyle/>
        <a:p>
          <a:endParaRPr lang="en-US"/>
        </a:p>
      </dgm:t>
    </dgm:pt>
    <dgm:pt modelId="{352092D8-AFAA-4B79-A97A-84DD89203B7A}" type="sibTrans" cxnId="{8EF13B7F-5E9C-4DD9-B31D-BDD626F719F3}">
      <dgm:prSet/>
      <dgm:spPr/>
      <dgm:t>
        <a:bodyPr/>
        <a:lstStyle/>
        <a:p>
          <a:endParaRPr lang="en-US"/>
        </a:p>
      </dgm:t>
    </dgm:pt>
    <dgm:pt modelId="{319DD082-9A90-45B9-92A2-24982531DBD1}" type="pres">
      <dgm:prSet presAssocID="{3EADA0A2-6D70-445D-A6B2-7BE94F6481C3}" presName="compositeShape" presStyleCnt="0">
        <dgm:presLayoutVars>
          <dgm:chMax val="7"/>
          <dgm:dir/>
          <dgm:resizeHandles val="exact"/>
        </dgm:presLayoutVars>
      </dgm:prSet>
      <dgm:spPr/>
    </dgm:pt>
    <dgm:pt modelId="{0891179E-9844-40F3-92AD-0AD796F637CB}" type="pres">
      <dgm:prSet presAssocID="{914771D7-CE34-49DF-B900-2D08B015FD67}" presName="circ1" presStyleLbl="vennNode1" presStyleIdx="0" presStyleCnt="3" custScaleX="85940" custScaleY="83903" custLinFactNeighborX="-67976" custLinFactNeighborY="-4381"/>
      <dgm:spPr/>
    </dgm:pt>
    <dgm:pt modelId="{A52E3CF3-E920-4F1C-A92F-2839E360418F}" type="pres">
      <dgm:prSet presAssocID="{914771D7-CE34-49DF-B900-2D08B015FD67}" presName="circ1Tx" presStyleLbl="revTx" presStyleIdx="0" presStyleCnt="0">
        <dgm:presLayoutVars>
          <dgm:chMax val="0"/>
          <dgm:chPref val="0"/>
          <dgm:bulletEnabled val="1"/>
        </dgm:presLayoutVars>
      </dgm:prSet>
      <dgm:spPr/>
    </dgm:pt>
    <dgm:pt modelId="{588727EE-7485-430E-8800-91B0EAA3042C}" type="pres">
      <dgm:prSet presAssocID="{330029D0-6A51-4B77-B1F4-819DF7619D38}" presName="circ2" presStyleLbl="vennNode1" presStyleIdx="1" presStyleCnt="3" custScaleX="88482" custScaleY="89270" custLinFactNeighborX="-61038" custLinFactNeighborY="2083"/>
      <dgm:spPr/>
    </dgm:pt>
    <dgm:pt modelId="{E33FEC8C-3BDF-4BC0-B57D-C4BB4CFAB08B}" type="pres">
      <dgm:prSet presAssocID="{330029D0-6A51-4B77-B1F4-819DF7619D38}" presName="circ2Tx" presStyleLbl="revTx" presStyleIdx="0" presStyleCnt="0">
        <dgm:presLayoutVars>
          <dgm:chMax val="0"/>
          <dgm:chPref val="0"/>
          <dgm:bulletEnabled val="1"/>
        </dgm:presLayoutVars>
      </dgm:prSet>
      <dgm:spPr/>
    </dgm:pt>
    <dgm:pt modelId="{C13EEAAC-6900-45A3-BF88-0AC460AFCB07}" type="pres">
      <dgm:prSet presAssocID="{D3B23E9D-1F1D-47DD-9FD2-15CCB86DD9EB}" presName="circ3" presStyleLbl="vennNode1" presStyleIdx="2" presStyleCnt="3" custScaleX="87462" custScaleY="90513" custLinFactNeighborX="-85208" custLinFactNeighborY="2761"/>
      <dgm:spPr/>
    </dgm:pt>
    <dgm:pt modelId="{3AF9F137-3636-4E13-91D5-D6881DEC1EDB}" type="pres">
      <dgm:prSet presAssocID="{D3B23E9D-1F1D-47DD-9FD2-15CCB86DD9EB}" presName="circ3Tx" presStyleLbl="revTx" presStyleIdx="0" presStyleCnt="0">
        <dgm:presLayoutVars>
          <dgm:chMax val="0"/>
          <dgm:chPref val="0"/>
          <dgm:bulletEnabled val="1"/>
        </dgm:presLayoutVars>
      </dgm:prSet>
      <dgm:spPr/>
    </dgm:pt>
  </dgm:ptLst>
  <dgm:cxnLst>
    <dgm:cxn modelId="{BC793008-DD16-4382-9460-27F08DC7FD59}" type="presOf" srcId="{914771D7-CE34-49DF-B900-2D08B015FD67}" destId="{0891179E-9844-40F3-92AD-0AD796F637CB}" srcOrd="1" destOrd="0" presId="urn:microsoft.com/office/officeart/2005/8/layout/venn1"/>
    <dgm:cxn modelId="{56F2BC34-C86A-4CEC-A79B-1FE4B89B4523}" type="presOf" srcId="{3EADA0A2-6D70-445D-A6B2-7BE94F6481C3}" destId="{319DD082-9A90-45B9-92A2-24982531DBD1}" srcOrd="0" destOrd="0" presId="urn:microsoft.com/office/officeart/2005/8/layout/venn1"/>
    <dgm:cxn modelId="{14B2B249-8FD1-4B2E-8342-E6D835B01DD9}" type="presOf" srcId="{914771D7-CE34-49DF-B900-2D08B015FD67}" destId="{A52E3CF3-E920-4F1C-A92F-2839E360418F}" srcOrd="0" destOrd="0" presId="urn:microsoft.com/office/officeart/2005/8/layout/venn1"/>
    <dgm:cxn modelId="{8EF13B7F-5E9C-4DD9-B31D-BDD626F719F3}" srcId="{3EADA0A2-6D70-445D-A6B2-7BE94F6481C3}" destId="{D3B23E9D-1F1D-47DD-9FD2-15CCB86DD9EB}" srcOrd="2" destOrd="0" parTransId="{B4BBEDF4-17A2-4A6E-BBFD-AA64A5EB4A8F}" sibTransId="{352092D8-AFAA-4B79-A97A-84DD89203B7A}"/>
    <dgm:cxn modelId="{1C52A1AA-5E87-41B2-9A34-2354E1D44F47}" type="presOf" srcId="{D3B23E9D-1F1D-47DD-9FD2-15CCB86DD9EB}" destId="{3AF9F137-3636-4E13-91D5-D6881DEC1EDB}" srcOrd="0" destOrd="0" presId="urn:microsoft.com/office/officeart/2005/8/layout/venn1"/>
    <dgm:cxn modelId="{49CE0CB2-B9A6-4E73-BF36-312447666899}" srcId="{3EADA0A2-6D70-445D-A6B2-7BE94F6481C3}" destId="{914771D7-CE34-49DF-B900-2D08B015FD67}" srcOrd="0" destOrd="0" parTransId="{AFACB032-7D18-4F55-92D5-0ACCE9F33F79}" sibTransId="{0AB32AAC-8EC8-4B39-A4DF-1195797F1821}"/>
    <dgm:cxn modelId="{6E5BD6B6-F504-476B-98AA-4C1B229761B8}" type="presOf" srcId="{D3B23E9D-1F1D-47DD-9FD2-15CCB86DD9EB}" destId="{C13EEAAC-6900-45A3-BF88-0AC460AFCB07}" srcOrd="1" destOrd="0" presId="urn:microsoft.com/office/officeart/2005/8/layout/venn1"/>
    <dgm:cxn modelId="{75EB20D9-EA29-4609-ACAB-78491E9A1B36}" type="presOf" srcId="{330029D0-6A51-4B77-B1F4-819DF7619D38}" destId="{588727EE-7485-430E-8800-91B0EAA3042C}" srcOrd="1" destOrd="0" presId="urn:microsoft.com/office/officeart/2005/8/layout/venn1"/>
    <dgm:cxn modelId="{DB230FE1-0014-4A30-9E09-C6EE02D6FF8B}" srcId="{3EADA0A2-6D70-445D-A6B2-7BE94F6481C3}" destId="{330029D0-6A51-4B77-B1F4-819DF7619D38}" srcOrd="1" destOrd="0" parTransId="{6C39D636-863A-4514-96F0-32145B0668D9}" sibTransId="{9A4DCEDB-C157-4C8C-B31F-8EDE671867DB}"/>
    <dgm:cxn modelId="{0DCD81E8-96DE-4AF7-B7CF-E64CAB64F0AE}" type="presOf" srcId="{330029D0-6A51-4B77-B1F4-819DF7619D38}" destId="{E33FEC8C-3BDF-4BC0-B57D-C4BB4CFAB08B}" srcOrd="0" destOrd="0" presId="urn:microsoft.com/office/officeart/2005/8/layout/venn1"/>
    <dgm:cxn modelId="{F901ABCC-12F1-456B-A548-8F9896116635}" type="presParOf" srcId="{319DD082-9A90-45B9-92A2-24982531DBD1}" destId="{0891179E-9844-40F3-92AD-0AD796F637CB}" srcOrd="0" destOrd="0" presId="urn:microsoft.com/office/officeart/2005/8/layout/venn1"/>
    <dgm:cxn modelId="{D530EA08-237B-4C65-9E30-2911548B91A6}" type="presParOf" srcId="{319DD082-9A90-45B9-92A2-24982531DBD1}" destId="{A52E3CF3-E920-4F1C-A92F-2839E360418F}" srcOrd="1" destOrd="0" presId="urn:microsoft.com/office/officeart/2005/8/layout/venn1"/>
    <dgm:cxn modelId="{0FF87CF6-F5CA-4F5F-BB42-3F563CABBE6F}" type="presParOf" srcId="{319DD082-9A90-45B9-92A2-24982531DBD1}" destId="{588727EE-7485-430E-8800-91B0EAA3042C}" srcOrd="2" destOrd="0" presId="urn:microsoft.com/office/officeart/2005/8/layout/venn1"/>
    <dgm:cxn modelId="{BE46A24E-8307-47C1-A0D8-280EBE1F2F5D}" type="presParOf" srcId="{319DD082-9A90-45B9-92A2-24982531DBD1}" destId="{E33FEC8C-3BDF-4BC0-B57D-C4BB4CFAB08B}" srcOrd="3" destOrd="0" presId="urn:microsoft.com/office/officeart/2005/8/layout/venn1"/>
    <dgm:cxn modelId="{5BC27F84-01B0-4A9F-A81B-D0537DA82A4A}" type="presParOf" srcId="{319DD082-9A90-45B9-92A2-24982531DBD1}" destId="{C13EEAAC-6900-45A3-BF88-0AC460AFCB07}" srcOrd="4" destOrd="0" presId="urn:microsoft.com/office/officeart/2005/8/layout/venn1"/>
    <dgm:cxn modelId="{60002A42-7367-4DF7-A855-855E45DFC26A}" type="presParOf" srcId="{319DD082-9A90-45B9-92A2-24982531DBD1}" destId="{3AF9F137-3636-4E13-91D5-D6881DEC1ED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1179E-9844-40F3-92AD-0AD796F637CB}">
      <dsp:nvSpPr>
        <dsp:cNvPr id="0" name=""/>
        <dsp:cNvSpPr/>
      </dsp:nvSpPr>
      <dsp:spPr>
        <a:xfrm>
          <a:off x="1470848" y="125380"/>
          <a:ext cx="2629160" cy="2566842"/>
        </a:xfrm>
        <a:prstGeom prst="ellipse">
          <a:avLst/>
        </a:prstGeom>
        <a:solidFill>
          <a:srgbClr val="FFFF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Amount</a:t>
          </a:r>
        </a:p>
      </dsp:txBody>
      <dsp:txXfrm>
        <a:off x="1821403" y="574577"/>
        <a:ext cx="1928051" cy="1155079"/>
      </dsp:txXfrm>
    </dsp:sp>
    <dsp:sp modelId="{588727EE-7485-430E-8800-91B0EAA3042C}">
      <dsp:nvSpPr>
        <dsp:cNvPr id="0" name=""/>
        <dsp:cNvSpPr/>
      </dsp:nvSpPr>
      <dsp:spPr>
        <a:xfrm>
          <a:off x="2748115" y="2153098"/>
          <a:ext cx="2706928" cy="2731035"/>
        </a:xfrm>
        <a:prstGeom prst="ellipse">
          <a:avLst/>
        </a:prstGeom>
        <a:solidFill>
          <a:srgbClr val="CC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Intent</a:t>
          </a:r>
        </a:p>
      </dsp:txBody>
      <dsp:txXfrm>
        <a:off x="3575984" y="2858615"/>
        <a:ext cx="1624156" cy="1502069"/>
      </dsp:txXfrm>
    </dsp:sp>
    <dsp:sp modelId="{C13EEAAC-6900-45A3-BF88-0AC460AFCB07}">
      <dsp:nvSpPr>
        <dsp:cNvPr id="0" name=""/>
        <dsp:cNvSpPr/>
      </dsp:nvSpPr>
      <dsp:spPr>
        <a:xfrm>
          <a:off x="0" y="2154826"/>
          <a:ext cx="2675723" cy="2769062"/>
        </a:xfrm>
        <a:prstGeom prst="ellipse">
          <a:avLst/>
        </a:prstGeom>
        <a:solidFill>
          <a:srgbClr val="33CCFF">
            <a:alpha val="5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Frequency</a:t>
          </a:r>
        </a:p>
      </dsp:txBody>
      <dsp:txXfrm>
        <a:off x="251963" y="2870167"/>
        <a:ext cx="1605433" cy="152298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0.34879</cdr:x>
      <cdr:y>0.5</cdr:y>
    </cdr:from>
    <cdr:to>
      <cdr:x>0.44323</cdr:x>
      <cdr:y>0.59271</cdr:y>
    </cdr:to>
    <cdr:sp macro="" textlink="">
      <cdr:nvSpPr>
        <cdr:cNvPr id="2" name="TextBox 1">
          <a:extLst xmlns:a="http://schemas.openxmlformats.org/drawingml/2006/main">
            <a:ext uri="{FF2B5EF4-FFF2-40B4-BE49-F238E27FC236}">
              <a16:creationId xmlns:a16="http://schemas.microsoft.com/office/drawing/2014/main" id="{6B6B95AB-AFB9-D145-A1FC-5454B5EDE18B}"/>
            </a:ext>
          </a:extLst>
        </cdr:cNvPr>
        <cdr:cNvSpPr txBox="1"/>
      </cdr:nvSpPr>
      <cdr:spPr>
        <a:xfrm xmlns:a="http://schemas.openxmlformats.org/drawingml/2006/main">
          <a:off x="3667736" y="2175669"/>
          <a:ext cx="993093" cy="40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a:solidFill>
                <a:schemeClr val="bg1"/>
              </a:solidFill>
            </a:rPr>
            <a:t>30-50%</a:t>
          </a:r>
        </a:p>
      </cdr:txBody>
    </cdr:sp>
  </cdr:relSizeAnchor>
  <cdr:relSizeAnchor xmlns:cdr="http://schemas.openxmlformats.org/drawingml/2006/chartDrawing">
    <cdr:from>
      <cdr:x>0.11467</cdr:x>
      <cdr:y>0.40728</cdr:y>
    </cdr:from>
    <cdr:to>
      <cdr:x>0.20911</cdr:x>
      <cdr:y>0.5</cdr:y>
    </cdr:to>
    <cdr:sp macro="" textlink="">
      <cdr:nvSpPr>
        <cdr:cNvPr id="3"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1205793" y="1772212"/>
          <a:ext cx="993093" cy="403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40-60%</a:t>
          </a:r>
        </a:p>
      </cdr:txBody>
    </cdr:sp>
  </cdr:relSizeAnchor>
  <cdr:relSizeAnchor xmlns:cdr="http://schemas.openxmlformats.org/drawingml/2006/chartDrawing">
    <cdr:from>
      <cdr:x>0.58857</cdr:x>
      <cdr:y>0.33196</cdr:y>
    </cdr:from>
    <cdr:to>
      <cdr:x>0.68301</cdr:x>
      <cdr:y>0.42468</cdr:y>
    </cdr:to>
    <cdr:sp macro="" textlink="">
      <cdr:nvSpPr>
        <cdr:cNvPr id="4"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6189214" y="1444456"/>
          <a:ext cx="993093" cy="403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dr:relSizeAnchor xmlns:cdr="http://schemas.openxmlformats.org/drawingml/2006/chartDrawing">
    <cdr:from>
      <cdr:x>0.82185</cdr:x>
      <cdr:y>0.33196</cdr:y>
    </cdr:from>
    <cdr:to>
      <cdr:x>0.91629</cdr:x>
      <cdr:y>0.42468</cdr:y>
    </cdr:to>
    <cdr:sp macro="" textlink="">
      <cdr:nvSpPr>
        <cdr:cNvPr id="5" name="TextBox 1">
          <a:extLst xmlns:a="http://schemas.openxmlformats.org/drawingml/2006/main">
            <a:ext uri="{FF2B5EF4-FFF2-40B4-BE49-F238E27FC236}">
              <a16:creationId xmlns:a16="http://schemas.microsoft.com/office/drawing/2014/main" id="{D5FD8BE6-9AF1-9242-958D-7889194A4A61}"/>
            </a:ext>
          </a:extLst>
        </cdr:cNvPr>
        <cdr:cNvSpPr txBox="1"/>
      </cdr:nvSpPr>
      <cdr:spPr>
        <a:xfrm xmlns:a="http://schemas.openxmlformats.org/drawingml/2006/main">
          <a:off x="8642197" y="1444456"/>
          <a:ext cx="993093" cy="403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7DD53-4CD9-4C7C-98BB-855725E75E9E}" type="datetimeFigureOut">
              <a:rPr lang="en-US" smtClean="0"/>
              <a:t>5/7/25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0DAF-54C7-4053-8D3B-CDB5BB994E72}" type="slidenum">
              <a:rPr lang="en-US" smtClean="0"/>
              <a:t>‹#›</a:t>
            </a:fld>
            <a:endParaRPr lang="en-US"/>
          </a:p>
        </p:txBody>
      </p:sp>
    </p:spTree>
    <p:extLst>
      <p:ext uri="{BB962C8B-B14F-4D97-AF65-F5344CB8AC3E}">
        <p14:creationId xmlns:p14="http://schemas.microsoft.com/office/powerpoint/2010/main" val="4509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ida.nih.gov/publications/drugfacts/understanding-drug-use-addictio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cbi.nlm.nih.gov/pmc/articles/PMC346234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268811522401168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c804a13b1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c804a13b1_0_7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The purpose of today’s training is to help first responders develop new knowledge and communication skills that can be applied on the scene, post overdose reversal, to encourage Substance Use Disorder (SUD) patients to seek help for their addiction and make them aware of available resources</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Five Minutes to Help was envisioned by the NJ Department of Health’s Office of Emergency Medical Services, and the content in today’s training was developed by the Rutgers School of Public Health, with funding from the NJ Department of Health’s Overdose Data to Action (OD2A) CDC grant</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This is a four-hour session, and 4 EMS CEUs will be issued upon completion of your evaluation; we will provide the link to the online evaluation at the end of the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Some of the content in this training may be sensitive for some people. If you ever feel triggered or upset, feel free to step out of the room for a few minutes to reset.</a:t>
            </a:r>
          </a:p>
        </p:txBody>
      </p:sp>
      <p:sp>
        <p:nvSpPr>
          <p:cNvPr id="140" name="Google Shape;140;g5c804a13b1_0_7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of the symptoms of compassion fatigue are depression, anxiety, feelings of being burnt out, exhaustion, irritability, feeling dissatisfied with work, and PTSD</a:t>
            </a:r>
          </a:p>
        </p:txBody>
      </p:sp>
      <p:sp>
        <p:nvSpPr>
          <p:cNvPr id="4" name="Slide Number Placeholder 3"/>
          <p:cNvSpPr>
            <a:spLocks noGrp="1"/>
          </p:cNvSpPr>
          <p:nvPr>
            <p:ph type="sldNum" sz="quarter" idx="5"/>
          </p:nvPr>
        </p:nvSpPr>
        <p:spPr/>
        <p:txBody>
          <a:bodyPr/>
          <a:lstStyle/>
          <a:p>
            <a:fld id="{857A0DAF-54C7-4053-8D3B-CDB5BB994E72}" type="slidenum">
              <a:rPr lang="en-US" smtClean="0"/>
              <a:t>10</a:t>
            </a:fld>
            <a:endParaRPr lang="en-US"/>
          </a:p>
        </p:txBody>
      </p:sp>
    </p:spTree>
    <p:extLst>
      <p:ext uri="{BB962C8B-B14F-4D97-AF65-F5344CB8AC3E}">
        <p14:creationId xmlns:p14="http://schemas.microsoft.com/office/powerpoint/2010/main" val="1963924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c804a13b1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c804a13b1_0_717: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a:buSzPts val="1400"/>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Breathing Exercise (4-5 minutes)</a:t>
            </a:r>
            <a:r>
              <a:rPr lang="en-US">
                <a:solidFill>
                  <a:schemeClr val="dk1"/>
                </a:solidFill>
                <a:latin typeface="Calibri"/>
                <a:ea typeface="Calibri"/>
                <a:cs typeface="Calibri"/>
                <a:sym typeface="Calibri"/>
              </a:rPr>
              <a:t> (optional)</a:t>
            </a:r>
            <a:endParaRPr lang="en-US" sz="1200" b="0" i="0" u="none" strike="noStrike" cap="none">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1" u="none" strike="noStrike" cap="none">
                <a:solidFill>
                  <a:schemeClr val="tx1"/>
                </a:solidFill>
                <a:effectLst/>
                <a:latin typeface="Calibri"/>
                <a:ea typeface="Calibri"/>
                <a:cs typeface="Calibri"/>
                <a:sym typeface="Calibri"/>
              </a:rPr>
              <a:t>Instructors: you may decide if you would like to facilitate this activity or not</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b="0" i="0" u="none" strike="noStrike" cap="none">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tx1"/>
                </a:solidFill>
                <a:effectLst/>
                <a:latin typeface="Calibri"/>
                <a:ea typeface="Calibri"/>
                <a:cs typeface="Calibri"/>
                <a:sym typeface="Calibri"/>
              </a:rPr>
              <a:t>First responders experience a lot of stress during their jobs, but there are simple things you can do to help with that, such as taking a moment to practice deep breathing</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Let’s take a few minutes to get centered with deep breaths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Invite the group to place both feet flat on the ground and close their eyes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Release the tension in your shoulders, loosen your jaw</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Lead group through a few slow deep breaths. Breathe in for 4 seconds, hold for 4 seconds, and breathe out for 4 seconds. Repeat 3-4 times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After doing this a few times, ask the participants to slowly open their eyes</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You can always use this technique if you feel overwhelmed with a situation. It is a quick exercise, but is proven to be really helpful in stressful moments</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Hopefully you now feel more centered and are ready to learn!</a:t>
            </a:r>
            <a:endParaRPr lang="en-US" sz="1200" b="0" i="0" u="none" strike="noStrike" cap="none">
              <a:solidFill>
                <a:schemeClr val="dk1"/>
              </a:solidFill>
              <a:effectLst/>
              <a:latin typeface="Calibri"/>
              <a:ea typeface="Calibri"/>
              <a:cs typeface="Calibri"/>
            </a:endParaRPr>
          </a:p>
        </p:txBody>
      </p:sp>
      <p:sp>
        <p:nvSpPr>
          <p:cNvPr id="197" name="Google Shape;197;g5c804a13b1_0_717:notes"/>
          <p:cNvSpPr txBox="1">
            <a:spLocks noGrp="1"/>
          </p:cNvSpPr>
          <p:nvPr>
            <p:ph type="sldNum" idx="12"/>
          </p:nvPr>
        </p:nvSpPr>
        <p:spPr>
          <a:xfrm>
            <a:off x="3884613" y="8685214"/>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12</a:t>
            </a:fld>
            <a:endParaRPr lang="en-US"/>
          </a:p>
        </p:txBody>
      </p:sp>
    </p:spTree>
    <p:extLst>
      <p:ext uri="{BB962C8B-B14F-4D97-AF65-F5344CB8AC3E}">
        <p14:creationId xmlns:p14="http://schemas.microsoft.com/office/powerpoint/2010/main" val="186366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a:t>When people use drugs, it changes their brain chemistry to make them physically addicted to the substance</a:t>
            </a:r>
          </a:p>
          <a:p>
            <a:pPr marL="285750" lvl="0" indent="-285750" algn="l" rtl="0">
              <a:spcBef>
                <a:spcPts val="0"/>
              </a:spcBef>
              <a:spcAft>
                <a:spcPts val="0"/>
              </a:spcAft>
              <a:buClr>
                <a:schemeClr val="dk1"/>
              </a:buClr>
              <a:buFont typeface="Arial" panose="020B0604020202020204" pitchFamily="34" charset="0"/>
              <a:buChar char="•"/>
            </a:pPr>
            <a:r>
              <a:rPr lang="en-US" sz="1400"/>
              <a:t>However, no one chooses to develop a SUD</a:t>
            </a:r>
          </a:p>
          <a:p>
            <a:pPr marL="285750" lvl="0" indent="-285750" algn="l" rtl="0">
              <a:spcBef>
                <a:spcPts val="0"/>
              </a:spcBef>
              <a:spcAft>
                <a:spcPts val="0"/>
              </a:spcAft>
              <a:buClr>
                <a:schemeClr val="dk1"/>
              </a:buClr>
              <a:buFont typeface="Arial" panose="020B0604020202020204" pitchFamily="34" charset="0"/>
              <a:buChar char="•"/>
            </a:pPr>
            <a:r>
              <a:rPr lang="en-US" sz="1400"/>
              <a:t>SUD can be treated successfully with support and treatment</a:t>
            </a:r>
            <a:endParaRPr sz="1400"/>
          </a:p>
        </p:txBody>
      </p:sp>
      <p:sp>
        <p:nvSpPr>
          <p:cNvPr id="205" name="Google Shape;20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876edb64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59876edb64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a:t>There are a lot of causes of SUD and this list is not exhaustive</a:t>
            </a:r>
          </a:p>
          <a:p>
            <a:pPr marL="0" lvl="0" indent="0" algn="l" rtl="0">
              <a:spcBef>
                <a:spcPts val="0"/>
              </a:spcBef>
              <a:spcAft>
                <a:spcPts val="0"/>
              </a:spcAft>
              <a:buClr>
                <a:schemeClr val="dk1"/>
              </a:buClr>
              <a:buFont typeface="Arial" panose="020B0604020202020204" pitchFamily="34" charset="0"/>
              <a:buNone/>
            </a:pPr>
            <a:endParaRPr lang="en-US" sz="1400"/>
          </a:p>
          <a:p>
            <a:pPr marL="285750" lvl="0" indent="-285750" algn="l" rtl="0">
              <a:spcBef>
                <a:spcPts val="0"/>
              </a:spcBef>
              <a:spcAft>
                <a:spcPts val="0"/>
              </a:spcAft>
              <a:buClr>
                <a:schemeClr val="dk1"/>
              </a:buClr>
              <a:buFont typeface="Arial" panose="020B0604020202020204" pitchFamily="34" charset="0"/>
              <a:buChar char="•"/>
            </a:pPr>
            <a:r>
              <a:rPr lang="en-US" sz="1400" u="sng"/>
              <a:t>Genetic predisposition </a:t>
            </a:r>
            <a:r>
              <a:rPr lang="en-US" sz="1400"/>
              <a:t>– scientific studies show that addiction can be a hereditary disease because there is a gene that can make people more susceptible to becoming addicted to substances</a:t>
            </a:r>
          </a:p>
          <a:p>
            <a:pPr marL="285750" lvl="0" indent="-285750" algn="l" rtl="0">
              <a:spcBef>
                <a:spcPts val="0"/>
              </a:spcBef>
              <a:spcAft>
                <a:spcPts val="0"/>
              </a:spcAft>
              <a:buClr>
                <a:schemeClr val="dk1"/>
              </a:buClr>
              <a:buFont typeface="Arial" panose="020B0604020202020204" pitchFamily="34" charset="0"/>
              <a:buChar char="•"/>
            </a:pPr>
            <a:r>
              <a:rPr lang="en-US" sz="1400" u="sng"/>
              <a:t>Family history </a:t>
            </a:r>
            <a:r>
              <a:rPr lang="en-US" sz="1400"/>
              <a:t>– living in a home where a parent, sibling, or other family member uses substances can lead someone to develop SUD</a:t>
            </a:r>
          </a:p>
          <a:p>
            <a:pPr marL="285750" lvl="0" indent="-285750" algn="l" rtl="0">
              <a:spcBef>
                <a:spcPts val="0"/>
              </a:spcBef>
              <a:spcAft>
                <a:spcPts val="0"/>
              </a:spcAft>
              <a:buClr>
                <a:schemeClr val="dk1"/>
              </a:buClr>
              <a:buFont typeface="Arial" panose="020B0604020202020204" pitchFamily="34" charset="0"/>
              <a:buChar char="•"/>
            </a:pPr>
            <a:r>
              <a:rPr lang="en-US" sz="1400" u="sng"/>
              <a:t>Environmental influences </a:t>
            </a:r>
            <a:r>
              <a:rPr lang="en-US" sz="1400"/>
              <a:t>– our environment plays a big role in our health – even our zip code can be the biggest indicator of our health status</a:t>
            </a:r>
          </a:p>
          <a:p>
            <a:pPr marL="742950" lvl="1" indent="-285750" algn="l" rtl="0">
              <a:spcBef>
                <a:spcPts val="0"/>
              </a:spcBef>
              <a:spcAft>
                <a:spcPts val="0"/>
              </a:spcAft>
              <a:buClr>
                <a:schemeClr val="dk1"/>
              </a:buClr>
              <a:buFont typeface="Arial" panose="020B0604020202020204" pitchFamily="34" charset="0"/>
              <a:buChar char="•"/>
            </a:pPr>
            <a:r>
              <a:rPr lang="en-US" sz="1400"/>
              <a:t>For example, living in a community in which there is easy access to drugs can lead a person to start using and develop SUD</a:t>
            </a:r>
          </a:p>
          <a:p>
            <a:pPr marL="285750" lvl="0" indent="-285750" algn="l" rtl="0">
              <a:spcBef>
                <a:spcPts val="0"/>
              </a:spcBef>
              <a:spcAft>
                <a:spcPts val="0"/>
              </a:spcAft>
              <a:buClr>
                <a:schemeClr val="dk1"/>
              </a:buClr>
              <a:buFont typeface="Arial" panose="020B0604020202020204" pitchFamily="34" charset="0"/>
              <a:buChar char="•"/>
            </a:pPr>
            <a:r>
              <a:rPr lang="en-US" sz="1400" u="sng"/>
              <a:t>Co-occurring conditions </a:t>
            </a:r>
            <a:r>
              <a:rPr lang="en-US" sz="1400"/>
              <a:t>– having other mental health issues (ex. Depression, anxiety, PTSD) can make someone more likely to start using substances </a:t>
            </a:r>
          </a:p>
          <a:p>
            <a:pPr marL="285750" lvl="0" indent="-285750" algn="l" rtl="0">
              <a:spcBef>
                <a:spcPts val="0"/>
              </a:spcBef>
              <a:spcAft>
                <a:spcPts val="0"/>
              </a:spcAft>
              <a:buClr>
                <a:schemeClr val="dk1"/>
              </a:buClr>
              <a:buFont typeface="Arial" panose="020B0604020202020204" pitchFamily="34" charset="0"/>
              <a:buChar char="•"/>
            </a:pPr>
            <a:r>
              <a:rPr lang="en-US" sz="1400" u="sng"/>
              <a:t>Social pressures</a:t>
            </a:r>
            <a:r>
              <a:rPr lang="en-US" sz="1400"/>
              <a:t> – we know that peer pressure, especially among adolescents, can lead people to start using</a:t>
            </a:r>
          </a:p>
          <a:p>
            <a:pPr marL="285750" lvl="0" indent="-285750" algn="l" rtl="0">
              <a:spcBef>
                <a:spcPts val="0"/>
              </a:spcBef>
              <a:spcAft>
                <a:spcPts val="0"/>
              </a:spcAft>
              <a:buClr>
                <a:schemeClr val="dk1"/>
              </a:buClr>
              <a:buFont typeface="Arial" panose="020B0604020202020204" pitchFamily="34" charset="0"/>
              <a:buChar char="•"/>
            </a:pPr>
            <a:r>
              <a:rPr lang="en-US" sz="1400" u="sng"/>
              <a:t>Use of drugs early on in life </a:t>
            </a:r>
            <a:r>
              <a:rPr lang="en-US" sz="1400"/>
              <a:t>– when someone starts using substances at a young age, they are more likely to develop a SUD throughout their lifetime</a:t>
            </a:r>
          </a:p>
          <a:p>
            <a:pPr marL="285750" lvl="0" indent="-285750" algn="l" rtl="0">
              <a:spcBef>
                <a:spcPts val="0"/>
              </a:spcBef>
              <a:spcAft>
                <a:spcPts val="0"/>
              </a:spcAft>
              <a:buClr>
                <a:schemeClr val="dk1"/>
              </a:buClr>
              <a:buFont typeface="Arial" panose="020B0604020202020204" pitchFamily="34" charset="0"/>
              <a:buChar char="•"/>
            </a:pPr>
            <a:r>
              <a:rPr lang="en-US" sz="1400" u="sng"/>
              <a:t>Injury</a:t>
            </a:r>
            <a:r>
              <a:rPr lang="en-US" sz="1400"/>
              <a:t> – in some cases, people who are injured are prescribed opioids for the pain, but get addicted and then turn to other drugs (ex. Heroin) when their prescription runs out</a:t>
            </a:r>
          </a:p>
          <a:p>
            <a:pPr marL="0" lvl="0" indent="0" algn="l" rtl="0">
              <a:spcBef>
                <a:spcPts val="0"/>
              </a:spcBef>
              <a:spcAft>
                <a:spcPts val="0"/>
              </a:spcAft>
              <a:buClr>
                <a:schemeClr val="dk1"/>
              </a:buClr>
              <a:buFont typeface="Arial" panose="020B0604020202020204" pitchFamily="34" charset="0"/>
              <a:buNone/>
            </a:pPr>
            <a:endParaRPr lang="en-US" sz="1400"/>
          </a:p>
          <a:p>
            <a:pPr marL="285750" lvl="0" indent="-285750" algn="l" rtl="0">
              <a:spcBef>
                <a:spcPts val="0"/>
              </a:spcBef>
              <a:spcAft>
                <a:spcPts val="0"/>
              </a:spcAft>
              <a:buClr>
                <a:schemeClr val="dk1"/>
              </a:buClr>
              <a:buFont typeface="Arial" panose="020B0604020202020204" pitchFamily="34" charset="0"/>
              <a:buChar char="•"/>
            </a:pPr>
            <a:r>
              <a:rPr lang="en-US" sz="1400"/>
              <a:t>Again, this list is not fully complete, but the purpose of this slide is to explain that there are many causes of SUD. Any one or a combination of these factors can lead to addiction and these examples show that it is not someone’s choice</a:t>
            </a:r>
            <a:endParaRPr sz="1400"/>
          </a:p>
        </p:txBody>
      </p:sp>
      <p:sp>
        <p:nvSpPr>
          <p:cNvPr id="213" name="Google Shape;213;g59876edb64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Overdose deaths have declined in the past year, but the numbers of overdoses that happen everyday are still too high</a:t>
            </a:r>
          </a:p>
          <a:p>
            <a:pPr marL="171450" indent="-171450">
              <a:buFont typeface="Arial" panose="020B0604020202020204" pitchFamily="34" charset="0"/>
              <a:buChar char="•"/>
            </a:pPr>
            <a:r>
              <a:rPr lang="en-US" dirty="0"/>
              <a:t>This graph shows overdose trends over time for the U.S. and NJ follows a similar trend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7A0DAF-54C7-4053-8D3B-CDB5BB994E72}" type="slidenum">
              <a:rPr lang="en-US" smtClean="0"/>
              <a:t>15</a:t>
            </a:fld>
            <a:endParaRPr lang="en-US"/>
          </a:p>
        </p:txBody>
      </p:sp>
    </p:spTree>
    <p:extLst>
      <p:ext uri="{BB962C8B-B14F-4D97-AF65-F5344CB8AC3E}">
        <p14:creationId xmlns:p14="http://schemas.microsoft.com/office/powerpoint/2010/main" val="374666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important to understand why we have seen a recent decrease in overdose deaths, but the truth is that researchers are not 100% sure why it is happening, although it is great to see</a:t>
            </a:r>
          </a:p>
          <a:p>
            <a:pPr marL="171450" indent="-171450">
              <a:buFont typeface="Arial" panose="020B0604020202020204" pitchFamily="34" charset="0"/>
              <a:buChar char="•"/>
            </a:pPr>
            <a:r>
              <a:rPr lang="en-US" dirty="0"/>
              <a:t>Distribution, availability, and use of Narcan has been effective in preventing death when an overdose does occur. Using a data-driven approach to distribute Narcan strategically to communities that need it most is important</a:t>
            </a:r>
          </a:p>
          <a:p>
            <a:pPr marL="171450" indent="-171450">
              <a:buFont typeface="Arial" panose="020B0604020202020204" pitchFamily="34" charset="0"/>
              <a:buChar char="•"/>
            </a:pPr>
            <a:r>
              <a:rPr lang="en-US" dirty="0"/>
              <a:t>Increased access to evidence-based treatment, such as MOUD, has supported many people in reducing or stopping use of opioids</a:t>
            </a:r>
          </a:p>
          <a:p>
            <a:pPr marL="171450" indent="-171450">
              <a:buFont typeface="Arial" panose="020B0604020202020204" pitchFamily="34" charset="0"/>
              <a:buChar char="•"/>
            </a:pPr>
            <a:r>
              <a:rPr lang="en-US" dirty="0"/>
              <a:t>Financial investment in overdose prevention, such as the grant that funds Five Minutes to Help</a:t>
            </a:r>
          </a:p>
          <a:p>
            <a:pPr marL="171450" indent="-171450">
              <a:buFont typeface="Arial" panose="020B0604020202020204" pitchFamily="34" charset="0"/>
              <a:buChar char="•"/>
            </a:pPr>
            <a:r>
              <a:rPr lang="en-US" dirty="0"/>
              <a:t>Changes in the drug supply – xylazine is a drug that prolongs the effects of fentanyl, but it also causes severe wounds on the skin. While it is an incredibly dangerous substance that people are using, it can make the effects of opioids last longer, which prevents people from using opioids as frequently, which can actually reduce overdoses </a:t>
            </a:r>
          </a:p>
          <a:p>
            <a:pPr marL="171450" indent="-171450">
              <a:buFont typeface="Arial" panose="020B0604020202020204" pitchFamily="34" charset="0"/>
              <a:buChar char="•"/>
            </a:pPr>
            <a:r>
              <a:rPr lang="en-US" dirty="0"/>
              <a:t>Researchers can now more quickly identify emerging drug trends, such as xylazine, to develop a quick approach to addressing those trends</a:t>
            </a:r>
          </a:p>
        </p:txBody>
      </p:sp>
      <p:sp>
        <p:nvSpPr>
          <p:cNvPr id="4" name="Slide Number Placeholder 3"/>
          <p:cNvSpPr>
            <a:spLocks noGrp="1"/>
          </p:cNvSpPr>
          <p:nvPr>
            <p:ph type="sldNum" sz="quarter" idx="5"/>
          </p:nvPr>
        </p:nvSpPr>
        <p:spPr/>
        <p:txBody>
          <a:bodyPr/>
          <a:lstStyle/>
          <a:p>
            <a:fld id="{857A0DAF-54C7-4053-8D3B-CDB5BB994E72}" type="slidenum">
              <a:rPr lang="en-US" smtClean="0"/>
              <a:t>16</a:t>
            </a:fld>
            <a:endParaRPr lang="en-US"/>
          </a:p>
        </p:txBody>
      </p:sp>
    </p:spTree>
    <p:extLst>
      <p:ext uri="{BB962C8B-B14F-4D97-AF65-F5344CB8AC3E}">
        <p14:creationId xmlns:p14="http://schemas.microsoft.com/office/powerpoint/2010/main" val="3018697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Males have higher overdose rates compared to females</a:t>
            </a:r>
          </a:p>
          <a:p>
            <a:pPr marL="171450" indent="-171450">
              <a:buFont typeface="Arial" panose="020B0604020202020204" pitchFamily="34" charset="0"/>
              <a:buChar char="•"/>
            </a:pPr>
            <a:r>
              <a:rPr lang="en-US" dirty="0"/>
              <a:t>There are still racial disparities in overdose deaths. Although overdose deaths decreased for White people in the U.S., rates have increased for people of color</a:t>
            </a:r>
          </a:p>
          <a:p>
            <a:pPr marL="171450" indent="-171450">
              <a:buFont typeface="Arial" panose="020B0604020202020204" pitchFamily="34" charset="0"/>
              <a:buChar char="•"/>
            </a:pPr>
            <a:r>
              <a:rPr lang="en-US" dirty="0"/>
              <a:t>These trends are important to be aware of because it helps us address these health disparities</a:t>
            </a:r>
          </a:p>
        </p:txBody>
      </p:sp>
      <p:sp>
        <p:nvSpPr>
          <p:cNvPr id="4" name="Slide Number Placeholder 3"/>
          <p:cNvSpPr>
            <a:spLocks noGrp="1"/>
          </p:cNvSpPr>
          <p:nvPr>
            <p:ph type="sldNum" sz="quarter" idx="5"/>
          </p:nvPr>
        </p:nvSpPr>
        <p:spPr/>
        <p:txBody>
          <a:bodyPr/>
          <a:lstStyle/>
          <a:p>
            <a:fld id="{857A0DAF-54C7-4053-8D3B-CDB5BB994E72}" type="slidenum">
              <a:rPr lang="en-US" smtClean="0"/>
              <a:t>17</a:t>
            </a:fld>
            <a:endParaRPr lang="en-US"/>
          </a:p>
        </p:txBody>
      </p:sp>
    </p:spTree>
    <p:extLst>
      <p:ext uri="{BB962C8B-B14F-4D97-AF65-F5344CB8AC3E}">
        <p14:creationId xmlns:p14="http://schemas.microsoft.com/office/powerpoint/2010/main" val="2249289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Relapse rates for addiction are similar to other chronic diseases, such as Type II Diabetes, hypertension, and asthma. </a:t>
            </a:r>
          </a:p>
          <a:p>
            <a:pPr marL="171450" indent="-171450">
              <a:buFont typeface="Arial" panose="020B0604020202020204" pitchFamily="34" charset="0"/>
              <a:buChar char="•"/>
            </a:pPr>
            <a:r>
              <a:rPr lang="en-US"/>
              <a:t>Relapse for addiction refers to using drugs again after not using for some time. This graph shows that the same can be said for these other chronic illnesses</a:t>
            </a:r>
          </a:p>
          <a:p>
            <a:pPr marL="171450" indent="-171450">
              <a:buFont typeface="Arial" panose="020B0604020202020204" pitchFamily="34" charset="0"/>
              <a:buChar char="•"/>
            </a:pPr>
            <a:r>
              <a:rPr lang="en-US"/>
              <a:t>It’s NOT about willpower and it is NOT a person’s fault for relapsing (it’s because of the chronic disease they are living with)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5736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an overdose patient is showing signs of intentional overdose (ex. Suicide attempt), please follow the proper protocol for transporting that patient to the hospital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513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r>
              <a:rPr lang="en-US" sz="1200" b="0" dirty="0"/>
              <a:t>EMS data shows that up to </a:t>
            </a:r>
            <a:r>
              <a:rPr lang="en-US" dirty="0"/>
              <a:t>20</a:t>
            </a:r>
            <a:r>
              <a:rPr lang="en-US" sz="1200" b="0" dirty="0"/>
              <a:t>% of individuals who EMS providers administer Narcan to refuse transport to the hospital or leave the Emergency Room before being seen by a healthcare provider</a:t>
            </a:r>
            <a:r>
              <a:rPr lang="en-US" dirty="0"/>
              <a:t>. However, this percentage is likely significantly higher due to several identified factors, such as public access to free naloxone, poly-substance overdose, data, and other reporting limitations.</a:t>
            </a:r>
            <a:endParaRPr lang="en-US" sz="1200"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This puts EMS providers in a unique position because it means that they are the only healthcare professional the patient will interact with that day</a:t>
            </a:r>
            <a:endParaRPr lang="en-US" sz="1200"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As a first responder, you can encourage those patients to seek help and provide resources for them. This class will give you skills to be able to do that</a:t>
            </a: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a:t>
            </a:fld>
            <a:endParaRPr lang="en-US"/>
          </a:p>
        </p:txBody>
      </p:sp>
    </p:spTree>
    <p:extLst>
      <p:ext uri="{BB962C8B-B14F-4D97-AF65-F5344CB8AC3E}">
        <p14:creationId xmlns:p14="http://schemas.microsoft.com/office/powerpoint/2010/main" val="424725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20</a:t>
            </a:fld>
            <a:endParaRPr lang="en-US"/>
          </a:p>
        </p:txBody>
      </p:sp>
    </p:spTree>
    <p:extLst>
      <p:ext uri="{BB962C8B-B14F-4D97-AF65-F5344CB8AC3E}">
        <p14:creationId xmlns:p14="http://schemas.microsoft.com/office/powerpoint/2010/main" val="2163252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i="0" u="none">
                <a:latin typeface="Arial"/>
                <a:ea typeface="Arial"/>
                <a:cs typeface="Arial"/>
                <a:sym typeface="Arial"/>
              </a:rPr>
              <a:t>Interactive Activity: </a:t>
            </a:r>
            <a:r>
              <a:rPr lang="en-US" b="0" i="0" u="none">
                <a:latin typeface="Arial"/>
                <a:ea typeface="Arial"/>
                <a:cs typeface="Arial"/>
                <a:sym typeface="Arial"/>
              </a:rPr>
              <a:t>Park Bench Scenario (</a:t>
            </a:r>
            <a:r>
              <a:rPr lang="en-US">
                <a:latin typeface="Arial"/>
                <a:ea typeface="Arial"/>
                <a:cs typeface="Arial"/>
                <a:sym typeface="Arial"/>
              </a:rPr>
              <a:t>10-12</a:t>
            </a:r>
            <a:r>
              <a:rPr lang="en-US" b="0" i="0" u="none">
                <a:latin typeface="Arial"/>
                <a:ea typeface="Arial"/>
                <a:cs typeface="Arial"/>
                <a:sym typeface="Arial"/>
              </a:rPr>
              <a:t> minutes)</a:t>
            </a:r>
            <a:endParaRPr lang="en-US" b="0" i="0" u="none">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a:latin typeface="Arial"/>
                <a:ea typeface="Arial"/>
                <a:cs typeface="Arial"/>
                <a:sym typeface="Arial"/>
              </a:rPr>
              <a:t>The purpose of this activity is to understand our biases about various types of drugs and the people who are using them</a:t>
            </a:r>
            <a:endParaRPr lang="en-US" b="0" u="none">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a:latin typeface="Arial"/>
                <a:ea typeface="Arial"/>
                <a:cs typeface="Arial"/>
                <a:sym typeface="Arial"/>
              </a:rPr>
              <a:t>Before starting the scenarios, explain that the students should take off their “first responder/clinical hats” for a few minutes. For this activity, pretend you are a bystander, not responding to a call</a:t>
            </a:r>
            <a:endParaRPr lang="en-US" b="0" u="none">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a:latin typeface="Arial"/>
                <a:ea typeface="Arial"/>
                <a:cs typeface="Arial"/>
                <a:sym typeface="Arial"/>
              </a:rPr>
              <a:t>Ask students to close their eyes and describe the first scenario below</a:t>
            </a:r>
            <a:endParaRPr lang="en-US" b="0" u="none">
              <a:latin typeface="Arial"/>
              <a:ea typeface="Arial"/>
              <a:cs typeface="Arial"/>
            </a:endParaRPr>
          </a:p>
          <a:p>
            <a:pPr marL="0" lvl="0" indent="0" algn="l" rtl="0">
              <a:spcBef>
                <a:spcPts val="0"/>
              </a:spcBef>
              <a:spcAft>
                <a:spcPts val="0"/>
              </a:spcAft>
              <a:buClr>
                <a:schemeClr val="dk1"/>
              </a:buClr>
              <a:buFont typeface="Arial" panose="020B0604020202020204" pitchFamily="34" charset="0"/>
              <a:buNone/>
            </a:pPr>
            <a:endParaRPr lang="en-US" b="0" u="none">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Scenario #1</a:t>
            </a:r>
            <a:endParaRPr lang="en-US" b="0" i="0" u="none">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Pretend you are waling through a park, and you notice someone laying on a park bench. On the ground you see a bag with an empty liquor bottle partially exposed</a:t>
            </a:r>
            <a:endParaRPr lang="en-US" b="0" i="0" u="none">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Ask the students the following questions (one at a time):</a:t>
            </a:r>
            <a:endParaRPr lang="en-US" b="0" i="0"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are your immediate perceptions of this person?</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Describe the person you saw when you closed your </a:t>
            </a:r>
            <a:r>
              <a:rPr lang="en-US" i="1">
                <a:latin typeface="Arial"/>
                <a:ea typeface="Arial"/>
                <a:cs typeface="Arial"/>
                <a:sym typeface="Arial"/>
              </a:rPr>
              <a:t>eyes</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was the person they wearing?</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gender was the person you saw?</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do you think their life is like? </a:t>
            </a:r>
            <a:endParaRPr lang="en-US" b="0" i="1" u="none">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1" u="none">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Scenario #2:</a:t>
            </a:r>
            <a:endParaRPr lang="en-US" b="0" i="0" u="none">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Pretend you are walking through the park again, but this time the person on the bench has a drop of blood running down their outstretched arm and a syringe is laying on the ground</a:t>
            </a:r>
            <a:endParaRPr lang="en-US" b="0" i="0" u="none">
              <a:latin typeface="Arial"/>
              <a:ea typeface="Arial"/>
              <a:cs typeface="Arial"/>
            </a:endParaRPr>
          </a:p>
          <a:p>
            <a:pPr marL="628650" marR="0" lvl="1"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b="0" i="0" u="none">
                <a:latin typeface="Arial"/>
                <a:ea typeface="Arial"/>
                <a:cs typeface="Arial"/>
                <a:sym typeface="Arial"/>
              </a:rPr>
              <a:t>Ask the students the following questions (one at a time):</a:t>
            </a:r>
            <a:endParaRPr lang="en-US" b="0" i="0"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are your immediate perceptions of this person?</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Describe the person you saw when you closed your eyes.</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was the person they wearing?</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gender was the person you saw?</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What do you think their life is like? </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a:latin typeface="Arial"/>
                <a:ea typeface="Arial"/>
                <a:cs typeface="Arial"/>
                <a:sym typeface="Arial"/>
              </a:rPr>
              <a:t>How did your perceptions in Scenario #1 differ from your perceptions during Scenario #2?</a:t>
            </a:r>
            <a:endParaRPr lang="en-US" b="0" i="1" u="none">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0" u="none">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a:latin typeface="Arial"/>
                <a:ea typeface="Arial"/>
                <a:cs typeface="Arial"/>
                <a:sym typeface="Arial"/>
              </a:rPr>
              <a:t>Once you have heard answers from several people, explain that it is okay for us to have biases toward people, but we need to work on not judging them, especially before knowing the whole story</a:t>
            </a:r>
            <a:endParaRPr lang="en-US" b="0" i="0" u="none">
              <a:latin typeface="Arial"/>
              <a:ea typeface="Arial"/>
              <a:cs typeface="Arial"/>
            </a:endParaRPr>
          </a:p>
          <a:p>
            <a:pPr marL="171450" indent="-171450">
              <a:buClr>
                <a:schemeClr val="dk1"/>
              </a:buClr>
              <a:buFont typeface="Arial" panose="020B0604020202020204" pitchFamily="34" charset="0"/>
              <a:buChar char="•"/>
            </a:pPr>
            <a:r>
              <a:rPr lang="en-US" b="0" i="0" u="none">
                <a:latin typeface="Arial"/>
                <a:ea typeface="Arial"/>
                <a:cs typeface="Arial"/>
                <a:sym typeface="Arial"/>
              </a:rPr>
              <a:t>It is possible that some of us feel more bias toward people who use a certain type of drug. </a:t>
            </a:r>
            <a:endParaRPr lang="en-US">
              <a:latin typeface="Arial"/>
              <a:ea typeface="Arial"/>
              <a:cs typeface="Arial"/>
              <a:sym typeface="Arial"/>
            </a:endParaRPr>
          </a:p>
          <a:p>
            <a:pPr lvl="1" indent="-171450" algn="l">
              <a:spcBef>
                <a:spcPts val="0"/>
              </a:spcBef>
              <a:spcAft>
                <a:spcPts val="0"/>
              </a:spcAft>
              <a:buClr>
                <a:srgbClr val="000000"/>
              </a:buClr>
              <a:buFont typeface="Arial" panose="020B0604020202020204" pitchFamily="34" charset="0"/>
              <a:buChar char="•"/>
            </a:pPr>
            <a:r>
              <a:rPr lang="en-US" b="0" i="0" u="none">
                <a:latin typeface="Arial"/>
                <a:ea typeface="Arial"/>
                <a:cs typeface="Arial"/>
                <a:sym typeface="Arial"/>
              </a:rPr>
              <a:t>For example, alcohol is legal for adults to use, so we have less bias toward the person in Scenario #1 compared to the person using an injection drug in Scenario #2</a:t>
            </a:r>
            <a:endParaRPr>
              <a:latin typeface="Arial"/>
              <a:ea typeface="Arial"/>
              <a:cs typeface="Arial"/>
            </a:endParaRPr>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What You Label Me (5-7 minutes)</a:t>
            </a: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The purpose of this activity is to provide a space for students to acknowledge their biases, and then figure out how to move past them to help our patients</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Before starting the activity, explain to the students that this is a safe space and anything they say will be kept in the room</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endParaRPr lang="en-US" sz="1200" b="0" i="0" u="none" strike="noStrike" cap="none">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Ask: </a:t>
            </a:r>
            <a:r>
              <a:rPr lang="en-US" sz="1200" b="0" i="1" u="none" strike="noStrike" cap="none">
                <a:solidFill>
                  <a:schemeClr val="dk1"/>
                </a:solidFill>
                <a:effectLst/>
                <a:latin typeface="Calibri"/>
                <a:ea typeface="Calibri"/>
                <a:cs typeface="Calibri"/>
                <a:sym typeface="Calibri"/>
              </a:rPr>
              <a:t>What are some words you have used or heard other people use to describe people with substance use disorder/addiction?</a:t>
            </a: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Give the students time to answer, but some responses may include: addict, junkie, frequent flyer, user, helpless, burden, etc. </a:t>
            </a:r>
          </a:p>
          <a:p>
            <a:pPr marL="628650" lvl="1"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If </a:t>
            </a:r>
            <a:r>
              <a:rPr lang="en-US">
                <a:solidFill>
                  <a:schemeClr val="dk1"/>
                </a:solidFill>
                <a:latin typeface="Calibri"/>
                <a:ea typeface="Calibri"/>
                <a:cs typeface="Calibri"/>
                <a:sym typeface="Calibri"/>
              </a:rPr>
              <a:t>you are teaching an in</a:t>
            </a:r>
            <a:r>
              <a:rPr lang="en-US" sz="1200" b="0" i="0" u="none" strike="noStrike" cap="none">
                <a:solidFill>
                  <a:schemeClr val="dk1"/>
                </a:solidFill>
                <a:effectLst/>
                <a:latin typeface="Calibri"/>
                <a:ea typeface="Calibri"/>
                <a:cs typeface="Calibri"/>
                <a:sym typeface="Calibri"/>
              </a:rPr>
              <a:t> person class, you can ask a volunteer to write down the answers on a white board if available</a:t>
            </a:r>
            <a:endParaRPr lang="en-US" sz="1200" b="0" i="0" u="none" strike="noStrike" cap="none">
              <a:solidFill>
                <a:schemeClr val="dk1"/>
              </a:solidFill>
              <a:effectLst/>
              <a:latin typeface="Calibri"/>
              <a:ea typeface="Calibri"/>
              <a:cs typeface="Calibri"/>
            </a:endParaRPr>
          </a:p>
          <a:p>
            <a:pPr marL="628650" lvl="1"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If </a:t>
            </a:r>
            <a:r>
              <a:rPr lang="en-US">
                <a:solidFill>
                  <a:schemeClr val="dk1"/>
                </a:solidFill>
                <a:latin typeface="Calibri"/>
                <a:ea typeface="Calibri"/>
                <a:cs typeface="Calibri"/>
                <a:sym typeface="Calibri"/>
              </a:rPr>
              <a:t>you are teaching an online</a:t>
            </a:r>
            <a:r>
              <a:rPr lang="en-US" sz="1200" b="0" i="0" u="none" strike="noStrike" cap="none">
                <a:solidFill>
                  <a:schemeClr val="dk1"/>
                </a:solidFill>
                <a:effectLst/>
                <a:latin typeface="Calibri"/>
                <a:ea typeface="Calibri"/>
                <a:cs typeface="Calibri"/>
                <a:sym typeface="Calibri"/>
              </a:rPr>
              <a:t> class, you can ask people to unmute and/or put their answers in the chat box</a:t>
            </a:r>
            <a:endParaRPr lang="en-US" sz="1200" b="0" i="0" u="none" strike="noStrike" cap="none">
              <a:solidFill>
                <a:schemeClr val="dk1"/>
              </a:solidFill>
              <a:effectLst/>
              <a:latin typeface="Calibri"/>
              <a:ea typeface="Calibri"/>
              <a:cs typeface="Calibri"/>
            </a:endParaRPr>
          </a:p>
          <a:p>
            <a:pPr marL="0" lvl="0" indent="0" algn="l" rtl="0">
              <a:spcBef>
                <a:spcPts val="0"/>
              </a:spcBef>
              <a:spcAft>
                <a:spcPts val="0"/>
              </a:spcAft>
              <a:buFont typeface="Arial" panose="020B0604020202020204" pitchFamily="34" charset="0"/>
              <a:buNone/>
            </a:pPr>
            <a:endParaRPr lang="en-US" sz="1200" b="0" i="0" u="none" strike="noStrike" cap="none">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After you have received some responses, ask the students to use some empathy to reframe the way they think about people who use substances. All of these words are not necessarily true for every person who uses substances. </a:t>
            </a: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Ask: </a:t>
            </a:r>
            <a:r>
              <a:rPr lang="en-US" sz="1200" b="0" i="1" u="none" strike="noStrike" cap="none">
                <a:solidFill>
                  <a:schemeClr val="dk1"/>
                </a:solidFill>
                <a:effectLst/>
                <a:latin typeface="Calibri"/>
                <a:ea typeface="Calibri"/>
                <a:cs typeface="Calibri"/>
                <a:sym typeface="Calibri"/>
              </a:rPr>
              <a:t>What are some more positive words that we can use to describe people who use substances </a:t>
            </a:r>
            <a:r>
              <a:rPr lang="en-US" i="1">
                <a:solidFill>
                  <a:schemeClr val="dk1"/>
                </a:solidFill>
                <a:latin typeface="Calibri"/>
                <a:ea typeface="Calibri"/>
                <a:cs typeface="Calibri"/>
                <a:sym typeface="Calibri"/>
              </a:rPr>
              <a:t>or are in recovery if</a:t>
            </a:r>
            <a:r>
              <a:rPr lang="en-US" sz="1200" b="0" i="1" u="none" strike="noStrike" cap="none">
                <a:solidFill>
                  <a:schemeClr val="dk1"/>
                </a:solidFill>
                <a:effectLst/>
                <a:latin typeface="Calibri"/>
                <a:ea typeface="Calibri"/>
                <a:cs typeface="Calibri"/>
                <a:sym typeface="Calibri"/>
              </a:rPr>
              <a:t> we have some empathy for them? </a:t>
            </a:r>
            <a:r>
              <a:rPr lang="en-US" i="1">
                <a:solidFill>
                  <a:schemeClr val="dk1"/>
                </a:solidFill>
                <a:latin typeface="Calibri"/>
                <a:ea typeface="Calibri"/>
                <a:cs typeface="Calibri"/>
                <a:sym typeface="Calibri"/>
              </a:rPr>
              <a:t>What about someone you know who has used or is using substances?</a:t>
            </a:r>
            <a:endParaRPr lang="en-US" sz="1200" b="0" i="1"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Give the students time to answer, but some responses may include: resilient, resourceful, someone’s family member/friend, lonely, hard worker, etc. </a:t>
            </a:r>
          </a:p>
          <a:p>
            <a:pPr marL="628650" lvl="1"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Use Chat Box or white board to track responses</a:t>
            </a:r>
            <a:endParaRPr lang="en-US" sz="1200" b="0" i="0" u="none" strike="noStrike" cap="none">
              <a:solidFill>
                <a:schemeClr val="dk1"/>
              </a:solidFill>
              <a:effectLst/>
              <a:latin typeface="Calibri"/>
              <a:ea typeface="Calibri"/>
              <a:cs typeface="Calibri"/>
            </a:endParaRPr>
          </a:p>
          <a:p>
            <a:pPr indent="-171450">
              <a:buFont typeface="Arial" panose="020B0604020202020204" pitchFamily="34" charset="0"/>
              <a:buChar char="•"/>
            </a:pPr>
            <a:r>
              <a:rPr lang="en-US">
                <a:latin typeface="Calibri"/>
                <a:ea typeface="Arial"/>
                <a:cs typeface="Calibri"/>
              </a:rPr>
              <a:t>The purpose of this activity is for the students to understand that whether or not someone is currently in recovery, they all have strengths and positive traits</a:t>
            </a:r>
          </a:p>
        </p:txBody>
      </p:sp>
      <p:sp>
        <p:nvSpPr>
          <p:cNvPr id="249" name="Google Shape;2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471458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Thank the participants for openly discussing the terms that we may use and the people around us may use to describe people living with substance use disorder</a:t>
            </a:r>
          </a:p>
          <a:p>
            <a:pPr marL="171450" lvl="0" indent="-171450" algn="l" rtl="0">
              <a:spcBef>
                <a:spcPts val="0"/>
              </a:spcBef>
              <a:spcAft>
                <a:spcPts val="0"/>
              </a:spcAft>
              <a:buFont typeface="Arial" panose="020B0604020202020204" pitchFamily="34" charset="0"/>
              <a:buChar char="•"/>
            </a:pPr>
            <a:r>
              <a:rPr lang="en-US"/>
              <a:t>Using language like this is dehumanizing and studies show that the stigma that is perpetuated from negative language can hinder people’s ability and willingness to access SUD treatment  </a:t>
            </a:r>
          </a:p>
          <a:p>
            <a:pPr marL="171450" lvl="0" indent="-171450" algn="l" rtl="0">
              <a:spcBef>
                <a:spcPts val="0"/>
              </a:spcBef>
              <a:spcAft>
                <a:spcPts val="0"/>
              </a:spcAft>
              <a:buFont typeface="Arial" panose="020B0604020202020204" pitchFamily="34" charset="0"/>
              <a:buChar char="•"/>
            </a:pPr>
            <a:r>
              <a:rPr lang="en-US"/>
              <a:t>Now we are going to talk about more effective ways to reframe the way we think about and describe people living with SUD</a:t>
            </a:r>
          </a:p>
          <a:p>
            <a:pPr marL="171450" lvl="0" indent="-171450" algn="l" rtl="0">
              <a:spcBef>
                <a:spcPts val="0"/>
              </a:spcBef>
              <a:spcAft>
                <a:spcPts val="0"/>
              </a:spcAft>
              <a:buFont typeface="Arial" panose="020B0604020202020204" pitchFamily="34" charset="0"/>
              <a:buChar char="•"/>
            </a:pPr>
            <a:r>
              <a:rPr lang="en-US"/>
              <a:t>The purpose of person first language is to take the focus off of the individual’s disease, and allows us to see them as a person</a:t>
            </a:r>
          </a:p>
          <a:p>
            <a:pPr marL="171450" lvl="0" indent="-171450" algn="l" rtl="0">
              <a:spcBef>
                <a:spcPts val="0"/>
              </a:spcBef>
              <a:spcAft>
                <a:spcPts val="0"/>
              </a:spcAft>
              <a:buFont typeface="Arial" panose="020B0604020202020204" pitchFamily="34" charset="0"/>
              <a:buChar char="•"/>
            </a:pPr>
            <a:r>
              <a:rPr lang="en-US"/>
              <a:t>Let’s all commit to trying to remove the terms we just spoke about from our vocabulary and start to use person first language instead (next slide shows examples)</a:t>
            </a:r>
          </a:p>
        </p:txBody>
      </p:sp>
      <p:sp>
        <p:nvSpPr>
          <p:cNvPr id="241" name="Google Shape;24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a:latin typeface="Calibri" panose="020F0502020204030204" pitchFamily="34" charset="0"/>
                <a:cs typeface="Arial" panose="020B0604020202020204" pitchFamily="34" charset="0"/>
                <a:sym typeface="Calibri" panose="020F0502020204030204" pitchFamily="34" charset="0"/>
              </a:rPr>
              <a:t>The basic concept of person first language is to take the focus off a person’s character trait and to instead focus on who they are as a person</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a:latin typeface="Calibri" panose="020F0502020204030204" pitchFamily="34" charset="0"/>
                <a:cs typeface="Arial" panose="020B0604020202020204" pitchFamily="34" charset="0"/>
                <a:sym typeface="Calibri" panose="020F0502020204030204" pitchFamily="34" charset="0"/>
              </a:rPr>
              <a:t>For example, we can say “the girl who is blonde” instead of “the blonde girl”</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a:latin typeface="Calibri"/>
                <a:cs typeface="Calibri"/>
                <a:sym typeface="Calibri" panose="020F0502020204030204" pitchFamily="34" charset="0"/>
              </a:rPr>
              <a:t>Person first language was originally developed by people living with disabilities to refocus on the people themselves, rather than their </a:t>
            </a:r>
            <a:r>
              <a:rPr lang="en-US" altLang="en-US">
                <a:latin typeface="Calibri"/>
                <a:cs typeface="Calibri"/>
                <a:sym typeface="Calibri" panose="020F0502020204030204" pitchFamily="34" charset="0"/>
              </a:rPr>
              <a:t>disability</a:t>
            </a:r>
            <a:endParaRPr lang="en-US" altLang="en-US" sz="1200">
              <a:latin typeface="Calibri" panose="020F0502020204030204" pitchFamily="34" charset="0"/>
              <a:cs typeface="Calibri"/>
            </a:endParaRP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a:latin typeface="Calibri" panose="020F0502020204030204" pitchFamily="34" charset="0"/>
                <a:cs typeface="Arial" panose="020B0604020202020204" pitchFamily="34" charset="0"/>
                <a:sym typeface="Calibri" panose="020F0502020204030204" pitchFamily="34" charset="0"/>
              </a:rPr>
              <a:t>Here are some examples of person first language and other words to use in our vocabulary that are more respectful to people living with SUD</a:t>
            </a:r>
          </a:p>
          <a:p>
            <a:pPr marL="457200" indent="-228600" fontAlgn="base">
              <a:spcBef>
                <a:spcPct val="0"/>
              </a:spcBef>
              <a:spcAft>
                <a:spcPct val="0"/>
              </a:spcAft>
              <a:buClr>
                <a:srgbClr val="000000"/>
              </a:buClr>
              <a:buFont typeface="Arial" panose="020B0604020202020204" pitchFamily="34" charset="0"/>
              <a:buChar char="•"/>
              <a:defRPr/>
            </a:pPr>
            <a:r>
              <a:rPr lang="en-US" altLang="en-US" sz="1200">
                <a:latin typeface="Calibri"/>
                <a:cs typeface="Calibri"/>
                <a:sym typeface="Calibri" panose="020F0502020204030204" pitchFamily="34" charset="0"/>
              </a:rPr>
              <a:t>Studies show that using the words in the right column reduce stigma and can actually increase </a:t>
            </a:r>
            <a:r>
              <a:rPr lang="en-US" altLang="en-US">
                <a:latin typeface="Calibri"/>
                <a:cs typeface="Calibri"/>
                <a:sym typeface="Calibri" panose="020F0502020204030204" pitchFamily="34" charset="0"/>
              </a:rPr>
              <a:t>people's ability and willingness to access</a:t>
            </a:r>
            <a:r>
              <a:rPr lang="en-US" altLang="en-US" sz="1200">
                <a:latin typeface="Calibri"/>
                <a:cs typeface="Calibri"/>
                <a:sym typeface="Calibri" panose="020F0502020204030204" pitchFamily="34" charset="0"/>
              </a:rPr>
              <a:t> SUD services</a:t>
            </a:r>
            <a:endParaRPr lang="en-US" altLang="en-US" sz="1200">
              <a:latin typeface="Calibri"/>
              <a:cs typeface="Calibri"/>
            </a:endParaRPr>
          </a:p>
          <a:p>
            <a:pPr marL="457200" indent="-228600">
              <a:spcBef>
                <a:spcPct val="0"/>
              </a:spcBef>
              <a:spcAft>
                <a:spcPct val="0"/>
              </a:spcAft>
              <a:buClr>
                <a:srgbClr val="000000"/>
              </a:buClr>
              <a:buFont typeface="Arial" panose="020B0604020202020204" pitchFamily="34" charset="0"/>
              <a:buChar char="•"/>
            </a:pPr>
            <a:r>
              <a:rPr lang="en-US" altLang="en-US">
                <a:latin typeface="Calibri"/>
                <a:cs typeface="Calibri"/>
              </a:rPr>
              <a:t>Changing the language that we use personally will also create change within our communities and EMS agencies – encourage the people around you to use person-first language too</a:t>
            </a:r>
            <a:endParaRPr lang="en-US" altLang="en-US" sz="1200">
              <a:latin typeface="Calibri" panose="020F0502020204030204" pitchFamily="34" charset="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53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t>The term “misuse” usually refers to using a prescription drug not as prescribed by a doctor (ex. Using a higher or more frequent dose of Oxycontin than a doctor said to use)</a:t>
            </a:r>
          </a:p>
          <a:p>
            <a:pPr marL="171450" indent="-171450">
              <a:buFont typeface="Arial" panose="020B0604020202020204" pitchFamily="34" charset="0"/>
              <a:buChar char="•"/>
            </a:pPr>
            <a:r>
              <a:rPr lang="en-US"/>
              <a:t>Using substances does not always mean that someone has a substance use disorder (SUD)</a:t>
            </a:r>
          </a:p>
          <a:p>
            <a:pPr marL="171450" indent="-171450">
              <a:buFont typeface="Arial" panose="020B0604020202020204" pitchFamily="34" charset="0"/>
              <a:buChar char="•"/>
            </a:pPr>
            <a:r>
              <a:rPr lang="en-US"/>
              <a:t>Many people in this room may drink alcohol but are not addicted to it. The same can be true for all drugs, even if they are illicit</a:t>
            </a:r>
          </a:p>
          <a:p>
            <a:pPr marL="171450" indent="-171450">
              <a:buFont typeface="Arial" panose="020B0604020202020204" pitchFamily="34" charset="0"/>
              <a:buChar char="•"/>
            </a:pPr>
            <a:r>
              <a:rPr lang="en-US"/>
              <a:t>Some studies have shown that most people who are screened for using substances do not actually have a SUD</a:t>
            </a:r>
          </a:p>
          <a:p>
            <a:pPr marL="171450" indent="-171450">
              <a:buFont typeface="Arial" panose="020B0604020202020204" pitchFamily="34" charset="0"/>
              <a:buChar char="•"/>
            </a:pPr>
            <a:r>
              <a:rPr lang="en-US"/>
              <a:t>However, it is important to be able to identify the signs of a SUD, especially as first responders who are interacting with people who overdose</a:t>
            </a:r>
          </a:p>
          <a:p>
            <a:pPr marL="171450" indent="-171450">
              <a:buFont typeface="Arial" panose="020B0604020202020204" pitchFamily="34" charset="0"/>
              <a:buChar char="•"/>
            </a:pPr>
            <a:r>
              <a:rPr lang="en-US"/>
              <a:t>The intent and frequency of using drugs is usually the best way to be able to tell if someone has a SUD or is simply using substances</a:t>
            </a:r>
            <a:endParaRPr lang="en-US">
              <a:cs typeface="Calibri"/>
            </a:endParaRPr>
          </a:p>
        </p:txBody>
      </p:sp>
      <p:sp>
        <p:nvSpPr>
          <p:cNvPr id="4" name="Slide Number Placeholder 3"/>
          <p:cNvSpPr>
            <a:spLocks noGrp="1"/>
          </p:cNvSpPr>
          <p:nvPr>
            <p:ph type="sldNum" sz="quarter" idx="5"/>
          </p:nvPr>
        </p:nvSpPr>
        <p:spPr/>
        <p:txBody>
          <a:bodyPr/>
          <a:lstStyle/>
          <a:p>
            <a:fld id="{580BA0A3-1250-614A-820C-5BC256933655}" type="slidenum">
              <a:rPr lang="en-US" smtClean="0"/>
              <a:t>25</a:t>
            </a:fld>
            <a:endParaRPr lang="en-US"/>
          </a:p>
        </p:txBody>
      </p:sp>
    </p:spTree>
    <p:extLst>
      <p:ext uri="{BB962C8B-B14F-4D97-AF65-F5344CB8AC3E}">
        <p14:creationId xmlns:p14="http://schemas.microsoft.com/office/powerpoint/2010/main" val="2561661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26</a:t>
            </a:fld>
            <a:endParaRPr lang="en-US"/>
          </a:p>
        </p:txBody>
      </p:sp>
    </p:spTree>
    <p:extLst>
      <p:ext uri="{BB962C8B-B14F-4D97-AF65-F5344CB8AC3E}">
        <p14:creationId xmlns:p14="http://schemas.microsoft.com/office/powerpoint/2010/main" val="2149372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 brain has many regions that are interconnected with one another, forming dynamic networks that are responsible for specific functions, such as attention, self-regulation, perception, language, reward, emotion, and movement, along with many other functions.</a:t>
            </a:r>
            <a:endParaRPr lang="en-US" b="1" dirty="0">
              <a:ea typeface="Calibri" panose="020F0502020204030204"/>
              <a:cs typeface="Calibri" panose="020F0502020204030204"/>
            </a:endParaRPr>
          </a:p>
          <a:p>
            <a:pPr marL="285750" indent="-285750">
              <a:buFont typeface="Arial"/>
              <a:buChar char="•"/>
            </a:pPr>
            <a:r>
              <a:rPr lang="en-US" dirty="0"/>
              <a:t>Three regions are the key components of networks that are involved in the development and persistence of substance use disorders: the </a:t>
            </a:r>
            <a:r>
              <a:rPr lang="en-US" b="1" dirty="0"/>
              <a:t>basal ganglia (Incentive Salience)</a:t>
            </a:r>
            <a:r>
              <a:rPr lang="en-US" dirty="0"/>
              <a:t>, the </a:t>
            </a:r>
            <a:r>
              <a:rPr lang="en-US" b="1" dirty="0"/>
              <a:t>extended amygdala (Negative Emotionally)</a:t>
            </a:r>
            <a:r>
              <a:rPr lang="en-US" dirty="0"/>
              <a:t>, and the </a:t>
            </a:r>
            <a:r>
              <a:rPr lang="en-US" b="1" dirty="0"/>
              <a:t>prefrontal cortex (Executive Function). </a:t>
            </a:r>
            <a:endParaRPr lang="en-US" dirty="0"/>
          </a:p>
          <a:p>
            <a:pPr marL="285750" indent="-285750">
              <a:buFont typeface="Arial"/>
              <a:buChar char="•"/>
            </a:pPr>
            <a:r>
              <a:rPr lang="en-US" dirty="0"/>
              <a:t>These domains explain how addiction affects a person's ability to function normally.</a:t>
            </a:r>
            <a:endParaRPr lang="en-US" dirty="0">
              <a:ea typeface="Calibri"/>
              <a:cs typeface="Calibri"/>
            </a:endParaRPr>
          </a:p>
          <a:p>
            <a:endParaRPr lang="en-US" dirty="0">
              <a:ea typeface="Calibri"/>
              <a:cs typeface="Calibri"/>
            </a:endParaRPr>
          </a:p>
          <a:p>
            <a:pPr marL="285750" indent="-285750">
              <a:buFont typeface="Arial"/>
              <a:buChar char="•"/>
            </a:pPr>
            <a:r>
              <a:rPr lang="en-US" b="1" dirty="0">
                <a:ea typeface="Calibri"/>
                <a:cs typeface="Calibri"/>
              </a:rPr>
              <a:t>Incentive Salience: (Binge-intoxication)</a:t>
            </a:r>
          </a:p>
          <a:p>
            <a:pPr lvl="1" indent="-285750">
              <a:buFont typeface="Courier New"/>
              <a:buChar char="o"/>
            </a:pPr>
            <a:r>
              <a:rPr lang="en-US" b="1" dirty="0"/>
              <a:t>Tolerance: </a:t>
            </a:r>
            <a:r>
              <a:rPr lang="en-US" dirty="0"/>
              <a:t>the brain adapts by reducing cell ability in the dopamine receptors to respond to the substance(s) and the high felt decreases</a:t>
            </a:r>
            <a:endParaRPr lang="en-US" dirty="0">
              <a:ea typeface="Calibri"/>
              <a:cs typeface="Calibri"/>
            </a:endParaRPr>
          </a:p>
          <a:p>
            <a:pPr lvl="1" indent="-285750">
              <a:buFont typeface="Courier New"/>
              <a:buChar char="o"/>
            </a:pPr>
            <a:r>
              <a:rPr lang="en-US" dirty="0"/>
              <a:t>The brain becomes overly focused on seeking the substance at the expense of other activities.</a:t>
            </a:r>
            <a:endParaRPr lang="en-US" dirty="0">
              <a:ea typeface="Calibri" panose="020F0502020204030204"/>
              <a:cs typeface="Calibri" panose="020F0502020204030204"/>
            </a:endParaRPr>
          </a:p>
          <a:p>
            <a:pPr lvl="1" indent="-285750">
              <a:buFont typeface="Courier New"/>
              <a:buChar char="o"/>
            </a:pPr>
            <a:r>
              <a:rPr lang="en-US" dirty="0"/>
              <a:t>A person will need more of the substance to achieve a similar pleasurable effect. </a:t>
            </a:r>
            <a:endParaRPr lang="en-US" dirty="0">
              <a:ea typeface="Calibri" panose="020F0502020204030204"/>
              <a:cs typeface="Calibri" panose="020F0502020204030204"/>
            </a:endParaRPr>
          </a:p>
          <a:p>
            <a:pPr marL="171450" lvl="1"/>
            <a:endParaRPr lang="en-US" dirty="0">
              <a:ea typeface="Calibri" panose="020F0502020204030204"/>
              <a:cs typeface="Calibri" panose="020F0502020204030204"/>
            </a:endParaRPr>
          </a:p>
          <a:p>
            <a:pPr marL="171450" indent="-171450">
              <a:buFont typeface="Arial"/>
              <a:buChar char="•"/>
            </a:pPr>
            <a:r>
              <a:rPr lang="en-US" b="1" dirty="0">
                <a:ea typeface="Calibri" panose="020F0502020204030204"/>
                <a:cs typeface="Calibri" panose="020F0502020204030204"/>
              </a:rPr>
              <a:t>Negative Emotionally: (Withdrawal –Negative affect)</a:t>
            </a:r>
          </a:p>
          <a:p>
            <a:pPr lvl="1" indent="-171450">
              <a:buFont typeface="Courier New"/>
              <a:buChar char="o"/>
            </a:pPr>
            <a:r>
              <a:rPr lang="en-US" b="1" dirty="0"/>
              <a:t>Withdrawal is </a:t>
            </a:r>
            <a:r>
              <a:rPr lang="en-US" dirty="0"/>
              <a:t>potentially</a:t>
            </a:r>
            <a:r>
              <a:rPr lang="en-US" b="1" dirty="0"/>
              <a:t> </a:t>
            </a:r>
            <a:r>
              <a:rPr lang="en-US" dirty="0"/>
              <a:t>life-threatening physical, behavioral, and cognitive symptoms that occur when a person dependent on a substance stops using.</a:t>
            </a:r>
            <a:endParaRPr lang="en-US" dirty="0">
              <a:ea typeface="Calibri" panose="020F0502020204030204"/>
              <a:cs typeface="Calibri" panose="020F0502020204030204"/>
            </a:endParaRPr>
          </a:p>
          <a:p>
            <a:pPr lvl="1" indent="-171450">
              <a:buFont typeface="Courier New"/>
              <a:buChar char="o"/>
            </a:pPr>
            <a:r>
              <a:rPr lang="en-US" dirty="0"/>
              <a:t>Some of the signs and symptoms of opioid withdrawal include nausea and vomiting, muscle aches, inability to sleep, high blood pressure, rapid heartbeat, and agitation</a:t>
            </a:r>
            <a:endParaRPr lang="en-US" dirty="0">
              <a:ea typeface="Calibri" panose="020F0502020204030204"/>
              <a:cs typeface="Calibri" panose="020F0502020204030204"/>
            </a:endParaRPr>
          </a:p>
          <a:p>
            <a:pPr lvl="1" indent="-171450">
              <a:buFont typeface="Courier New"/>
              <a:buChar char="o"/>
            </a:pPr>
            <a:r>
              <a:rPr lang="en-US" dirty="0"/>
              <a:t>Individuals continue to use substances to avoid withdrawal symptoms</a:t>
            </a:r>
            <a:endParaRPr lang="en-US" dirty="0">
              <a:ea typeface="Calibri" panose="020F0502020204030204"/>
              <a:cs typeface="Calibri" panose="020F0502020204030204"/>
            </a:endParaRPr>
          </a:p>
          <a:p>
            <a:pPr lvl="1" indent="-171450">
              <a:buFont typeface="Courier New"/>
              <a:buChar char="o"/>
            </a:pPr>
            <a:r>
              <a:rPr lang="en-US" dirty="0"/>
              <a:t>Conditioning is based on the cause-and-effect relationship between a behavior and its consequences. When we reward a behavior, it tends to increase it, while punishment decreases it. (Pavlov's theory)</a:t>
            </a:r>
            <a:endParaRPr lang="en-US" dirty="0">
              <a:ea typeface="Calibri"/>
              <a:cs typeface="Calibri"/>
            </a:endParaRPr>
          </a:p>
          <a:p>
            <a:pPr lvl="1" indent="-171450">
              <a:buFont typeface="Courier New"/>
              <a:buChar char="o"/>
            </a:pPr>
            <a:r>
              <a:rPr lang="en-US" dirty="0">
                <a:hlinkClick r:id="rId3"/>
              </a:rPr>
              <a:t>Understanding Drug Use and Addiction DrugFacts | National Institute on Drug Abuse (NIDA) (nih.gov)</a:t>
            </a:r>
            <a:endParaRPr lang="en-US" dirty="0">
              <a:ea typeface="Calibri" panose="020F0502020204030204"/>
              <a:cs typeface="Calibri" panose="020F0502020204030204"/>
            </a:endParaRPr>
          </a:p>
          <a:p>
            <a:pPr marL="285750" lvl="1"/>
            <a:endParaRPr lang="en-US" dirty="0">
              <a:ea typeface="Calibri" panose="020F0502020204030204"/>
              <a:cs typeface="Calibri" panose="020F0502020204030204"/>
            </a:endParaRPr>
          </a:p>
          <a:p>
            <a:pPr marL="171450" indent="-171450">
              <a:buFont typeface="Arial"/>
              <a:buChar char="•"/>
            </a:pPr>
            <a:r>
              <a:rPr lang="en-US" b="1" dirty="0"/>
              <a:t> Executive Function: (preoccupation – anticipation)</a:t>
            </a:r>
            <a:endParaRPr lang="en-US" dirty="0"/>
          </a:p>
          <a:p>
            <a:pPr marL="800100" lvl="1" indent="-171450">
              <a:buFont typeface="Courier New"/>
              <a:buChar char="o"/>
            </a:pPr>
            <a:r>
              <a:rPr lang="en-US" dirty="0"/>
              <a:t>Binge and withdrawal cause long term frontal cortex changes which can provide insight into some of the behaviors of individuals with SUD. </a:t>
            </a:r>
          </a:p>
          <a:p>
            <a:pPr marL="800100" lvl="1" indent="-171450">
              <a:buFont typeface="Courier New"/>
              <a:buChar char="o"/>
            </a:pPr>
            <a:r>
              <a:rPr lang="en-US" dirty="0"/>
              <a:t>Disruption of the </a:t>
            </a:r>
            <a:r>
              <a:rPr lang="en-US" b="1" dirty="0"/>
              <a:t>Prefrontal cortex </a:t>
            </a:r>
            <a:r>
              <a:rPr lang="en-US" dirty="0"/>
              <a:t>in addiction: Reinforces compulsive substance use and accounts for the adverse behaviors</a:t>
            </a:r>
            <a:endParaRPr lang="en-US" dirty="0">
              <a:ea typeface="Calibri"/>
              <a:cs typeface="Calibri"/>
            </a:endParaRPr>
          </a:p>
          <a:p>
            <a:pPr marL="800100" lvl="1" indent="-171450">
              <a:buFont typeface="Courier New"/>
              <a:buChar char="o"/>
            </a:pPr>
            <a:r>
              <a:rPr lang="en-US" dirty="0">
                <a:hlinkClick r:id="rId4"/>
              </a:rPr>
              <a:t>Dysfunction of the prefrontal cortex in addiction: neuroimaging findings and clinical implications - PMC (nih.gov)</a:t>
            </a:r>
            <a:endParaRPr lang="en-US" dirty="0">
              <a:ea typeface="Calibri" panose="020F0502020204030204"/>
              <a:cs typeface="Calibri" panose="020F0502020204030204"/>
            </a:endParaRPr>
          </a:p>
          <a:p>
            <a:pPr lvl="1" indent="-171450">
              <a:buFont typeface="Courier New"/>
              <a:buChar char="o"/>
            </a:pPr>
            <a:endParaRPr lang="en-US" b="1" dirty="0">
              <a:ea typeface="Calibri" panose="020F0502020204030204"/>
              <a:cs typeface="Calibri" panose="020F0502020204030204"/>
            </a:endParaRPr>
          </a:p>
          <a:p>
            <a:pPr lvl="1" indent="-171450">
              <a:buFont typeface="Courier New"/>
              <a:buChar char="o"/>
            </a:pPr>
            <a:endParaRPr lang="en-US" dirty="0">
              <a:ea typeface="Calibri"/>
              <a:cs typeface="Calibri"/>
            </a:endParaRPr>
          </a:p>
          <a:p>
            <a:endParaRPr lang="en-US" b="1" dirty="0">
              <a:ea typeface="Calibri"/>
              <a:cs typeface="Calibri"/>
            </a:endParaRPr>
          </a:p>
          <a:p>
            <a:pPr marL="285750"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27</a:t>
            </a:fld>
            <a:endParaRPr lang="en-US"/>
          </a:p>
        </p:txBody>
      </p:sp>
    </p:spTree>
    <p:extLst>
      <p:ext uri="{BB962C8B-B14F-4D97-AF65-F5344CB8AC3E}">
        <p14:creationId xmlns:p14="http://schemas.microsoft.com/office/powerpoint/2010/main" val="61318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722f070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722f070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u="none">
                <a:latin typeface="Arial"/>
                <a:ea typeface="Arial"/>
                <a:cs typeface="Arial"/>
                <a:sym typeface="Arial"/>
              </a:rPr>
              <a:t>For some people, recovering from a substance use disorder may feel impossible, but there are many people in the world who have done it – you may even know someone who has successfully stopped using drugs or reduced frequency of using</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a:latin typeface="Arial"/>
                <a:ea typeface="Arial"/>
                <a:cs typeface="Arial"/>
                <a:sym typeface="Arial"/>
              </a:rPr>
              <a:t>Although treatment and recovery is possible,</a:t>
            </a:r>
            <a:r>
              <a:rPr lang="en-US">
                <a:latin typeface="Arial"/>
                <a:ea typeface="Arial"/>
                <a:cs typeface="Arial"/>
                <a:sym typeface="Arial"/>
              </a:rPr>
              <a:t> </a:t>
            </a:r>
            <a:r>
              <a:rPr lang="en-US" b="0" u="none">
                <a:latin typeface="Arial"/>
                <a:ea typeface="Arial"/>
                <a:cs typeface="Arial"/>
                <a:sym typeface="Arial"/>
              </a:rPr>
              <a:t>we need to recognize that there is not a one size fits all approach for this. Every single person who uses drugs has a different pathway that works best for them</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a:latin typeface="Arial"/>
                <a:ea typeface="Arial"/>
                <a:cs typeface="Arial"/>
                <a:sym typeface="Arial"/>
              </a:rPr>
              <a:t>It is also important to recognize that not everyone’s goal is to stop using drugs entirely. Some people simply want to stay safe while they are using drugs or use drugs while still being a productive member of </a:t>
            </a:r>
            <a:r>
              <a:rPr lang="en-US">
                <a:latin typeface="Arial"/>
                <a:ea typeface="Arial"/>
                <a:cs typeface="Arial"/>
                <a:sym typeface="Arial"/>
              </a:rPr>
              <a:t>society</a:t>
            </a:r>
            <a:endParaRPr lang="en-US">
              <a:latin typeface="Arial"/>
              <a:ea typeface="Arial"/>
              <a:cs typeface="Arial"/>
            </a:endParaRPr>
          </a:p>
          <a:p>
            <a:pPr marL="171450" lvl="0" indent="-171450" algn="l">
              <a:spcBef>
                <a:spcPts val="0"/>
              </a:spcBef>
              <a:spcAft>
                <a:spcPts val="0"/>
              </a:spcAft>
              <a:buClr>
                <a:srgbClr val="000000"/>
              </a:buClr>
              <a:buSzPts val="1100"/>
              <a:buFont typeface="Arial" panose="020B0604020202020204" pitchFamily="34" charset="0"/>
              <a:buChar char="•"/>
            </a:pPr>
            <a:r>
              <a:rPr lang="en-US">
                <a:latin typeface="Arial"/>
                <a:ea typeface="Arial"/>
                <a:cs typeface="Arial"/>
                <a:sym typeface="Arial"/>
              </a:rPr>
              <a:t>Reducing</a:t>
            </a:r>
            <a:r>
              <a:rPr lang="en-US" b="0" u="none">
                <a:latin typeface="Arial"/>
                <a:ea typeface="Arial"/>
                <a:cs typeface="Arial"/>
                <a:sym typeface="Arial"/>
              </a:rPr>
              <a:t> stigma surrounding SUD means accepting that not everyone has the same journey</a:t>
            </a:r>
            <a:endParaRPr lang="en-US" b="0" u="none">
              <a:latin typeface="Arial"/>
              <a:ea typeface="Arial"/>
              <a:cs typeface="Arial"/>
            </a:endParaRPr>
          </a:p>
        </p:txBody>
      </p:sp>
      <p:sp>
        <p:nvSpPr>
          <p:cNvPr id="273" name="Google Shape;273;g59722f0708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722f070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722f0708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dirty="0"/>
              <a:t>There are many ways to address the overdose crisis, and these are just some examples.</a:t>
            </a:r>
          </a:p>
          <a:p>
            <a:pPr marL="171450" indent="-171450">
              <a:buFont typeface="Arial" panose="020B0604020202020204" pitchFamily="34" charset="0"/>
              <a:buChar char="•"/>
            </a:pPr>
            <a:r>
              <a:rPr lang="en-US" dirty="0">
                <a:ea typeface="Calibri"/>
                <a:cs typeface="Calibri"/>
              </a:rPr>
              <a:t>Medication alone is an effective treatment approach.</a:t>
            </a:r>
          </a:p>
          <a:p>
            <a:pPr marL="171450" lvl="0" indent="-171450" algn="l" rtl="0">
              <a:spcBef>
                <a:spcPts val="0"/>
              </a:spcBef>
              <a:spcAft>
                <a:spcPts val="0"/>
              </a:spcAft>
              <a:buFont typeface="Arial" panose="020B0604020202020204" pitchFamily="34" charset="0"/>
              <a:buChar char="•"/>
            </a:pPr>
            <a:r>
              <a:rPr lang="en-US" dirty="0"/>
              <a:t>Some examples to address the crisis through comprehensive services are:</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i="0" u="sng" dirty="0"/>
              <a:t>Vocational services </a:t>
            </a:r>
            <a:r>
              <a:rPr lang="en-US" dirty="0"/>
              <a:t>– helping people get jobs so they are financially stable</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u="sng" dirty="0"/>
              <a:t>Mental health services </a:t>
            </a:r>
            <a:r>
              <a:rPr lang="en-US" dirty="0"/>
              <a:t>– providing support for people who want it</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u="sng" dirty="0"/>
              <a:t>Medical services </a:t>
            </a:r>
            <a:r>
              <a:rPr lang="en-US" dirty="0"/>
              <a:t>– wound care (especially for people who use xylazine/</a:t>
            </a:r>
            <a:r>
              <a:rPr lang="en-US" dirty="0" err="1"/>
              <a:t>tranq</a:t>
            </a:r>
            <a:r>
              <a:rPr lang="en-US" dirty="0"/>
              <a:t>), HIV and Hepatitis testing, treatment for other medical issues</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u="sng" dirty="0"/>
              <a:t>Educational services </a:t>
            </a:r>
            <a:r>
              <a:rPr lang="en-US" dirty="0"/>
              <a:t>- providing equitable education for everyone reduces the risk of developing a SUD</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u="sng" dirty="0"/>
              <a:t>Legal services </a:t>
            </a:r>
            <a:r>
              <a:rPr lang="en-US" dirty="0"/>
              <a:t>– helping people who have criminal records get jobs, decriminalizing drugs</a:t>
            </a:r>
            <a:endParaRPr lang="en-US" dirty="0">
              <a:ea typeface="Calibri"/>
              <a:cs typeface="Calibri"/>
            </a:endParaRPr>
          </a:p>
          <a:p>
            <a:pPr marL="628650" lvl="1" indent="-171450" algn="l" rtl="0">
              <a:spcBef>
                <a:spcPts val="0"/>
              </a:spcBef>
              <a:spcAft>
                <a:spcPts val="0"/>
              </a:spcAft>
              <a:buFont typeface="Arial" panose="020B0604020202020204" pitchFamily="34" charset="0"/>
              <a:buChar char="•"/>
            </a:pPr>
            <a:r>
              <a:rPr lang="en-US" u="sng" dirty="0"/>
              <a:t>Family services </a:t>
            </a:r>
            <a:r>
              <a:rPr lang="en-US" dirty="0"/>
              <a:t>– helping families stay together whenever possible, using family as a motivator for recovery or staying safe</a:t>
            </a:r>
            <a:endParaRPr lang="en-US" dirty="0">
              <a:ea typeface="Calibri"/>
              <a:cs typeface="Calibri"/>
            </a:endParaRPr>
          </a:p>
        </p:txBody>
      </p:sp>
      <p:sp>
        <p:nvSpPr>
          <p:cNvPr id="287" name="Google Shape;287;g59722f0708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54695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The goal of today’s training is to train first responders and other public health professionals in basic Motivational Interviewing and other communication techniques to apply after reviving a patient from an overdose</a:t>
            </a: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That being said, we understand what it’s like when an individual has been revived with Narcan – they may be experiencing a range of emotions and may not be willing or even able to hear what you are saying. We realize that you may only have successes with a select number of patients, but this class will teach you how to plant a seed with some patients so they will know that there is help available if/when they are ready</a:t>
            </a:r>
            <a:endParaRPr lang="en-US" sz="1200" b="0" i="0" u="none" strike="noStrike" cap="none">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This country needs a new approach for addressing the opioid epidemic and this class is one way that we can do our part to help</a:t>
            </a:r>
            <a:endParaRPr lang="en-US" sz="1200" b="0" i="0" u="none" strike="noStrike" cap="none">
              <a:solidFill>
                <a:schemeClr val="dk1"/>
              </a:solidFill>
              <a:effectLst/>
              <a:latin typeface="Calibri"/>
              <a:ea typeface="Calibri"/>
              <a:cs typeface="Calibri"/>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Besides treatment to help people stop using drugs entirely, there are other ways that we can help people living with SUD</a:t>
            </a:r>
          </a:p>
          <a:p>
            <a:pPr marL="171450" lvl="0" indent="-171450" algn="l" rtl="0">
              <a:spcBef>
                <a:spcPts val="0"/>
              </a:spcBef>
              <a:spcAft>
                <a:spcPts val="0"/>
              </a:spcAft>
              <a:buFont typeface="Arial" panose="020B0604020202020204" pitchFamily="34" charset="0"/>
              <a:buChar char="•"/>
            </a:pPr>
            <a:r>
              <a:rPr lang="en-US"/>
              <a:t>The purpose of harm reduction is intended to </a:t>
            </a:r>
            <a:r>
              <a:rPr lang="en-US" b="0"/>
              <a:t>meet people where they are at. It is an evidence-based intervention rooted in social justice</a:t>
            </a:r>
            <a:endParaRPr lang="en-US" b="1"/>
          </a:p>
          <a:p>
            <a:pPr marL="171450" lvl="0" indent="-171450" algn="l" rtl="0">
              <a:spcBef>
                <a:spcPts val="0"/>
              </a:spcBef>
              <a:spcAft>
                <a:spcPts val="0"/>
              </a:spcAft>
              <a:buFont typeface="Arial" panose="020B0604020202020204" pitchFamily="34" charset="0"/>
              <a:buChar char="•"/>
            </a:pPr>
            <a:r>
              <a:rPr lang="en-US"/>
              <a:t>Everyone uses harm reduction in their daily lives</a:t>
            </a:r>
          </a:p>
          <a:p>
            <a:pPr marL="628650" lvl="1" indent="-171450" algn="l" rtl="0">
              <a:spcBef>
                <a:spcPts val="0"/>
              </a:spcBef>
              <a:spcAft>
                <a:spcPts val="0"/>
              </a:spcAft>
              <a:buFont typeface="Arial" panose="020B0604020202020204" pitchFamily="34" charset="0"/>
              <a:buChar char="•"/>
            </a:pPr>
            <a:r>
              <a:rPr lang="en-US"/>
              <a:t>Seat belts - riding in a car can be dangerous, but we wear seat belts to minimize the risk of harm if we get into an accident</a:t>
            </a:r>
          </a:p>
          <a:p>
            <a:pPr marL="628650" lvl="1" indent="-171450" algn="l" rtl="0">
              <a:spcBef>
                <a:spcPts val="0"/>
              </a:spcBef>
              <a:spcAft>
                <a:spcPts val="0"/>
              </a:spcAft>
              <a:buFont typeface="Arial" panose="020B0604020202020204" pitchFamily="34" charset="0"/>
              <a:buChar char="•"/>
            </a:pPr>
            <a:r>
              <a:rPr lang="en-US"/>
              <a:t>Helmets - riding a bike is also dangerous, but we ensure that ourselves and our children wear helmets to provide protection if we fall</a:t>
            </a:r>
          </a:p>
          <a:p>
            <a:pPr marL="628650" lvl="1" indent="-171450" algn="l" rtl="0">
              <a:spcBef>
                <a:spcPts val="0"/>
              </a:spcBef>
              <a:spcAft>
                <a:spcPts val="0"/>
              </a:spcAft>
              <a:buFont typeface="Arial" panose="020B0604020202020204" pitchFamily="34" charset="0"/>
              <a:buChar char="•"/>
            </a:pPr>
            <a:r>
              <a:rPr lang="en-US"/>
              <a:t>Condoms, vaccines, masks, designated drivers, etc. </a:t>
            </a:r>
          </a:p>
          <a:p>
            <a:pPr marL="171450" lvl="0" indent="-171450" algn="l" rtl="0">
              <a:spcBef>
                <a:spcPts val="0"/>
              </a:spcBef>
              <a:spcAft>
                <a:spcPts val="0"/>
              </a:spcAft>
              <a:buFont typeface="Arial" panose="020B0604020202020204" pitchFamily="34" charset="0"/>
              <a:buChar char="•"/>
            </a:pPr>
            <a:r>
              <a:rPr lang="en-US"/>
              <a:t>Harm reduction has always been used in public health, but the concept was first identified during the HIV/AIDS epidemic in the 1980s when activists found ways to reduce the spread of HIV </a:t>
            </a:r>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14676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a:t>Harm reduction can also be applied to help people living with SUD use substances in a safer way</a:t>
            </a:r>
          </a:p>
          <a:p>
            <a:pPr marL="171450" lvl="0" indent="-171450" algn="l" rtl="0">
              <a:spcBef>
                <a:spcPts val="0"/>
              </a:spcBef>
              <a:spcAft>
                <a:spcPts val="0"/>
              </a:spcAft>
              <a:buFont typeface="Arial" panose="020B0604020202020204" pitchFamily="34" charset="0"/>
              <a:buChar char="•"/>
            </a:pPr>
            <a:r>
              <a:rPr lang="en-US"/>
              <a:t>The purpose of harm reduction is NOT to force people to stop using drugs entirely. The purpose is to keep people alive long enough for if/when they are ready to stop using substances</a:t>
            </a:r>
          </a:p>
          <a:p>
            <a:pPr marL="171450" lvl="0" indent="-171450" algn="l" rtl="0">
              <a:spcBef>
                <a:spcPts val="0"/>
              </a:spcBef>
              <a:spcAft>
                <a:spcPts val="0"/>
              </a:spcAft>
              <a:buFont typeface="Arial" panose="020B0604020202020204" pitchFamily="34" charset="0"/>
              <a:buChar char="•"/>
            </a:pPr>
            <a:r>
              <a:rPr lang="en-US"/>
              <a:t>Studies show that harm reduction reduces overdoses and overdose deaths, and it does NOT encourage people to use drugs</a:t>
            </a:r>
          </a:p>
        </p:txBody>
      </p:sp>
      <p:sp>
        <p:nvSpPr>
          <p:cNvPr id="4" name="Slide Number Placeholder 3"/>
          <p:cNvSpPr>
            <a:spLocks noGrp="1"/>
          </p:cNvSpPr>
          <p:nvPr>
            <p:ph type="sldNum" sz="quarter" idx="5"/>
          </p:nvPr>
        </p:nvSpPr>
        <p:spPr/>
        <p:txBody>
          <a:bodyPr/>
          <a:lstStyle/>
          <a:p>
            <a:fld id="{857A0DAF-54C7-4053-8D3B-CDB5BB994E72}" type="slidenum">
              <a:rPr lang="en-US" smtClean="0"/>
              <a:t>31</a:t>
            </a:fld>
            <a:endParaRPr lang="en-US"/>
          </a:p>
        </p:txBody>
      </p:sp>
    </p:spTree>
    <p:extLst>
      <p:ext uri="{BB962C8B-B14F-4D97-AF65-F5344CB8AC3E}">
        <p14:creationId xmlns:p14="http://schemas.microsoft.com/office/powerpoint/2010/main" val="3107726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c804a13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c804a13b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b="1" dirty="0"/>
              <a:t>Harm Reduction Centers</a:t>
            </a:r>
            <a:r>
              <a:rPr lang="en-US" dirty="0"/>
              <a:t> (HRCs) are community-based programs that provide a safe, trauma-informed, non-stigmatizing space for people who use drugs to access resources. </a:t>
            </a:r>
            <a:endParaRPr lang="en-US"/>
          </a:p>
          <a:p>
            <a:pPr marL="171450" indent="-171450">
              <a:buFont typeface="Arial" panose="020B0604020202020204" pitchFamily="34" charset="0"/>
              <a:buChar char="•"/>
            </a:pPr>
            <a:r>
              <a:rPr lang="en-US" dirty="0"/>
              <a:t>Most HRCs have integrated health care with SUD treatment and mental health care onsite.</a:t>
            </a:r>
            <a:endParaRPr lang="en-US" dirty="0">
              <a:ea typeface="Calibri"/>
              <a:cs typeface="Calibri"/>
            </a:endParaRPr>
          </a:p>
          <a:p>
            <a:pPr marL="171450" indent="-171450">
              <a:buFont typeface="Arial" panose="020B0604020202020204" pitchFamily="34" charset="0"/>
              <a:buChar char="•"/>
            </a:pPr>
            <a:r>
              <a:rPr lang="en-US" dirty="0"/>
              <a:t>There are Harm Reduction Centers in all 21 counties in NJ.</a:t>
            </a:r>
            <a:endParaRPr lang="en-US" dirty="0">
              <a:ea typeface="Calibri"/>
              <a:cs typeface="Calibri"/>
            </a:endParaRPr>
          </a:p>
          <a:p>
            <a:pPr marL="171450" lvl="0" indent="-171450" algn="l" rtl="0">
              <a:spcBef>
                <a:spcPts val="0"/>
              </a:spcBef>
              <a:spcAft>
                <a:spcPts val="0"/>
              </a:spcAft>
              <a:buFont typeface="Arial" panose="020B0604020202020204" pitchFamily="34" charset="0"/>
              <a:buChar char="•"/>
            </a:pPr>
            <a:r>
              <a:rPr lang="en-US" dirty="0"/>
              <a:t>You should familiarize yourself with the resources that are available in your community/county so you can refer patients to them</a:t>
            </a:r>
            <a:endParaRPr lang="en-US" dirty="0">
              <a:ea typeface="Calibri"/>
              <a:cs typeface="Calibri"/>
            </a:endParaRPr>
          </a:p>
          <a:p>
            <a:pPr marL="171450" lvl="0" indent="-171450" algn="l" rtl="0">
              <a:spcBef>
                <a:spcPts val="0"/>
              </a:spcBef>
              <a:spcAft>
                <a:spcPts val="0"/>
              </a:spcAft>
              <a:buFont typeface="Arial" panose="020B0604020202020204" pitchFamily="34" charset="0"/>
              <a:buChar char="•"/>
            </a:pPr>
            <a:r>
              <a:rPr lang="en-US" dirty="0"/>
              <a:t>Here are some examples of harm reduction and we will go into more detail on how they help on the next few slides</a:t>
            </a:r>
            <a:endParaRPr lang="en-US" dirty="0">
              <a:ea typeface="Calibri"/>
              <a:cs typeface="Calibri"/>
            </a:endParaRPr>
          </a:p>
          <a:p>
            <a:pPr marL="171450" indent="-171450">
              <a:buFont typeface="Arial" panose="020B0604020202020204" pitchFamily="34" charset="0"/>
              <a:buChar char="•"/>
            </a:pPr>
            <a:r>
              <a:rPr lang="en-US" dirty="0"/>
              <a:t>The NJ Department of Health is continuing to approve additional Harm Reduction Centers, so keep an eye out for more information about new ones opening near you</a:t>
            </a:r>
            <a:endParaRPr dirty="0"/>
          </a:p>
          <a:p>
            <a:pPr marL="0" lvl="0" indent="0" algn="l" rtl="0">
              <a:spcBef>
                <a:spcPts val="0"/>
              </a:spcBef>
              <a:spcAft>
                <a:spcPts val="0"/>
              </a:spcAft>
              <a:buNone/>
            </a:pPr>
            <a:endParaRPr/>
          </a:p>
        </p:txBody>
      </p:sp>
      <p:sp>
        <p:nvSpPr>
          <p:cNvPr id="516" name="Google Shape;516;g5c804a13b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168290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Studies show that harm reduction is extremely effective in preventing overdoses and overdose deaths</a:t>
            </a:r>
          </a:p>
          <a:p>
            <a:pPr marL="171450" lvl="0" indent="-171450" algn="l" rtl="0">
              <a:spcBef>
                <a:spcPts val="0"/>
              </a:spcBef>
              <a:spcAft>
                <a:spcPts val="0"/>
              </a:spcAft>
              <a:buFont typeface="Arial" panose="020B0604020202020204" pitchFamily="34" charset="0"/>
              <a:buChar char="•"/>
            </a:pPr>
            <a:r>
              <a:rPr lang="en-US" i="1"/>
              <a:t>Instructors: Explain some of the examples on the slide (you do not have to cover them all)</a:t>
            </a:r>
            <a:endParaRPr lang="en-US" i="1">
              <a:ea typeface="Calibri"/>
              <a:cs typeface="Calibri"/>
            </a:endParaRPr>
          </a:p>
          <a:p>
            <a:pPr marL="171450" lvl="0" indent="-171450" algn="l" rtl="0">
              <a:spcBef>
                <a:spcPts val="0"/>
              </a:spcBef>
              <a:spcAft>
                <a:spcPts val="0"/>
              </a:spcAft>
              <a:buFont typeface="Arial" panose="020B0604020202020204" pitchFamily="34" charset="0"/>
              <a:buChar char="•"/>
            </a:pPr>
            <a:endParaRPr lang="en-US"/>
          </a:p>
          <a:p>
            <a:pPr marL="171450" indent="-171450">
              <a:buFont typeface="Arial" panose="020B0604020202020204" pitchFamily="34" charset="0"/>
              <a:buChar char="•"/>
            </a:pPr>
            <a:r>
              <a:rPr lang="en-US" u="sng"/>
              <a:t>Access to naloxone in the community</a:t>
            </a:r>
            <a:r>
              <a:rPr lang="en-US" u="none"/>
              <a:t> – distributing naloxone to patients or loved ones can increase access to it in communities, which means someone will be able to administer it even before first responders arrive on the scene of the </a:t>
            </a:r>
            <a:r>
              <a:rPr lang="en-US"/>
              <a:t>overdose. This is crucial to saving lives.</a:t>
            </a:r>
            <a:endParaRPr lang="en-US">
              <a:cs typeface="Calibri"/>
            </a:endParaRPr>
          </a:p>
          <a:p>
            <a:pPr marL="171450" lvl="0" indent="-171450" algn="l">
              <a:spcBef>
                <a:spcPts val="0"/>
              </a:spcBef>
              <a:spcAft>
                <a:spcPts val="0"/>
              </a:spcAft>
              <a:buFont typeface="Arial" panose="020B0604020202020204" pitchFamily="34" charset="0"/>
              <a:buChar char="•"/>
            </a:pPr>
            <a:r>
              <a:rPr lang="en-US" u="sng"/>
              <a:t>Referral to SUD resources</a:t>
            </a:r>
            <a:r>
              <a:rPr lang="en-US" u="none"/>
              <a:t> </a:t>
            </a:r>
            <a:r>
              <a:rPr lang="en-US"/>
              <a:t>– Harm Reduction Centers build trust between people who use substances and people who want to help. Once that trust is built, people may be more open to getting help when they are ready</a:t>
            </a:r>
            <a:endParaRPr lang="en-US">
              <a:ea typeface="Calibri"/>
              <a:cs typeface="Calibri"/>
            </a:endParaRPr>
          </a:p>
          <a:p>
            <a:pPr marL="171450" indent="-171450">
              <a:buFont typeface="Arial" panose="020B0604020202020204" pitchFamily="34" charset="0"/>
              <a:buChar char="•"/>
            </a:pPr>
            <a:r>
              <a:rPr lang="en-US" u="sng">
                <a:cs typeface="Calibri" panose="020F0502020204030204"/>
              </a:rPr>
              <a:t>Infectious disease testing</a:t>
            </a:r>
            <a:r>
              <a:rPr lang="en-US">
                <a:cs typeface="Calibri" panose="020F0502020204030204"/>
              </a:rPr>
              <a:t> - </a:t>
            </a:r>
            <a:r>
              <a:rPr lang="en-US"/>
              <a:t>when people have access to testing for diseases that can spread through syringe sharing, this can provide opportunities for them to get treatment to prevent continued spread of disease</a:t>
            </a:r>
            <a:endParaRPr lang="en-US">
              <a:cs typeface="Calibri" panose="020F0502020204030204"/>
            </a:endParaRPr>
          </a:p>
          <a:p>
            <a:pPr marL="171450" indent="-171450">
              <a:buFont typeface="Arial" panose="020B0604020202020204" pitchFamily="34" charset="0"/>
              <a:buChar char="•"/>
            </a:pPr>
            <a:r>
              <a:rPr lang="en-US" u="sng">
                <a:cs typeface="Calibri" panose="020F0502020204030204"/>
              </a:rPr>
              <a:t>Access to sterile syringes</a:t>
            </a:r>
            <a:r>
              <a:rPr lang="en-US">
                <a:cs typeface="Calibri" panose="020F0502020204030204"/>
              </a:rPr>
              <a:t> – access to sterile syringes</a:t>
            </a:r>
            <a:r>
              <a:rPr lang="en-US"/>
              <a:t> prevents the spread of diseases from sharing needles and can prevent a first responder from getting HIV or Hepatitis after an accidental needle stick</a:t>
            </a:r>
            <a:endParaRPr lang="en-US">
              <a:cs typeface="Calibri"/>
            </a:endParaRPr>
          </a:p>
          <a:p>
            <a:pPr marL="171450" indent="-171450">
              <a:buFont typeface="Arial" panose="020B0604020202020204" pitchFamily="34" charset="0"/>
              <a:buChar char="•"/>
            </a:pPr>
            <a:r>
              <a:rPr lang="en-US" u="sng">
                <a:cs typeface="Calibri" panose="020F0502020204030204"/>
              </a:rPr>
              <a:t>Fentanyl test strips</a:t>
            </a:r>
            <a:r>
              <a:rPr lang="en-US">
                <a:cs typeface="Calibri" panose="020F0502020204030204"/>
              </a:rPr>
              <a:t> – allows a person who is about to use a drug to test if it has fentanyl in it so they can decide if they want to use the drug or use less of it to prevent a fentanyl overdose. As of 2023, xylazine/</a:t>
            </a:r>
            <a:r>
              <a:rPr lang="en-US" err="1">
                <a:cs typeface="Calibri" panose="020F0502020204030204"/>
              </a:rPr>
              <a:t>tranq</a:t>
            </a:r>
            <a:r>
              <a:rPr lang="en-US">
                <a:cs typeface="Calibri" panose="020F0502020204030204"/>
              </a:rPr>
              <a:t> test strips are coming soon!</a:t>
            </a: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33</a:t>
            </a:fld>
            <a:endParaRPr lang="en-US"/>
          </a:p>
        </p:txBody>
      </p:sp>
    </p:spTree>
    <p:extLst>
      <p:ext uri="{BB962C8B-B14F-4D97-AF65-F5344CB8AC3E}">
        <p14:creationId xmlns:p14="http://schemas.microsoft.com/office/powerpoint/2010/main" val="1022703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B3AF-877A-C681-7A29-2E2D2DB46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0A3E2-CE31-F150-A434-A23CBD8DA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4BB70-F4B2-373C-36E9-4FCBBC209B4C}"/>
              </a:ext>
            </a:extLst>
          </p:cNvPr>
          <p:cNvSpPr>
            <a:spLocks noGrp="1"/>
          </p:cNvSpPr>
          <p:nvPr>
            <p:ph type="body" idx="1"/>
          </p:nvPr>
        </p:nvSpPr>
        <p:spPr/>
        <p:txBody>
          <a:bodyPr/>
          <a:lstStyle/>
          <a:p>
            <a:pPr marL="171450" indent="-171450">
              <a:buFont typeface="Arial" panose="020B0604020202020204" pitchFamily="34" charset="0"/>
              <a:buChar char="•"/>
            </a:pPr>
            <a:r>
              <a:rPr lang="en-US" dirty="0"/>
              <a:t>Medication for Opioid Use Disorder (MOUD) is considered to be the “gold standard” for opioid use disorder treatment to support people living with opioid use disorder (OUD)</a:t>
            </a:r>
          </a:p>
          <a:p>
            <a:pPr marL="171450" indent="-171450">
              <a:buFont typeface="Arial" panose="020B0604020202020204" pitchFamily="34" charset="0"/>
              <a:buChar char="•"/>
            </a:pPr>
            <a:r>
              <a:rPr lang="en-US" dirty="0"/>
              <a:t>It is rooted in evidence based medicine and is proven to be effective in reducing overdoses and overdose deaths</a:t>
            </a:r>
            <a:endParaRPr lang="en-US" dirty="0">
              <a:ea typeface="Calibri"/>
              <a:cs typeface="Calibri"/>
            </a:endParaRPr>
          </a:p>
          <a:p>
            <a:pPr marL="171450" indent="-171450">
              <a:buFont typeface="Arial" panose="020B0604020202020204" pitchFamily="34" charset="0"/>
              <a:buChar char="•"/>
            </a:pPr>
            <a:r>
              <a:rPr lang="en-US" dirty="0"/>
              <a:t>How it works: MOUD reduces opioid cravings so people are less inclined to use opioids</a:t>
            </a:r>
            <a:endParaRPr lang="en-US" dirty="0">
              <a:ea typeface="Calibri"/>
              <a:cs typeface="Calibri"/>
            </a:endParaRPr>
          </a:p>
          <a:p>
            <a:pPr marL="171450" indent="-171450">
              <a:buFont typeface="Arial" panose="020B0604020202020204" pitchFamily="34" charset="0"/>
              <a:buChar char="•"/>
            </a:pPr>
            <a:r>
              <a:rPr lang="en-US" dirty="0"/>
              <a:t>The medication binds to the same opioid receptors that an opioid binds to, but it is safe and does not produce that feeling of euphoria</a:t>
            </a:r>
            <a:endParaRPr lang="en-US" dirty="0">
              <a:ea typeface="Calibri"/>
              <a:cs typeface="Calibri"/>
            </a:endParaRPr>
          </a:p>
          <a:p>
            <a:pPr marL="171450" indent="-171450">
              <a:buFont typeface="Arial" panose="020B0604020202020204" pitchFamily="34" charset="0"/>
              <a:buChar char="•"/>
            </a:pPr>
            <a:r>
              <a:rPr lang="en-US" dirty="0"/>
              <a:t>Four types of MOUD are approved by the FDA: Buprenorphine, Methadone, Naltrexone, and Suboxone (which is a combination of Buprenorphine and naloxone)</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In one study, there was a 60% reduction in risk (ex. Overdose, contracting infections that can be spread through sharing needles, etc.) in patients who used MOUD for 60 days, and an additional 10% risk reduction for every following 60 days up to a year. This study was conducted in 2018 (when fentanyl use was beginning to increase in the U.S. Although this study was conducted a while ago, the time frame it was done represents a time period when SUD was particularly problematic).</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0D4AA98C-C36B-6D18-1073-9A4BDD472A50}"/>
              </a:ext>
            </a:extLst>
          </p:cNvPr>
          <p:cNvSpPr>
            <a:spLocks noGrp="1"/>
          </p:cNvSpPr>
          <p:nvPr>
            <p:ph type="sldNum" sz="quarter" idx="5"/>
          </p:nvPr>
        </p:nvSpPr>
        <p:spPr/>
        <p:txBody>
          <a:bodyPr/>
          <a:lstStyle/>
          <a:p>
            <a:fld id="{857A0DAF-54C7-4053-8D3B-CDB5BB994E72}" type="slidenum">
              <a:rPr lang="en-US" smtClean="0"/>
              <a:t>34</a:t>
            </a:fld>
            <a:endParaRPr lang="en-US"/>
          </a:p>
        </p:txBody>
      </p:sp>
    </p:spTree>
    <p:extLst>
      <p:ext uri="{BB962C8B-B14F-4D97-AF65-F5344CB8AC3E}">
        <p14:creationId xmlns:p14="http://schemas.microsoft.com/office/powerpoint/2010/main" val="612994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Discussion (3-5 minutes):</a:t>
            </a:r>
          </a:p>
          <a:p>
            <a:pPr marL="171450" indent="-171450">
              <a:buFont typeface="Arial" panose="020B0604020202020204" pitchFamily="34" charset="0"/>
              <a:buChar char="•"/>
            </a:pPr>
            <a:r>
              <a:rPr lang="en-US" dirty="0"/>
              <a:t>Based on what you just learned about MOUD, what are some of the benefits?</a:t>
            </a:r>
          </a:p>
        </p:txBody>
      </p:sp>
      <p:sp>
        <p:nvSpPr>
          <p:cNvPr id="4" name="Slide Number Placeholder 3"/>
          <p:cNvSpPr>
            <a:spLocks noGrp="1"/>
          </p:cNvSpPr>
          <p:nvPr>
            <p:ph type="sldNum" sz="quarter" idx="5"/>
          </p:nvPr>
        </p:nvSpPr>
        <p:spPr/>
        <p:txBody>
          <a:bodyPr/>
          <a:lstStyle/>
          <a:p>
            <a:fld id="{857A0DAF-54C7-4053-8D3B-CDB5BB994E72}" type="slidenum">
              <a:rPr lang="en-US" smtClean="0"/>
              <a:t>35</a:t>
            </a:fld>
            <a:endParaRPr lang="en-US"/>
          </a:p>
        </p:txBody>
      </p:sp>
    </p:spTree>
    <p:extLst>
      <p:ext uri="{BB962C8B-B14F-4D97-AF65-F5344CB8AC3E}">
        <p14:creationId xmlns:p14="http://schemas.microsoft.com/office/powerpoint/2010/main" val="1512453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MOUD supports people who are ready to reduce or stop the use of opioids</a:t>
            </a:r>
          </a:p>
          <a:p>
            <a:pPr marL="171450" indent="-171450">
              <a:buFont typeface="Arial" panose="020B0604020202020204" pitchFamily="34" charset="0"/>
              <a:buChar char="•"/>
            </a:pPr>
            <a:r>
              <a:rPr lang="en-US"/>
              <a:t>It increases the likelihood that someone will not continue use of substances and remain in recovery</a:t>
            </a:r>
            <a:endParaRPr lang="en-US">
              <a:ea typeface="Calibri"/>
              <a:cs typeface="Calibri"/>
            </a:endParaRPr>
          </a:p>
          <a:p>
            <a:pPr marL="171450" indent="-171450">
              <a:buFont typeface="Arial" panose="020B0604020202020204" pitchFamily="34" charset="0"/>
              <a:buChar char="•"/>
            </a:pPr>
            <a:r>
              <a:rPr lang="en-US"/>
              <a:t>Reduces opioid use and associated symptoms</a:t>
            </a:r>
            <a:endParaRPr lang="en-US">
              <a:ea typeface="Calibri"/>
              <a:cs typeface="Calibri"/>
            </a:endParaRPr>
          </a:p>
          <a:p>
            <a:pPr marL="171450" indent="-171450">
              <a:buFont typeface="Arial" panose="020B0604020202020204" pitchFamily="34" charset="0"/>
              <a:buChar char="•"/>
            </a:pPr>
            <a:r>
              <a:rPr lang="en-US"/>
              <a:t>Decreases the spread of infectious diseases that can be spread through sharing needles because they are not using substances</a:t>
            </a:r>
            <a:endParaRPr lang="en-US">
              <a:ea typeface="Calibri"/>
              <a:cs typeface="Calibri"/>
            </a:endParaRPr>
          </a:p>
          <a:p>
            <a:pPr marL="171450" indent="-171450">
              <a:buFont typeface="Arial" panose="020B0604020202020204" pitchFamily="34" charset="0"/>
              <a:buChar char="•"/>
            </a:pPr>
            <a:r>
              <a:rPr lang="en-US"/>
              <a:t>Has the potential to prevent an overdose related death</a:t>
            </a:r>
            <a:endParaRPr lang="en-US">
              <a:ea typeface="Calibri"/>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36</a:t>
            </a:fld>
            <a:endParaRPr lang="en-US"/>
          </a:p>
        </p:txBody>
      </p:sp>
    </p:spTree>
    <p:extLst>
      <p:ext uri="{BB962C8B-B14F-4D97-AF65-F5344CB8AC3E}">
        <p14:creationId xmlns:p14="http://schemas.microsoft.com/office/powerpoint/2010/main" val="2690359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563C1"/>
              </a:solidFill>
              <a:hlinkClick r:id="rId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dirty="0">
                <a:ea typeface="Calibri" panose="020F0502020204030204"/>
                <a:cs typeface="Calibri" panose="020F0502020204030204"/>
              </a:rPr>
              <a:t>EMS clinicians can administer Buprenorphine to treat withdrawal symptoms </a:t>
            </a:r>
          </a:p>
          <a:p>
            <a:pPr marL="171450" indent="-171450">
              <a:buFont typeface="Arial" panose="020B0604020202020204" pitchFamily="34" charset="0"/>
              <a:buChar char="•"/>
            </a:pPr>
            <a:r>
              <a:rPr lang="en-US" dirty="0">
                <a:ea typeface="Calibri" panose="020F0502020204030204"/>
                <a:cs typeface="Calibri" panose="020F0502020204030204"/>
              </a:rPr>
              <a:t>New Jersey was the first state in the U.S. to all EMS providers to do this</a:t>
            </a:r>
          </a:p>
          <a:p>
            <a:pPr marL="171450" indent="-171450">
              <a:buFont typeface="Arial" panose="020B0604020202020204" pitchFamily="34" charset="0"/>
              <a:buChar char="•"/>
            </a:pPr>
            <a:r>
              <a:rPr lang="en-US" dirty="0">
                <a:ea typeface="Calibri" panose="020F0502020204030204"/>
                <a:cs typeface="Calibri" panose="020F0502020204030204"/>
              </a:rPr>
              <a:t>The COW Scale can be used to rate common signs and symptoms of opioid withdrawal and monitor them over time</a:t>
            </a:r>
          </a:p>
          <a:p>
            <a:pPr marL="171450" indent="-171450">
              <a:buFont typeface="Arial" panose="020B0604020202020204" pitchFamily="34" charset="0"/>
              <a:buChar char="•"/>
            </a:pPr>
            <a:r>
              <a:rPr lang="en-US" dirty="0">
                <a:ea typeface="Calibri" panose="020F0502020204030204"/>
                <a:cs typeface="Calibri" panose="020F0502020204030204"/>
              </a:rPr>
              <a:t>The COWS score can be used to understand the severity of opioid withdrawal and identity patients who can receive Buprenorphine</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Please review the link </a:t>
            </a:r>
          </a:p>
          <a:p>
            <a:r>
              <a:rPr lang="en-US" dirty="0">
                <a:solidFill>
                  <a:srgbClr val="0563C1"/>
                </a:solidFill>
                <a:hlinkClick r:id="rId3">
                  <a:extLst>
                    <a:ext uri="{A12FA001-AC4F-418D-AE19-62706E023703}">
                      <ahyp:hlinkClr xmlns:ahyp="http://schemas.microsoft.com/office/drawing/2018/hyperlinkcolor" val="tx"/>
                    </a:ext>
                  </a:extLst>
                </a:hlinkClick>
              </a:rPr>
              <a:t>https://www.sciencedirect.com/science/article/pii/S2688115224011688</a:t>
            </a:r>
            <a:endParaRPr lang="en-US" dirty="0"/>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37</a:t>
            </a:fld>
            <a:endParaRPr lang="en-US"/>
          </a:p>
        </p:txBody>
      </p:sp>
    </p:spTree>
    <p:extLst>
      <p:ext uri="{BB962C8B-B14F-4D97-AF65-F5344CB8AC3E}">
        <p14:creationId xmlns:p14="http://schemas.microsoft.com/office/powerpoint/2010/main" val="798000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38</a:t>
            </a:fld>
            <a:endParaRPr lang="en-US"/>
          </a:p>
        </p:txBody>
      </p:sp>
    </p:spTree>
    <p:extLst>
      <p:ext uri="{BB962C8B-B14F-4D97-AF65-F5344CB8AC3E}">
        <p14:creationId xmlns:p14="http://schemas.microsoft.com/office/powerpoint/2010/main" val="780154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person treating overdose patients should learn about the resources available in their community, county, and state. </a:t>
            </a:r>
          </a:p>
          <a:p>
            <a:pPr marL="171450" indent="-171450">
              <a:buFont typeface="Arial" panose="020B0604020202020204" pitchFamily="34" charset="0"/>
              <a:buChar char="•"/>
            </a:pPr>
            <a:r>
              <a:rPr lang="en-US" dirty="0"/>
              <a:t>Here are a few that you can learn about</a:t>
            </a:r>
            <a:endParaRPr lang="en-US" dirty="0">
              <a:ea typeface="Calibri"/>
              <a:cs typeface="Calibri"/>
            </a:endParaRPr>
          </a:p>
          <a:p>
            <a:pPr marL="171450" indent="-171450">
              <a:buFont typeface="Arial" panose="020B0604020202020204" pitchFamily="34" charset="0"/>
              <a:buChar char="•"/>
            </a:pPr>
            <a:r>
              <a:rPr lang="en-US" dirty="0"/>
              <a:t>ReachNJ is the state’s 24/7 addiction hotline that you can call with a patient to find out about nearby resources that fit the patient’s needs. Anyone can call ReachNJ regardless of insurance status or ability to pay</a:t>
            </a:r>
            <a:endParaRPr lang="en-US" dirty="0">
              <a:ea typeface="Calibri"/>
              <a:cs typeface="Calibri"/>
            </a:endParaRPr>
          </a:p>
          <a:p>
            <a:pPr marL="171450" indent="-171450">
              <a:buFont typeface="Arial" panose="020B0604020202020204" pitchFamily="34" charset="0"/>
              <a:buChar char="•"/>
            </a:pPr>
            <a:r>
              <a:rPr lang="en-US" dirty="0"/>
              <a:t>The 988 suicide and crisis lifeline is a national hotline that anyone can call if they are in crisis</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Never Use alone: </a:t>
            </a:r>
            <a:r>
              <a:rPr lang="en-US" dirty="0"/>
              <a:t>Call 877-696-1996 to speak to a non-judgmental peer operator available 24/7 who has lived experienced with Substance Use Disorder. </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NJ State Police Operation </a:t>
            </a:r>
            <a:r>
              <a:rPr lang="en-US" dirty="0"/>
              <a:t>RISE facilitates linkage to care for substance use disorder and recovery support services to communities through robust Data Analysis, Outreach/Intervention, and Training.</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Naloxone 365: </a:t>
            </a:r>
            <a:r>
              <a:rPr lang="en-US" dirty="0"/>
              <a:t>Pharmacies acquire naloxone through their normal network of medication distributors and after dispensing, bill the state utilizing a special NJMMIS/Medicaid billing code to receive reimbursement at the current Medicaid rate. Stopoverdoses.nj.gov</a:t>
            </a:r>
            <a:endParaRPr lang="en-US" dirty="0">
              <a:ea typeface="Calibri"/>
              <a:cs typeface="Calibri"/>
            </a:endParaRPr>
          </a:p>
          <a:p>
            <a:pPr marL="171450" indent="-171450">
              <a:buFont typeface="Arial" panose="020B0604020202020204" pitchFamily="34" charset="0"/>
              <a:buChar char="•"/>
            </a:pPr>
            <a:r>
              <a:rPr lang="en-US" i="1" dirty="0"/>
              <a:t>Instructors – feel free to add local resources to this slide too</a:t>
            </a:r>
            <a:endParaRPr lang="en-US" i="1" dirty="0">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99088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4e1ead4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4e1ead4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Review key objectives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Our objectives are NOT to put every patient into substance use treatment or to turn you into a therapist from this 4-hour training</a:t>
            </a:r>
          </a:p>
          <a:p>
            <a:pPr marL="171450" lvl="0" indent="-171450" algn="l" rtl="0">
              <a:spcBef>
                <a:spcPts val="0"/>
              </a:spcBef>
              <a:spcAft>
                <a:spcPts val="0"/>
              </a:spcAft>
              <a:buFont typeface="Arial" panose="020B0604020202020204" pitchFamily="34" charset="0"/>
              <a:buChar char="•"/>
            </a:pPr>
            <a:r>
              <a:rPr lang="en-US" i="0" dirty="0"/>
              <a:t>Throughout this training, we want to hear about your experiences from interactions with patients</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not asking you to spend hours with patients to get them to go to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You are not going to be a therapist or addiction counselor by the end of this training</a:t>
            </a:r>
            <a:endParaRPr lang="en-US" sz="1200" b="0" i="0" u="none" strike="noStrike" cap="none" dirty="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asking you to spend about 5 minutes </a:t>
            </a:r>
            <a:r>
              <a:rPr lang="en-US" dirty="0">
                <a:solidFill>
                  <a:schemeClr val="dk1"/>
                </a:solidFill>
                <a:latin typeface="Calibri"/>
                <a:ea typeface="Calibri"/>
                <a:cs typeface="Calibri"/>
                <a:sym typeface="Calibri"/>
              </a:rPr>
              <a:t>to talk with</a:t>
            </a:r>
            <a:r>
              <a:rPr lang="en-US" sz="1200" b="0" i="0" u="none" strike="noStrike" cap="none" dirty="0">
                <a:solidFill>
                  <a:schemeClr val="dk1"/>
                </a:solidFill>
                <a:effectLst/>
                <a:latin typeface="Calibri"/>
                <a:ea typeface="Calibri"/>
                <a:cs typeface="Calibri"/>
                <a:sym typeface="Calibri"/>
              </a:rPr>
              <a:t> your patients with empathy about their options to get help</a:t>
            </a:r>
            <a:r>
              <a:rPr lang="en-US" dirty="0">
                <a:solidFill>
                  <a:schemeClr val="dk1"/>
                </a:solidFill>
                <a:latin typeface="Calibri"/>
                <a:ea typeface="Calibri"/>
                <a:cs typeface="Calibri"/>
                <a:sym typeface="Calibri"/>
              </a:rPr>
              <a:t> </a:t>
            </a:r>
            <a:r>
              <a:rPr lang="en-US" dirty="0">
                <a:sym typeface="Calibri"/>
              </a:rPr>
              <a:t>(that's why this training is called Five Minutes to Help)</a:t>
            </a:r>
            <a:endParaRPr lang="en-US" sz="1200" b="0" i="0" u="none" strike="noStrike" cap="none" dirty="0">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also asking that you learn about the resources available in the state and in your communities so you can tell your patients about </a:t>
            </a:r>
            <a:r>
              <a:rPr lang="en-US" dirty="0">
                <a:solidFill>
                  <a:schemeClr val="dk1"/>
                </a:solidFill>
                <a:latin typeface="Calibri"/>
                <a:ea typeface="Calibri"/>
                <a:cs typeface="Calibri"/>
                <a:sym typeface="Calibri"/>
              </a:rPr>
              <a:t>the support that is available for them</a:t>
            </a:r>
            <a:endParaRPr lang="en-US" sz="1200" b="0" i="1"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purpose of this training is to give you more skills in your toolbox to help your patients and communities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dirty="0"/>
          </a:p>
        </p:txBody>
      </p:sp>
      <p:sp>
        <p:nvSpPr>
          <p:cNvPr id="175" name="Google Shape;175;g5c4e1ead4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a:t>Requires all first responders (EMS, fire, and law enforcement) to offer to leave naloxone and recovery/harm reduction resources behind with a patient who refuses transport to the hospital after an overdose (or with a friend, family member, or bystander)</a:t>
            </a:r>
          </a:p>
          <a:p>
            <a:pPr marL="171450" indent="-171450">
              <a:buFont typeface="Arial" panose="020B0604020202020204" pitchFamily="34" charset="0"/>
              <a:buChar char="•"/>
            </a:pPr>
            <a:r>
              <a:rPr lang="en-US"/>
              <a:t>This is an example of harm reduction because it increases access to naloxone in the community in the event of an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Naloxone Leave Behind law was passed in 2021 in NJ</a:t>
            </a:r>
          </a:p>
          <a:p>
            <a:pPr marL="171450" indent="-171450">
              <a:buFont typeface="Arial" panose="020B0604020202020204" pitchFamily="34" charset="0"/>
              <a:buChar char="•"/>
            </a:pPr>
            <a:r>
              <a:rPr lang="en-US"/>
              <a:t>Your agency can request to receive FREE naloxone and resources – email 5MinToHelp@doh.nj.gov.</a:t>
            </a:r>
            <a:endParaRPr lang="en-US">
              <a:ea typeface="Calibri"/>
              <a:cs typeface="Calibri"/>
            </a:endParaRPr>
          </a:p>
          <a:p>
            <a:pPr marL="0" indent="0"/>
            <a:endParaRPr lang="en-US"/>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661832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latin typeface="Arial"/>
                <a:cs typeface="Arial"/>
              </a:rPr>
              <a:t>Online platforms facilitate rapid</a:t>
            </a:r>
            <a:r>
              <a:rPr lang="en-US" sz="1200">
                <a:latin typeface="Arial"/>
                <a:cs typeface="Arial"/>
              </a:rPr>
              <a:t> referrals for individuals with SUD by connecting participating referral sites, receiving treatment organizations, peer support agencies, and pharmacies into one efficient process</a:t>
            </a:r>
          </a:p>
          <a:p>
            <a:endParaRPr lang="en-US"/>
          </a:p>
        </p:txBody>
      </p:sp>
      <p:sp>
        <p:nvSpPr>
          <p:cNvPr id="4" name="Slide Number Placeholder 3"/>
          <p:cNvSpPr>
            <a:spLocks noGrp="1"/>
          </p:cNvSpPr>
          <p:nvPr>
            <p:ph type="sldNum" sz="quarter" idx="5"/>
          </p:nvPr>
        </p:nvSpPr>
        <p:spPr/>
        <p:txBody>
          <a:bodyPr/>
          <a:lstStyle/>
          <a:p>
            <a:fld id="{857A0DAF-54C7-4053-8D3B-CDB5BB994E72}" type="slidenum">
              <a:rPr lang="en-US" smtClean="0"/>
              <a:t>41</a:t>
            </a:fld>
            <a:endParaRPr lang="en-US"/>
          </a:p>
        </p:txBody>
      </p:sp>
    </p:spTree>
    <p:extLst>
      <p:ext uri="{BB962C8B-B14F-4D97-AF65-F5344CB8AC3E}">
        <p14:creationId xmlns:p14="http://schemas.microsoft.com/office/powerpoint/2010/main" val="492345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NJ’s data hub for all data related to opioid use, reversals, and hospitalizations</a:t>
            </a:r>
          </a:p>
          <a:p>
            <a:pPr marL="171450" indent="-171450">
              <a:buFont typeface="Arial" panose="020B0604020202020204" pitchFamily="34" charset="0"/>
              <a:buChar char="•"/>
            </a:pPr>
            <a:r>
              <a:rPr lang="en-US"/>
              <a:t>If you want to learn more about current overdose statistics, we encourage you to spend some time on this site – you will find it very informative</a:t>
            </a:r>
            <a:endParaRPr lang="en-US">
              <a:cs typeface="Calibri"/>
            </a:endParaRP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1254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0491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370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45</a:t>
            </a:fld>
            <a:endParaRPr lang="en-US"/>
          </a:p>
        </p:txBody>
      </p:sp>
    </p:spTree>
    <p:extLst>
      <p:ext uri="{BB962C8B-B14F-4D97-AF65-F5344CB8AC3E}">
        <p14:creationId xmlns:p14="http://schemas.microsoft.com/office/powerpoint/2010/main" val="2078801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302;p15:notes">
            <a:extLst>
              <a:ext uri="{FF2B5EF4-FFF2-40B4-BE49-F238E27FC236}">
                <a16:creationId xmlns:a16="http://schemas.microsoft.com/office/drawing/2014/main" id="{1E33D392-4985-0647-8E74-885B0AE3DB1A}"/>
              </a:ext>
            </a:extLst>
          </p:cNvPr>
          <p:cNvSpPr>
            <a:spLocks noGrp="1" noRot="1" noChangeAspect="1" noTextEdit="1"/>
          </p:cNvSpPr>
          <p:nvPr>
            <p:ph type="sldImg" idx="2"/>
          </p:nvPr>
        </p:nvSpPr>
        <p:spPr>
          <a:xfrm>
            <a:off x="685800" y="1143000"/>
            <a:ext cx="5486400" cy="3086100"/>
          </a:xfrm>
          <a:noFill/>
        </p:spPr>
      </p:sp>
      <p:sp>
        <p:nvSpPr>
          <p:cNvPr id="303" name="Google Shape;303;p15:notes">
            <a:extLst>
              <a:ext uri="{FF2B5EF4-FFF2-40B4-BE49-F238E27FC236}">
                <a16:creationId xmlns:a16="http://schemas.microsoft.com/office/drawing/2014/main" id="{EF84E01C-C646-4B45-AFC5-25A20A480DA9}"/>
              </a:ext>
            </a:extLst>
          </p:cNvPr>
          <p:cNvSpPr txBox="1">
            <a:spLocks noGrp="1"/>
          </p:cNvSpPr>
          <p:nvPr>
            <p:ph type="body" idx="1"/>
          </p:nvPr>
        </p:nvSpPr>
        <p:spPr>
          <a:noFill/>
          <a:ln/>
        </p:spPr>
        <p:txBody>
          <a:bodyPr spcFirstLastPara="1">
            <a:noAutofit/>
          </a:bodyPr>
          <a:lstStyle/>
          <a:p>
            <a:pPr marL="171450" indent="-171450" eaLnBrk="1" fontAlgn="auto" hangingPunct="1">
              <a:spcBef>
                <a:spcPts val="0"/>
              </a:spcBef>
              <a:spcAft>
                <a:spcPts val="0"/>
              </a:spcAft>
              <a:buSzPts val="1400"/>
              <a:buFont typeface="Arial" panose="020B0604020202020204" pitchFamily="34" charset="0"/>
              <a:buChar char="•"/>
              <a:defRPr/>
            </a:pPr>
            <a:r>
              <a:rPr lang="en-US" sz="1200">
                <a:solidFill>
                  <a:schemeClr val="dk1"/>
                </a:solidFill>
                <a:sym typeface="Arial"/>
              </a:rPr>
              <a:t>Now we are going to talk about the process of behavior change</a:t>
            </a:r>
          </a:p>
          <a:p>
            <a:pPr marL="171450" indent="-171450">
              <a:buSzPts val="1400"/>
              <a:buFont typeface="Arial" panose="020B0604020202020204" pitchFamily="34" charset="0"/>
              <a:buChar char="•"/>
              <a:defRPr/>
            </a:pPr>
            <a:r>
              <a:rPr lang="en-US" sz="1200">
                <a:solidFill>
                  <a:schemeClr val="dk1"/>
                </a:solidFill>
                <a:sym typeface="Arial"/>
              </a:rPr>
              <a:t>We have all tried to change a habit/behavior and this is no different from someone trying to stop using substances or </a:t>
            </a:r>
            <a:r>
              <a:rPr lang="en-US">
                <a:solidFill>
                  <a:schemeClr val="dk1"/>
                </a:solidFill>
                <a:sym typeface="Arial"/>
              </a:rPr>
              <a:t>trying </a:t>
            </a:r>
            <a:r>
              <a:rPr lang="en-US" sz="1200">
                <a:solidFill>
                  <a:schemeClr val="dk1"/>
                </a:solidFill>
                <a:sym typeface="Arial"/>
              </a:rPr>
              <a:t>to use them in a safer way</a:t>
            </a:r>
            <a:endParaRPr sz="1200">
              <a:solidFill>
                <a:schemeClr val="dk1"/>
              </a:solidFill>
              <a:sym typeface="Arial"/>
            </a:endParaRPr>
          </a:p>
        </p:txBody>
      </p:sp>
      <p:sp>
        <p:nvSpPr>
          <p:cNvPr id="60419" name="Google Shape;304;p15:notes">
            <a:extLst>
              <a:ext uri="{FF2B5EF4-FFF2-40B4-BE49-F238E27FC236}">
                <a16:creationId xmlns:a16="http://schemas.microsoft.com/office/drawing/2014/main" id="{D62B0891-3AE6-0F4A-B74F-18311FB428D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43E4019-0EF0-7740-A881-AAEECDA7740F}" type="slidenum">
              <a:rPr lang="en-US" altLang="en-US"/>
              <a:pPr/>
              <a:t>46</a:t>
            </a:fld>
            <a:endParaRPr lang="en-US" altLang="en-US"/>
          </a:p>
        </p:txBody>
      </p:sp>
    </p:spTree>
    <p:extLst>
      <p:ext uri="{BB962C8B-B14F-4D97-AF65-F5344CB8AC3E}">
        <p14:creationId xmlns:p14="http://schemas.microsoft.com/office/powerpoint/2010/main" val="4177583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Changing Habits (10-12 minutes)</a:t>
            </a:r>
            <a:endParaRPr lang="en-US" sz="1200" i="1">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0">
                <a:solidFill>
                  <a:schemeClr val="dk1"/>
                </a:solidFill>
                <a:sym typeface="Arial"/>
              </a:rPr>
              <a:t>The goal of this activity is to help people understand that everyone has tried to change a behavior at some point in their life and this is no different than someone trying to stop using substances or use substances in a safer way – we have all experienced this, struggled with this, and been successful with changing something in our lives</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i="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1">
                <a:solidFill>
                  <a:schemeClr val="dk1"/>
                </a:solidFill>
                <a:sym typeface="Arial"/>
              </a:rPr>
              <a:t>Instructors – you can choose to facilitate this exercise as a group or break up into groups of 2-3 people. If you have enough time, you can come back together as a group to discuss what people talked about in their smaller groups.</a:t>
            </a:r>
          </a:p>
          <a:p>
            <a:pPr marL="0" lvl="0" indent="0" eaLnBrk="1" fontAlgn="auto" hangingPunct="1">
              <a:spcBef>
                <a:spcPts val="0"/>
              </a:spcBef>
              <a:spcAft>
                <a:spcPts val="0"/>
              </a:spcAft>
              <a:buSzPts val="1400"/>
              <a:buFont typeface="Arial" panose="020B0604020202020204" pitchFamily="34" charset="0"/>
              <a:buNone/>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Ask participants to answer each question on the slide one at a time. </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Some examples of behavior change are:</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Losing weight</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Quitting smoking</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Stopping biting your nails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Less procrastination</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Starting to exercise </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Eating healthy</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Changing jobs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Feel free to come up with your own examples from your life too and open it up for some people in the class to respond</a:t>
            </a: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Do NOT list the behaviors above without giving everyone a chance to answer, but if there is silence after you ask the question, you can give 1-2 of the examples above to get the conversation started</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Changing a behavior can be taking something negative out of your life (ex. Losing weight) AND/OR adding something positive into your life (ex. Starting to exercise). Reframing behavior change in a positive way is important for this activity. </a:t>
            </a:r>
            <a:endParaRPr lang="en-US" sz="1200" b="1" u="sng">
              <a:solidFill>
                <a:schemeClr val="dk1"/>
              </a:solidFil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156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Ask a volunteer from the class to read this quote</a:t>
            </a:r>
          </a:p>
          <a:p>
            <a:pPr marL="171450" lvl="0" indent="-171450" algn="l" rtl="0">
              <a:spcBef>
                <a:spcPts val="0"/>
              </a:spcBef>
              <a:spcAft>
                <a:spcPts val="0"/>
              </a:spcAft>
              <a:buFont typeface="Arial" panose="020B0604020202020204" pitchFamily="34" charset="0"/>
              <a:buChar char="•"/>
            </a:pPr>
            <a:r>
              <a:rPr lang="en-US"/>
              <a:t>The purpose of sharing this quote is to help everyone understand that forcing someone to change doesn’t usually work. Change must come from within, so we need to meet people where they are at</a:t>
            </a:r>
            <a:endParaRPr/>
          </a:p>
        </p:txBody>
      </p:sp>
      <p:sp>
        <p:nvSpPr>
          <p:cNvPr id="319" name="Google Shape;31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purpose of this slide is:</a:t>
            </a:r>
          </a:p>
          <a:p>
            <a:pPr marL="628650" lvl="1" indent="-171450" algn="l" rtl="0">
              <a:spcBef>
                <a:spcPts val="0"/>
              </a:spcBef>
              <a:spcAft>
                <a:spcPts val="0"/>
              </a:spcAft>
              <a:buFont typeface="Arial" panose="020B0604020202020204" pitchFamily="34" charset="0"/>
              <a:buChar char="•"/>
            </a:pPr>
            <a:r>
              <a:rPr lang="en-US" b="0" u="none" dirty="0"/>
              <a:t>To understand the stages of behavior change</a:t>
            </a:r>
            <a:endParaRPr lang="en-US" b="0" u="none" dirty="0">
              <a:ea typeface="Calibri"/>
              <a:cs typeface="Calibri"/>
            </a:endParaRPr>
          </a:p>
          <a:p>
            <a:pPr marL="628650" lvl="1" indent="-171450" algn="l" rtl="0">
              <a:spcBef>
                <a:spcPts val="0"/>
              </a:spcBef>
              <a:spcAft>
                <a:spcPts val="0"/>
              </a:spcAft>
              <a:buFont typeface="Arial" panose="020B0604020202020204" pitchFamily="34" charset="0"/>
              <a:buChar char="•"/>
            </a:pPr>
            <a:r>
              <a:rPr lang="en-US" b="0" u="none" dirty="0"/>
              <a:t>To be able to identify where people are in the stages of behavior change to help them move to the next stage</a:t>
            </a:r>
            <a:endParaRPr lang="en-US" b="0" u="none" dirty="0">
              <a:ea typeface="Calibri"/>
              <a:cs typeface="Calibri"/>
            </a:endParaRPr>
          </a:p>
          <a:p>
            <a:pPr marL="171450" lvl="0" indent="-171450" algn="l" rtl="0">
              <a:spcBef>
                <a:spcPts val="0"/>
              </a:spcBef>
              <a:spcAft>
                <a:spcPts val="0"/>
              </a:spcAft>
              <a:buFont typeface="Arial" panose="020B0604020202020204" pitchFamily="34" charset="0"/>
              <a:buChar char="•"/>
            </a:pPr>
            <a:r>
              <a:rPr lang="en-US" b="0" u="none" dirty="0"/>
              <a:t>Participants do NOT need to necessarily memorize the stages of change, but the point is to understand that we all have stages that we go through to change so we can meet patients where they are instead of pushing them to do something they aren’t ready to do yet</a:t>
            </a:r>
            <a:endParaRPr lang="en-US" b="0" u="none" dirty="0">
              <a:ea typeface="Calibri"/>
              <a:cs typeface="Calibri"/>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100"/>
              <a:buFont typeface="Arial" panose="020B0604020202020204" pitchFamily="34" charset="0"/>
              <a:buChar char="•"/>
            </a:pPr>
            <a:r>
              <a:rPr lang="en-US" dirty="0"/>
              <a:t>Stages of behavior change:</a:t>
            </a:r>
            <a:endParaRPr lang="en-US" sz="1100" b="0" dirty="0">
              <a:latin typeface="Arial"/>
              <a:ea typeface="+mn-ea"/>
              <a:cs typeface="Arial"/>
              <a:sym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Precontemplation</a:t>
            </a:r>
            <a:r>
              <a:rPr lang="en-US" sz="1100" b="0" dirty="0">
                <a:latin typeface="Arial"/>
                <a:ea typeface="Arial"/>
                <a:cs typeface="Arial"/>
                <a:sym typeface="Arial"/>
              </a:rPr>
              <a:t>: </a:t>
            </a:r>
            <a:endParaRPr lang="en-US" sz="1100" b="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People in this stage are not thinking seriously about changing and may not see their drug use/SUD as a problem</a:t>
            </a:r>
            <a:endParaRPr lang="en-US" sz="1100" b="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In their perspective, the pros of using probably outweigh the cons of using, which is why they continue the current behavior</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Contemplation</a:t>
            </a:r>
            <a:r>
              <a:rPr lang="en-US" sz="1100" b="0" dirty="0">
                <a:latin typeface="Arial"/>
                <a:ea typeface="Arial"/>
                <a:cs typeface="Arial"/>
                <a:sym typeface="Arial"/>
              </a:rPr>
              <a:t>:</a:t>
            </a:r>
            <a:r>
              <a:rPr lang="en-US" sz="1100" b="1" dirty="0">
                <a:latin typeface="Arial"/>
                <a:ea typeface="Arial"/>
                <a:cs typeface="Arial"/>
                <a:sym typeface="Arial"/>
              </a:rPr>
              <a:t> </a:t>
            </a:r>
            <a:endParaRPr lang="en-US" sz="1100" b="1"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in this stage may be considering the possibility of quitting or reducing substance use but feel ambivalent about taking the next step</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Despite the pros of using, they are starting to experience some adverse consequences (which may include personal, psychological, physical, legal, social, or family problems)</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i="0" u="sng" dirty="0">
                <a:latin typeface="Arial"/>
                <a:ea typeface="Arial"/>
                <a:cs typeface="Arial"/>
                <a:sym typeface="Arial"/>
              </a:rPr>
              <a:t>Preparation</a:t>
            </a:r>
            <a:r>
              <a:rPr lang="en-US" sz="1100" b="0" i="1" dirty="0">
                <a:latin typeface="Arial"/>
                <a:ea typeface="Arial"/>
                <a:cs typeface="Arial"/>
                <a:sym typeface="Arial"/>
              </a:rPr>
              <a:t>:</a:t>
            </a:r>
            <a:endParaRPr lang="en-US" sz="1100" b="0" i="1"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probably see that the cons of continuing to use may outweigh the pros and they are less ambivalent about taking the next step</a:t>
            </a:r>
            <a:endParaRPr lang="en-US" sz="1100" dirty="0">
              <a:latin typeface="Arial"/>
              <a:ea typeface="Arial"/>
              <a:cs typeface="Arial"/>
            </a:endParaRPr>
          </a:p>
          <a:p>
            <a:pPr marL="1085850" marR="0" lvl="2"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sz="1100" dirty="0">
                <a:latin typeface="Arial"/>
                <a:ea typeface="Arial"/>
                <a:cs typeface="Arial"/>
                <a:sym typeface="Arial"/>
              </a:rPr>
              <a:t>People have usually made a recent attempt to change using behavior in the last year</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are usually taking some steps towards changing behavior. They believe that change is necessary and that the time for change is imminent</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Action:</a:t>
            </a:r>
            <a:endParaRPr lang="en-US" sz="1100" b="1" u="sng" dirty="0">
              <a:latin typeface="Arial"/>
              <a:ea typeface="Arial"/>
              <a:cs typeface="Arial"/>
              <a:sym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i="0" u="none" dirty="0">
                <a:latin typeface="Arial"/>
                <a:ea typeface="Arial"/>
                <a:cs typeface="Arial"/>
                <a:sym typeface="Arial"/>
              </a:rPr>
              <a:t>People in this stage are actively </a:t>
            </a:r>
            <a:r>
              <a:rPr lang="en-US" sz="1100" dirty="0">
                <a:latin typeface="Arial"/>
                <a:ea typeface="Arial"/>
                <a:cs typeface="Arial"/>
                <a:sym typeface="Arial"/>
              </a:rPr>
              <a:t>involved in taking steps to change their behavior. They may be in recovery/have not used substances for some period of time</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Maintenance</a:t>
            </a:r>
            <a:r>
              <a:rPr lang="en-US" sz="1100" b="1" u="sng" dirty="0">
                <a:latin typeface="Arial"/>
                <a:ea typeface="Arial"/>
                <a:cs typeface="Arial"/>
                <a:sym typeface="Arial"/>
              </a:rPr>
              <a:t>:</a:t>
            </a:r>
            <a:endParaRPr lang="en-US" sz="1100" b="1" u="sng"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have been in recovery and are able to successfully avoid triggers that may lead to using again</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have learned to anticipate and handle temptations to use and are able to employ new ways of coping</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u="sng" dirty="0">
                <a:latin typeface="Arial"/>
                <a:ea typeface="Arial"/>
                <a:cs typeface="Arial"/>
                <a:sym typeface="Arial"/>
              </a:rPr>
              <a:t>Re-</a:t>
            </a:r>
            <a:r>
              <a:rPr lang="en-US" sz="1100" u="sng" dirty="0" err="1">
                <a:latin typeface="Arial"/>
                <a:ea typeface="Arial"/>
                <a:cs typeface="Arial"/>
                <a:sym typeface="Arial"/>
              </a:rPr>
              <a:t>Occurance</a:t>
            </a:r>
            <a:r>
              <a:rPr lang="en-US" sz="1100" dirty="0">
                <a:latin typeface="Arial"/>
                <a:ea typeface="Arial"/>
                <a:cs typeface="Arial"/>
                <a:sym typeface="Arial"/>
              </a:rPr>
              <a:t>:</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During this change process, most people will experience </a:t>
            </a:r>
            <a:r>
              <a:rPr lang="en-US" b="0" dirty="0"/>
              <a:t>relapse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Relapses can be important for learning and helping the person to become stronger in their resolve to change, but they can also be a trigger for giving up in the quest for change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The key to recovering from a relapse is to review the quit attempt up to that point, identify personal strengths and areas for improvement, and develop a plan to solve similar problems in the future</a:t>
            </a:r>
            <a:endParaRPr lang="en-US" dirty="0">
              <a:cs typeface="Calibri" panose="020F0502020204030204"/>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Remember that relapse is a common occurrence for many chronic illnesses (ex. Diabetes, asthma) like we talked about at the beginning of the training</a:t>
            </a:r>
            <a:endParaRPr lang="en-US" dirty="0">
              <a:ea typeface="Calibri"/>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u="sng" dirty="0"/>
              <a:t>Termination/ongoing recovery</a:t>
            </a:r>
            <a:endParaRPr lang="en-US" u="sng" dirty="0">
              <a:ea typeface="Calibri"/>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Recovery is possible! Many people living with SUD will fully recover from using substances and can live long, healthy lives.</a:t>
            </a:r>
            <a:endParaRPr lang="en-US" dirty="0">
              <a:ea typeface="Calibri"/>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i="1" dirty="0"/>
              <a:t>Instructors: When you are going through the stages, feel free to give examples from your own life for each stage or use an example that someone gave during the discussion about types of behavior change. Using a common example before explaining how this relates to SUD can be effective in helping participants understand that we all go through these stages</a:t>
            </a:r>
            <a:endParaRPr lang="en-US" i="1" dirty="0">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dirty="0"/>
              <a:t>The point of learning the stages of behavior change is to be able to identify which stage the patient is in so we, as their healthcare providers, can meet them where they are at and encourage them to move to the next stage.</a:t>
            </a:r>
            <a:endParaRPr lang="en-US" dirty="0">
              <a:ea typeface="Calibri"/>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dirty="0"/>
              <a:t>For example, if someone says, “I want to keep using substances, but I am scared I am going to get HIV from sharing needles.”</a:t>
            </a:r>
            <a:endParaRPr lang="en-US" dirty="0">
              <a:ea typeface="Calibri"/>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the participants: </a:t>
            </a:r>
            <a:r>
              <a:rPr lang="en-US" b="0" i="1" dirty="0"/>
              <a:t>What stage of behavior change is that patient in?</a:t>
            </a:r>
            <a:endParaRPr lang="en-US" b="0" i="1" dirty="0">
              <a:ea typeface="Calibri"/>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Answer: Contemplation because they are worried about their current behavior and are considering making a change</a:t>
            </a:r>
            <a:endParaRPr lang="en-US" dirty="0">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a:t>
            </a:r>
            <a:r>
              <a:rPr lang="en-US" b="0" i="1" dirty="0"/>
              <a:t>What would you say to that patient?</a:t>
            </a:r>
            <a:endParaRPr lang="en-US" b="0" i="1" dirty="0">
              <a:ea typeface="Calibri"/>
              <a:cs typeface="Calibri"/>
            </a:endParaRPr>
          </a:p>
          <a:p>
            <a:pPr marL="1085850" lvl="2" indent="-171450">
              <a:buClr>
                <a:schemeClr val="dk1"/>
              </a:buClr>
              <a:buSzPts val="1100"/>
              <a:buFont typeface="Arial" panose="020B0604020202020204" pitchFamily="34" charset="0"/>
              <a:buChar char="•"/>
            </a:pPr>
            <a:r>
              <a:rPr lang="en-US" dirty="0"/>
              <a:t>Possible answer: “There is a Harm Reduction Center nearby that provides syringe exchange services where you can give in your used needles for unused ones.” This will help move the patient from Contemplation to Preparation where they can go to the HRC and begin to use substances in a safer way</a:t>
            </a:r>
            <a:endParaRPr dirty="0"/>
          </a:p>
        </p:txBody>
      </p:sp>
      <p:sp>
        <p:nvSpPr>
          <p:cNvPr id="328" name="Google Shape;3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c804a13b1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c804a13b1_0_7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This is a real quote </a:t>
            </a:r>
            <a:r>
              <a:rPr lang="en-US">
                <a:solidFill>
                  <a:schemeClr val="dk1"/>
                </a:solidFill>
                <a:latin typeface="Calibri"/>
                <a:ea typeface="Calibri"/>
                <a:cs typeface="Calibri"/>
                <a:sym typeface="Calibri"/>
              </a:rPr>
              <a:t>from</a:t>
            </a:r>
            <a:r>
              <a:rPr lang="en-US" sz="1200" b="0" i="0" u="none" strike="noStrike" cap="none">
                <a:solidFill>
                  <a:schemeClr val="dk1"/>
                </a:solidFill>
                <a:effectLst/>
                <a:latin typeface="Calibri"/>
                <a:ea typeface="Calibri"/>
                <a:cs typeface="Calibri"/>
                <a:sym typeface="Calibri"/>
              </a:rPr>
              <a:t> someone receiving treatment for an opioid addiction</a:t>
            </a: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While of course not every person who uses substances will be responsive every time, some will be</a:t>
            </a:r>
            <a:r>
              <a:rPr lang="en-US">
                <a:solidFill>
                  <a:schemeClr val="dk1"/>
                </a:solidFill>
                <a:latin typeface="Calibri"/>
                <a:ea typeface="Calibri"/>
                <a:cs typeface="Calibri"/>
                <a:sym typeface="Calibri"/>
              </a:rPr>
              <a:t> ready</a:t>
            </a:r>
            <a:endParaRPr lang="en-US">
              <a:solidFill>
                <a:schemeClr val="dk1"/>
              </a:solidFill>
              <a:latin typeface="Calibri"/>
              <a:ea typeface="Calibri"/>
              <a:cs typeface="Calibri"/>
            </a:endParaRPr>
          </a:p>
          <a:p>
            <a:pPr marL="171450" indent="-171450">
              <a:buFont typeface="Arial" panose="020B0604020202020204" pitchFamily="34" charset="0"/>
              <a:buChar char="•"/>
            </a:pPr>
            <a:r>
              <a:rPr lang="en-US">
                <a:solidFill>
                  <a:schemeClr val="dk1"/>
                </a:solidFill>
                <a:latin typeface="Calibri"/>
                <a:ea typeface="Calibri"/>
                <a:cs typeface="Calibri"/>
                <a:sym typeface="Calibri"/>
              </a:rPr>
              <a:t>Your job is to make sure the patients who are not ready know that help is available if/when they want it and to connect patients who are ready for help to recovery resources</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Our goal as we go through today’s training, and as you apply the communication techniques out in the field, is to try to connect with patients and to encourage them to get help if/when they are ready</a:t>
            </a:r>
          </a:p>
          <a:p>
            <a:pPr marL="171450" lvl="0" indent="-171450" algn="l" rtl="0">
              <a:spcBef>
                <a:spcPts val="0"/>
              </a:spcBef>
              <a:spcAft>
                <a:spcPts val="0"/>
              </a:spcAft>
              <a:buFont typeface="Arial" panose="020B0604020202020204" pitchFamily="34" charset="0"/>
              <a:buChar char="•"/>
            </a:pPr>
            <a:endParaRPr lang="en-US" sz="1200" b="0" i="0" u="none" strike="noStrike" cap="none">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ONE IDEA:  Have someone from the class read this statement out loud – and then an instructor can read the letter</a:t>
            </a:r>
            <a:endParaRPr lang="en-US" sz="1200" b="0" i="0" u="sng" strike="noStrike" cap="none">
              <a:solidFill>
                <a:schemeClr val="dk1"/>
              </a:solidFill>
              <a:effectLst/>
              <a:latin typeface="Calibri"/>
              <a:ea typeface="Calibri"/>
              <a:cs typeface="Calibri"/>
              <a:sym typeface="Calibri"/>
            </a:endParaRPr>
          </a:p>
          <a:p>
            <a:pPr algn="l"/>
            <a:r>
              <a:rPr lang="en-US" sz="1200" b="0" i="0" u="none" strike="noStrike" cap="none">
                <a:solidFill>
                  <a:schemeClr val="dk1"/>
                </a:solidFill>
                <a:effectLst/>
                <a:latin typeface="Calibri"/>
                <a:ea typeface="Calibri"/>
                <a:cs typeface="Calibri"/>
                <a:sym typeface="Calibri"/>
              </a:rPr>
              <a:t> </a:t>
            </a:r>
          </a:p>
          <a:p>
            <a:pPr marL="0" lvl="0" indent="0" algn="l" rtl="0">
              <a:spcBef>
                <a:spcPts val="0"/>
              </a:spcBef>
              <a:spcAft>
                <a:spcPts val="0"/>
              </a:spcAft>
              <a:buNone/>
            </a:pPr>
            <a:r>
              <a:rPr lang="en-US" b="1" i="1">
                <a:solidFill>
                  <a:srgbClr val="FF0000"/>
                </a:solidFill>
              </a:rPr>
              <a:t>Instructors: you may read the letter form an individual in recovery out loud or give it to participants as a handout and encourage them to read it during a break. The letter is available on the instructor website. </a:t>
            </a:r>
            <a:endParaRPr b="1" i="1">
              <a:solidFill>
                <a:srgbClr val="FF0000"/>
              </a:solidFill>
            </a:endParaRPr>
          </a:p>
        </p:txBody>
      </p:sp>
      <p:sp>
        <p:nvSpPr>
          <p:cNvPr id="156" name="Google Shape;156;g5c804a13b1_0_7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Now that you have learned about the most effective ways to treat SUD and how people change behavior, we are going to start discussing HOW to help people do that</a:t>
            </a:r>
          </a:p>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Remember that the goal is not to become a therapist or addiction counselor. The goal is to help motivate patients to start the process of recovery or using substances in a safer way. We are connecting patients to resources that can help</a:t>
            </a:r>
            <a:endParaRPr lang="en-US" b="0" u="none" dirty="0">
              <a:latin typeface="Arial"/>
              <a:ea typeface="Arial"/>
              <a:cs typeface="Arial"/>
            </a:endParaRPr>
          </a:p>
          <a:p>
            <a:pPr marL="171450" indent="-171450">
              <a:buFont typeface="Arial" panose="020B0604020202020204" pitchFamily="34" charset="0"/>
              <a:buChar char="•"/>
            </a:pPr>
            <a:r>
              <a:rPr lang="en-US" b="0" u="none" dirty="0">
                <a:latin typeface="Arial"/>
                <a:ea typeface="Arial"/>
                <a:cs typeface="Arial"/>
                <a:sym typeface="Arial"/>
              </a:rPr>
              <a:t>That can be a brief, 5 minute conversation (or longer if needed) to plant the seed that recovery</a:t>
            </a:r>
            <a:r>
              <a:rPr lang="en-US" dirty="0">
                <a:latin typeface="Arial"/>
                <a:ea typeface="Arial"/>
                <a:cs typeface="Arial"/>
                <a:sym typeface="Arial"/>
              </a:rPr>
              <a:t>/safer use</a:t>
            </a:r>
            <a:r>
              <a:rPr lang="en-US" b="0" u="none" dirty="0">
                <a:latin typeface="Arial"/>
                <a:ea typeface="Arial"/>
                <a:cs typeface="Arial"/>
                <a:sym typeface="Arial"/>
              </a:rPr>
              <a:t> is possible – that is why this training is called Five Minutes to Help</a:t>
            </a:r>
          </a:p>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50</a:t>
            </a:fld>
            <a:endParaRPr lang="en-US"/>
          </a:p>
        </p:txBody>
      </p:sp>
    </p:spTree>
    <p:extLst>
      <p:ext uri="{BB962C8B-B14F-4D97-AF65-F5344CB8AC3E}">
        <p14:creationId xmlns:p14="http://schemas.microsoft.com/office/powerpoint/2010/main" val="4190786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We all have different motivators for changing our behaviors</a:t>
            </a:r>
          </a:p>
          <a:p>
            <a:pPr marL="171450" lvl="0" indent="-171450" algn="l" rtl="0">
              <a:spcBef>
                <a:spcPts val="0"/>
              </a:spcBef>
              <a:spcAft>
                <a:spcPts val="0"/>
              </a:spcAft>
              <a:buFont typeface="Arial" panose="020B0604020202020204" pitchFamily="34" charset="0"/>
              <a:buChar char="•"/>
            </a:pPr>
            <a:r>
              <a:rPr lang="en-US" u="sng" dirty="0"/>
              <a:t>Fear-based motivation</a:t>
            </a:r>
          </a:p>
          <a:p>
            <a:pPr marL="628650" lvl="1" indent="-171450" algn="l" rtl="0">
              <a:spcBef>
                <a:spcPts val="0"/>
              </a:spcBef>
              <a:spcAft>
                <a:spcPts val="0"/>
              </a:spcAft>
              <a:buFont typeface="Arial" panose="020B0604020202020204" pitchFamily="34" charset="0"/>
              <a:buChar char="•"/>
            </a:pPr>
            <a:r>
              <a:rPr lang="en-US" dirty="0"/>
              <a:t>Usually impacted by external factors (ex. A loved one telling someone to stop using, threat of losing a job, etc.)</a:t>
            </a:r>
          </a:p>
          <a:p>
            <a:pPr marL="628650" lvl="1" indent="-171450" algn="l" rtl="0">
              <a:spcBef>
                <a:spcPts val="0"/>
              </a:spcBef>
              <a:spcAft>
                <a:spcPts val="0"/>
              </a:spcAft>
              <a:buFont typeface="Arial" panose="020B0604020202020204" pitchFamily="34" charset="0"/>
              <a:buChar char="•"/>
            </a:pPr>
            <a:r>
              <a:rPr lang="en-US" dirty="0"/>
              <a:t>Sometimes doesn’t last very long because as soon as the external factor is no longer there, someone may revert to the original behavior</a:t>
            </a:r>
          </a:p>
          <a:p>
            <a:pPr marL="628650" lvl="1" indent="-171450" algn="l" rtl="0">
              <a:spcBef>
                <a:spcPts val="0"/>
              </a:spcBef>
              <a:spcAft>
                <a:spcPts val="0"/>
              </a:spcAft>
              <a:buFont typeface="Arial" panose="020B0604020202020204" pitchFamily="34" charset="0"/>
              <a:buChar char="•"/>
            </a:pPr>
            <a:r>
              <a:rPr lang="en-US" dirty="0"/>
              <a:t>Can be disempowering because the work of changing is coming from someone/something else</a:t>
            </a:r>
          </a:p>
          <a:p>
            <a:pPr marL="171450" lvl="0" indent="-171450" algn="l" rtl="0">
              <a:spcBef>
                <a:spcPts val="0"/>
              </a:spcBef>
              <a:spcAft>
                <a:spcPts val="0"/>
              </a:spcAft>
              <a:buFont typeface="Arial" panose="020B0604020202020204" pitchFamily="34" charset="0"/>
              <a:buChar char="•"/>
            </a:pPr>
            <a:r>
              <a:rPr lang="en-US" u="sng" dirty="0"/>
              <a:t>Goal-based motivation</a:t>
            </a:r>
          </a:p>
          <a:p>
            <a:pPr marL="628650" lvl="1" indent="-171450" algn="l" rtl="0">
              <a:spcBef>
                <a:spcPts val="0"/>
              </a:spcBef>
              <a:spcAft>
                <a:spcPts val="0"/>
              </a:spcAft>
              <a:buFont typeface="Arial" panose="020B0604020202020204" pitchFamily="34" charset="0"/>
              <a:buChar char="•"/>
            </a:pPr>
            <a:r>
              <a:rPr lang="en-US" dirty="0"/>
              <a:t>Usually comes from within someone (ex. Wanting to repair relationship with family, wanting to keep a job they love, etc.)</a:t>
            </a:r>
          </a:p>
          <a:p>
            <a:pPr marL="628650" lvl="1" indent="-171450" algn="l" rtl="0">
              <a:spcBef>
                <a:spcPts val="0"/>
              </a:spcBef>
              <a:spcAft>
                <a:spcPts val="0"/>
              </a:spcAft>
              <a:buFont typeface="Arial" panose="020B0604020202020204" pitchFamily="34" charset="0"/>
              <a:buChar char="•"/>
            </a:pPr>
            <a:r>
              <a:rPr lang="en-US" dirty="0"/>
              <a:t>Often a more long-term recovery because the person’s motivations don’t go away if something external changes</a:t>
            </a:r>
          </a:p>
          <a:p>
            <a:pPr marL="628650" lvl="1" indent="-171450" algn="l" rtl="0">
              <a:spcBef>
                <a:spcPts val="0"/>
              </a:spcBef>
              <a:spcAft>
                <a:spcPts val="0"/>
              </a:spcAft>
              <a:buFont typeface="Arial" panose="020B0604020202020204" pitchFamily="34" charset="0"/>
              <a:buChar char="•"/>
            </a:pPr>
            <a:r>
              <a:rPr lang="en-US" dirty="0"/>
              <a:t>Empowering because stopping substance use because of your own motivators can build confidence</a:t>
            </a:r>
          </a:p>
          <a:p>
            <a:pPr marL="171450" lvl="0" indent="-171450" algn="l" rtl="0">
              <a:spcBef>
                <a:spcPts val="0"/>
              </a:spcBef>
              <a:spcAft>
                <a:spcPts val="0"/>
              </a:spcAft>
              <a:buFont typeface="Arial" panose="020B0604020202020204" pitchFamily="34" charset="0"/>
              <a:buChar char="•"/>
            </a:pPr>
            <a:r>
              <a:rPr lang="en-US" dirty="0"/>
              <a:t>Individuals who are early on in the process of changing their SUD behaviors (ex. Stopping use or using more safely) may have more fear-based motivations</a:t>
            </a:r>
          </a:p>
          <a:p>
            <a:pPr marL="171450" lvl="0" indent="-171450" algn="l" rtl="0">
              <a:spcBef>
                <a:spcPts val="0"/>
              </a:spcBef>
              <a:spcAft>
                <a:spcPts val="0"/>
              </a:spcAft>
              <a:buFont typeface="Arial" panose="020B0604020202020204" pitchFamily="34" charset="0"/>
              <a:buChar char="•"/>
            </a:pPr>
            <a:r>
              <a:rPr lang="en-US" b="0" u="none" dirty="0"/>
              <a:t>In general, we want to focus on patients’ goal-based motivators because those are more effective in helping someone change behavior, but when talking to the patient, you will learn more about what could potentially be most effective in helping them move to the next stage of behavior change</a:t>
            </a:r>
            <a:endParaRPr dirty="0"/>
          </a:p>
        </p:txBody>
      </p:sp>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9722f070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9722f0708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Building a relationship with the patient starts with body language and using these techniques to help the patient feel comfortable talking to you</a:t>
            </a:r>
          </a:p>
          <a:p>
            <a:pPr marL="457200" lvl="0" indent="-317500" algn="l" rtl="0">
              <a:spcBef>
                <a:spcPts val="0"/>
              </a:spcBef>
              <a:spcAft>
                <a:spcPts val="0"/>
              </a:spcAft>
              <a:buSzPts val="1400"/>
              <a:buChar char="●"/>
            </a:pPr>
            <a:r>
              <a:rPr lang="en-US" dirty="0"/>
              <a:t>We know that people who are revived using Narcan often have a strong emotional reaction after waking up – we want to help the patient calm down if they are in that state</a:t>
            </a:r>
          </a:p>
          <a:p>
            <a:pPr marL="457200" lvl="0" indent="-317500" algn="l" rtl="0">
              <a:spcBef>
                <a:spcPts val="0"/>
              </a:spcBef>
              <a:spcAft>
                <a:spcPts val="0"/>
              </a:spcAft>
              <a:buSzPts val="1400"/>
              <a:buChar char="●"/>
            </a:pPr>
            <a:r>
              <a:rPr lang="en-US" dirty="0"/>
              <a:t>Don’t stand over the patient – ask if you can come near them and get down to their eye level so they don’t feel intimated by you </a:t>
            </a:r>
          </a:p>
          <a:p>
            <a:pPr marL="457200" lvl="0" indent="-317500" algn="l" rtl="0">
              <a:spcBef>
                <a:spcPts val="0"/>
              </a:spcBef>
              <a:spcAft>
                <a:spcPts val="0"/>
              </a:spcAft>
              <a:buSzPts val="1400"/>
              <a:buChar char="●"/>
            </a:pPr>
            <a:r>
              <a:rPr lang="en-US" dirty="0"/>
              <a:t>Be patient and wait for the patient to become oriented</a:t>
            </a:r>
          </a:p>
          <a:p>
            <a:pPr marL="457200" lvl="0" indent="-317500" algn="l" rtl="0">
              <a:spcBef>
                <a:spcPts val="0"/>
              </a:spcBef>
              <a:spcAft>
                <a:spcPts val="0"/>
              </a:spcAft>
              <a:buSzPts val="1400"/>
              <a:buChar char="●"/>
            </a:pPr>
            <a:r>
              <a:rPr lang="en-US" dirty="0"/>
              <a:t>Use gender neutral terms and/or ask the patient what pronouns they use. This will help the patient feel more comfortable with you and show that you respect them as a person</a:t>
            </a:r>
          </a:p>
          <a:p>
            <a:pPr marL="457200" lvl="0" indent="-317500" algn="l" rtl="0">
              <a:spcBef>
                <a:spcPts val="0"/>
              </a:spcBef>
              <a:spcAft>
                <a:spcPts val="0"/>
              </a:spcAft>
              <a:buSzPts val="1400"/>
              <a:buChar char="●"/>
            </a:pPr>
            <a:r>
              <a:rPr lang="en-US" dirty="0"/>
              <a:t>If the person has a strong emotional reaction, you can do the slow deep breathing exercise we did at the beginning of the training</a:t>
            </a:r>
          </a:p>
          <a:p>
            <a:pPr marL="457200" lvl="0" indent="-317500" algn="l" rtl="0">
              <a:spcBef>
                <a:spcPts val="0"/>
              </a:spcBef>
              <a:spcAft>
                <a:spcPts val="0"/>
              </a:spcAft>
              <a:buSzPts val="1400"/>
              <a:buChar char="●"/>
            </a:pPr>
            <a:r>
              <a:rPr lang="en-US" dirty="0"/>
              <a:t>Join the person in their verbal tone and pace so they feel comfortable talking to you</a:t>
            </a:r>
            <a:endParaRPr lang="en-US" dirty="0">
              <a:cs typeface="Calibri"/>
            </a:endParaRPr>
          </a:p>
        </p:txBody>
      </p:sp>
      <p:sp>
        <p:nvSpPr>
          <p:cNvPr id="372" name="Google Shape;372;g59722f0708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video explains the difference between sympathy and empathy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you watch this video, look out for the various rapid rapport techniques we just discussed – we will be discussing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Instructors: Play the video either from the slide or open this link: </a:t>
            </a:r>
            <a:r>
              <a:rPr lang="en-US"/>
              <a:t>https://brenebrown.com/videos/rsa-short-empathy/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274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Rapid Rapport Discussion (4-5 minutes)</a:t>
            </a:r>
            <a:endParaRPr lang="en-US" i="0"/>
          </a:p>
          <a:p>
            <a:pPr marL="171450" lvl="0" indent="-171450" algn="l" rtl="0">
              <a:spcBef>
                <a:spcPts val="0"/>
              </a:spcBef>
              <a:spcAft>
                <a:spcPts val="0"/>
              </a:spcAft>
              <a:buFont typeface="Arial" panose="020B0604020202020204" pitchFamily="34" charset="0"/>
              <a:buChar char="•"/>
            </a:pPr>
            <a:r>
              <a:rPr lang="en-US" i="0"/>
              <a:t>Lead the group in a brief conversation answering the questions on the slide</a:t>
            </a:r>
          </a:p>
        </p:txBody>
      </p:sp>
      <p:sp>
        <p:nvSpPr>
          <p:cNvPr id="4" name="Slide Number Placeholder 3"/>
          <p:cNvSpPr>
            <a:spLocks noGrp="1"/>
          </p:cNvSpPr>
          <p:nvPr>
            <p:ph type="sldNum" sz="quarter" idx="5"/>
          </p:nvPr>
        </p:nvSpPr>
        <p:spPr/>
        <p:txBody>
          <a:bodyPr/>
          <a:lstStyle/>
          <a:p>
            <a:fld id="{857A0DAF-54C7-4053-8D3B-CDB5BB994E72}" type="slidenum">
              <a:rPr lang="en-US" smtClean="0"/>
              <a:t>54</a:t>
            </a:fld>
            <a:endParaRPr lang="en-US"/>
          </a:p>
        </p:txBody>
      </p:sp>
    </p:spTree>
    <p:extLst>
      <p:ext uri="{BB962C8B-B14F-4D97-AF65-F5344CB8AC3E}">
        <p14:creationId xmlns:p14="http://schemas.microsoft.com/office/powerpoint/2010/main" val="325392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Your traditional role in EMS may be to act as a problem solver. Motivational Interviewing may require you to put that hat down for a few minutes, and just listen to the patient</a:t>
            </a:r>
          </a:p>
          <a:p>
            <a:pPr marL="171450" lvl="0" indent="-171450" algn="l" rtl="0">
              <a:spcBef>
                <a:spcPts val="0"/>
              </a:spcBef>
              <a:spcAft>
                <a:spcPts val="0"/>
              </a:spcAft>
              <a:buFont typeface="Arial" panose="020B0604020202020204" pitchFamily="34" charset="0"/>
              <a:buChar char="•"/>
            </a:pPr>
            <a:r>
              <a:rPr lang="en-US" dirty="0"/>
              <a:t>Motivational Interviewing can remind you to listen to the patients’ potential motivations for seeking change and then using those motivations to help them</a:t>
            </a:r>
          </a:p>
          <a:p>
            <a:pPr marL="171450" lvl="0" indent="-171450" algn="l" rtl="0">
              <a:spcBef>
                <a:spcPts val="0"/>
              </a:spcBef>
              <a:spcAft>
                <a:spcPts val="0"/>
              </a:spcAft>
              <a:buFont typeface="Arial" panose="020B0604020202020204" pitchFamily="34" charset="0"/>
              <a:buChar char="•"/>
            </a:pPr>
            <a:r>
              <a:rPr lang="en-US" dirty="0"/>
              <a:t>It is very possible that the patient may not be ready to be connected to resources that day, but using MI helps you plant a seed for if/when the patient is ready</a:t>
            </a:r>
          </a:p>
          <a:p>
            <a:pPr marL="171450" lvl="0" indent="-171450" algn="l" rtl="0">
              <a:spcBef>
                <a:spcPts val="0"/>
              </a:spcBef>
              <a:spcAft>
                <a:spcPts val="0"/>
              </a:spcAft>
              <a:buFont typeface="Arial" panose="020B0604020202020204" pitchFamily="34" charset="0"/>
              <a:buChar char="•"/>
            </a:pPr>
            <a:r>
              <a:rPr lang="en-US" dirty="0"/>
              <a:t>MI recognizes that the patient is the best person to make decisions about their life and they are the only person who can really make a change in their own life</a:t>
            </a:r>
          </a:p>
          <a:p>
            <a:pPr marL="171450" indent="-171450">
              <a:buFont typeface="Arial" panose="020B0604020202020204" pitchFamily="34" charset="0"/>
              <a:buChar char="•"/>
            </a:pPr>
            <a:r>
              <a:rPr lang="en-US" dirty="0"/>
              <a:t>MI can help to influence/encourage progression through the stages of change </a:t>
            </a:r>
            <a:endParaRPr dirty="0">
              <a:cs typeface="Calibri" panose="020F0502020204030204"/>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804a13b1_0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c804a13b1_0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MI is based on the premise that the ideas most likely to succeed are those generated by the individual. The person will be most successful when they come up with the ideas themself</a:t>
            </a:r>
          </a:p>
          <a:p>
            <a:pPr marL="171450" lvl="0" indent="-171450" algn="l" rtl="0">
              <a:spcBef>
                <a:spcPts val="0"/>
              </a:spcBef>
              <a:spcAft>
                <a:spcPts val="0"/>
              </a:spcAft>
              <a:buFont typeface="Arial" panose="020B0604020202020204" pitchFamily="34" charset="0"/>
              <a:buChar char="•"/>
            </a:pPr>
            <a:r>
              <a:rPr lang="en-US"/>
              <a:t>You are there to help them figure out what motivates them through a collaborative relationship</a:t>
            </a:r>
          </a:p>
          <a:p>
            <a:pPr marL="171450" indent="-171450">
              <a:buFont typeface="Arial" panose="020B0604020202020204" pitchFamily="34" charset="0"/>
              <a:buChar char="•"/>
            </a:pPr>
            <a:r>
              <a:rPr lang="en-US"/>
              <a:t>Keep the stages of behavior change in mind – you are a facilitator trying to plant a seed that will help the patient move from one stage to the next</a:t>
            </a:r>
            <a:endParaRPr/>
          </a:p>
        </p:txBody>
      </p:sp>
      <p:sp>
        <p:nvSpPr>
          <p:cNvPr id="386" name="Google Shape;386;g5c804a13b1_0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There are a couple of core guiding principles that you can use throughout your interactions with patients</a:t>
            </a:r>
            <a:endParaRPr lang="en-US">
              <a:cs typeface="Calibri"/>
            </a:endParaRPr>
          </a:p>
          <a:p>
            <a:pPr marL="171450" lvl="0" indent="-171450" algn="l" rtl="0">
              <a:spcBef>
                <a:spcPts val="0"/>
              </a:spcBef>
              <a:spcAft>
                <a:spcPts val="0"/>
              </a:spcAft>
              <a:buFont typeface="Arial" panose="020B0604020202020204" pitchFamily="34" charset="0"/>
              <a:buChar char="•"/>
            </a:pPr>
            <a:endParaRPr lang="en-US">
              <a:cs typeface="Calibri"/>
            </a:endParaRPr>
          </a:p>
          <a:p>
            <a:pPr marL="171450" lvl="0" indent="-171450" algn="l" rtl="0">
              <a:spcBef>
                <a:spcPts val="0"/>
              </a:spcBef>
              <a:spcAft>
                <a:spcPts val="0"/>
              </a:spcAft>
              <a:buFont typeface="Arial" panose="020B0604020202020204" pitchFamily="34" charset="0"/>
              <a:buChar char="•"/>
            </a:pPr>
            <a:r>
              <a:rPr lang="en-US"/>
              <a:t>Motivational Interviewing: 4 Guiding Principles</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Express empathy: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By showing compassion and understanding while actively listening to a patient, you can express empathy to the patient to show that you can provide support for them through a collaborative relationship</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Develop discrepancy: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You can help the person see that their personal values/goals do not necessarily align with their current behavior</a:t>
            </a:r>
            <a:endParaRPr lang="en-US">
              <a:cs typeface="Calibri"/>
            </a:endParaRPr>
          </a:p>
          <a:p>
            <a:pPr marL="1085850" lvl="2" indent="-171450" algn="l" rtl="0">
              <a:spcBef>
                <a:spcPts val="0"/>
              </a:spcBef>
              <a:spcAft>
                <a:spcPts val="0"/>
              </a:spcAft>
              <a:buFont typeface="Arial" panose="020B0604020202020204" pitchFamily="34" charset="0"/>
              <a:buChar char="•"/>
            </a:pPr>
            <a:r>
              <a:rPr lang="en-US"/>
              <a:t>Be sure to do this in a non-judgmental way by separating the person from their behavior and helping them understand that their behavior of using substances or using them in an unhealthy way may not align with their personal goals/values</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Roll with resistance:</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Some people have a strong emotional reaction after being woken up with Narcan and you may encounter some resistance from them</a:t>
            </a:r>
            <a:endParaRPr lang="en-US">
              <a:cs typeface="Calibri"/>
            </a:endParaRPr>
          </a:p>
          <a:p>
            <a:pPr marL="1085850" lvl="2" indent="-171450" algn="l" rtl="0">
              <a:spcBef>
                <a:spcPts val="0"/>
              </a:spcBef>
              <a:spcAft>
                <a:spcPts val="0"/>
              </a:spcAft>
              <a:buFont typeface="Arial" panose="020B0604020202020204" pitchFamily="34" charset="0"/>
              <a:buChar char="•"/>
            </a:pPr>
            <a:r>
              <a:rPr lang="en-US"/>
              <a:t>Use the skills we have talked about (ex. Deep breathing, rapid rapport techniques, etc.) to help calm that person down</a:t>
            </a:r>
            <a:endParaRPr lang="en-US">
              <a:cs typeface="Calibri"/>
            </a:endParaRPr>
          </a:p>
          <a:p>
            <a:pPr marL="1085850" lvl="2" indent="-171450" algn="l" rtl="0">
              <a:spcBef>
                <a:spcPts val="0"/>
              </a:spcBef>
              <a:spcAft>
                <a:spcPts val="0"/>
              </a:spcAft>
              <a:buFont typeface="Arial" panose="020B0604020202020204" pitchFamily="34" charset="0"/>
              <a:buChar char="•"/>
            </a:pPr>
            <a:r>
              <a:rPr lang="en-US"/>
              <a:t>The goal is not to force people into treatment. The goal is to plant a seed so the person knows there are resources available for if/when they are ready</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Support self-efficacy: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Pointing out any example of success can be helpful for the patient. Even if the success may seem small to you, it may actually be a big deal to the patient</a:t>
            </a:r>
            <a:endParaRPr lang="en-US">
              <a:cs typeface="Calibri"/>
            </a:endParaRPr>
          </a:p>
          <a:p>
            <a:pPr marL="1085850" lvl="2" indent="-171450" algn="l" rtl="0">
              <a:spcBef>
                <a:spcPts val="0"/>
              </a:spcBef>
              <a:spcAft>
                <a:spcPts val="0"/>
              </a:spcAft>
              <a:buFont typeface="Arial" panose="020B0604020202020204" pitchFamily="34" charset="0"/>
              <a:buChar char="•"/>
            </a:pPr>
            <a:r>
              <a:rPr lang="en-US"/>
              <a:t>For example, someone may have stopped using for 3 days. While this may not seem like a big deal to you, that was probably very difficult for the person so you can use that as a way to provide positive reinforcement and promote self efficacy</a:t>
            </a:r>
            <a:endParaRPr lang="en-US">
              <a:cs typeface="Calibri"/>
            </a:endParaRPr>
          </a:p>
          <a:p>
            <a:pPr marL="1085850" lvl="2" indent="-171450" algn="l" rtl="0">
              <a:spcBef>
                <a:spcPts val="0"/>
              </a:spcBef>
              <a:spcAft>
                <a:spcPts val="0"/>
              </a:spcAft>
              <a:buFont typeface="Arial" panose="020B0604020202020204" pitchFamily="34" charset="0"/>
              <a:buChar char="•"/>
            </a:pPr>
            <a:r>
              <a:rPr lang="en-US"/>
              <a:t>This will help the person understand that they are capable of change</a:t>
            </a:r>
            <a:endParaRPr lang="en-US">
              <a:cs typeface="Calibri"/>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Sans-Serif" panose="020B0604020202020204" pitchFamily="34" charset="0"/>
              <a:buChar char="•"/>
            </a:pPr>
            <a:r>
              <a:rPr lang="en-US"/>
              <a:t>Motivational interviewing is a complex skill that can take a long time to master. We are not going to be experts at this by the end of a 4-hour training, but we want to give you some basic MI skills to practice when working with patients</a:t>
            </a:r>
          </a:p>
          <a:p>
            <a:pPr marL="171450" indent="-171450">
              <a:buFont typeface="Arial,Sans-Serif" panose="020B0604020202020204" pitchFamily="34" charset="0"/>
              <a:buChar char="•"/>
            </a:pPr>
            <a:r>
              <a:rPr lang="en-US"/>
              <a:t>There are 3 MI techniques we will go over today</a:t>
            </a:r>
            <a:endParaRPr lang="en-US">
              <a:cs typeface="Calibri"/>
            </a:endParaRPr>
          </a:p>
          <a:p>
            <a:pPr marL="628650" lvl="1" indent="-171450">
              <a:buFont typeface="Arial,Sans-Serif" panose="020B0604020202020204" pitchFamily="34" charset="0"/>
              <a:buChar char="•"/>
            </a:pPr>
            <a:r>
              <a:rPr lang="en-US"/>
              <a:t>OARS</a:t>
            </a:r>
            <a:endParaRPr lang="en-US">
              <a:cs typeface="Calibri"/>
            </a:endParaRPr>
          </a:p>
          <a:p>
            <a:pPr marL="628650" lvl="1" indent="-171450">
              <a:buFont typeface="Arial,Sans-Serif" panose="020B0604020202020204" pitchFamily="34" charset="0"/>
              <a:buChar char="•"/>
            </a:pPr>
            <a:r>
              <a:rPr lang="en-US"/>
              <a:t>Eliciting change talk</a:t>
            </a:r>
            <a:endParaRPr lang="en-US">
              <a:cs typeface="Calibri"/>
            </a:endParaRPr>
          </a:p>
          <a:p>
            <a:pPr marL="628650" lvl="1" indent="-171450">
              <a:buFont typeface="Arial,Sans-Serif" panose="020B0604020202020204" pitchFamily="34" charset="0"/>
              <a:buChar char="•"/>
            </a:pPr>
            <a:r>
              <a:rPr lang="en-US"/>
              <a:t>Generating commitment</a:t>
            </a:r>
          </a:p>
          <a:p>
            <a:pPr marL="171450" lvl="0" indent="-171450" algn="l">
              <a:spcBef>
                <a:spcPts val="0"/>
              </a:spcBef>
              <a:spcAft>
                <a:spcPts val="0"/>
              </a:spcAft>
              <a:buFont typeface="Arial" panose="020B0604020202020204" pitchFamily="34" charset="0"/>
              <a:buChar char="•"/>
            </a:pPr>
            <a:r>
              <a:rPr lang="en-US"/>
              <a:t>We will start with the acronym OARS</a:t>
            </a:r>
            <a:endParaRPr lang="en-US">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2174277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Review the acronym OARS (open ended questions, affirmation, reflections, and summarization)</a:t>
            </a:r>
          </a:p>
          <a:p>
            <a:pPr marL="171450" indent="-171450">
              <a:buFont typeface="Arial" panose="020B0604020202020204" pitchFamily="34" charset="0"/>
              <a:buChar char="•"/>
            </a:pPr>
            <a:r>
              <a:rPr lang="en-US"/>
              <a:t>The goal of OARS is to build a relationship with the patient and to understand what they are going through so you can help them take the next step</a:t>
            </a:r>
            <a:endParaRPr lang="en-US">
              <a:cs typeface="Calibri"/>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6</a:t>
            </a:fld>
            <a:endParaRPr lang="en-US"/>
          </a:p>
        </p:txBody>
      </p:sp>
    </p:spTree>
    <p:extLst>
      <p:ext uri="{BB962C8B-B14F-4D97-AF65-F5344CB8AC3E}">
        <p14:creationId xmlns:p14="http://schemas.microsoft.com/office/powerpoint/2010/main" val="3046160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a:t>The O in OARS stands for open-ended questions, which are questions that can NOT be answered with yes or no</a:t>
            </a:r>
          </a:p>
          <a:p>
            <a:pPr marL="171450" lvl="0" indent="-171450" algn="l" rtl="0">
              <a:spcBef>
                <a:spcPts val="0"/>
              </a:spcBef>
              <a:spcAft>
                <a:spcPts val="0"/>
              </a:spcAft>
              <a:buClr>
                <a:schemeClr val="dk1"/>
              </a:buClr>
              <a:buSzPts val="1100"/>
              <a:buFont typeface="Arial" panose="020B0604020202020204" pitchFamily="34" charset="0"/>
              <a:buChar char="•"/>
            </a:pPr>
            <a:r>
              <a:rPr lang="en-US" b="0"/>
              <a:t>Use open ended questions to understand the person’s personal motivations, goals, and reasons for using. Once you have a better understanding of that, you can help the patient figure out what they want to do next</a:t>
            </a:r>
            <a:endParaRPr lang="en-US" b="1"/>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0695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Open Ended Questions (8-10 minutes)</a:t>
            </a:r>
            <a:endParaRPr lang="en-US"/>
          </a:p>
          <a:p>
            <a:pPr marL="171450" indent="-171450">
              <a:buFont typeface="Arial" panose="020B0604020202020204" pitchFamily="34" charset="0"/>
              <a:buChar char="•"/>
            </a:pPr>
            <a:r>
              <a:rPr lang="en-US"/>
              <a:t>The purpose of this activity is to practice using open ended questions in daily life before using them in the context of talking to patients with SUD</a:t>
            </a:r>
          </a:p>
          <a:p>
            <a:pPr marL="171450" indent="-171450">
              <a:buFont typeface="Arial" panose="020B0604020202020204" pitchFamily="34" charset="0"/>
              <a:buChar char="•"/>
            </a:pPr>
            <a:r>
              <a:rPr lang="en-US"/>
              <a:t>Make groups of 2 people</a:t>
            </a:r>
            <a:endParaRPr lang="en-US">
              <a:cs typeface="Calibri"/>
            </a:endParaRPr>
          </a:p>
          <a:p>
            <a:pPr marL="171450" indent="-171450">
              <a:buFont typeface="Arial" panose="020B0604020202020204" pitchFamily="34" charset="0"/>
              <a:buChar char="•"/>
            </a:pPr>
            <a:r>
              <a:rPr lang="en-US"/>
              <a:t>Each partner should take turns asking open ended questions and answering the questions based on one of the scenarios on the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7126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Now we will try asking open ended questions in the context of talking to patients post-overdose</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1" dirty="0"/>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0586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7173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a:t>The next part of OARS is Affirmations</a:t>
            </a:r>
          </a:p>
          <a:p>
            <a:pPr marL="171450" lvl="0" indent="-171450" algn="l" rtl="0">
              <a:spcBef>
                <a:spcPts val="0"/>
              </a:spcBef>
              <a:spcAft>
                <a:spcPts val="0"/>
              </a:spcAft>
              <a:buFont typeface="Arial" panose="020B0604020202020204" pitchFamily="34" charset="0"/>
              <a:buChar char="•"/>
            </a:pPr>
            <a:r>
              <a:rPr lang="en-US" b="0" u="none"/>
              <a:t>Affirmations help the person feel more comfortable talking to you and will likely continue the conversation</a:t>
            </a:r>
          </a:p>
          <a:p>
            <a:pPr marL="171450" lvl="0" indent="-171450" algn="l" rtl="0">
              <a:spcBef>
                <a:spcPts val="0"/>
              </a:spcBef>
              <a:spcAft>
                <a:spcPts val="0"/>
              </a:spcAft>
              <a:buFont typeface="Arial" panose="020B0604020202020204" pitchFamily="34" charset="0"/>
              <a:buChar char="•"/>
            </a:pPr>
            <a:r>
              <a:rPr lang="en-US" b="0" u="none"/>
              <a:t>Emphasize people’s small successes (ex. Not using substances for a few days, going to a Harm Reduction Center to exchange a syringe, etc.)</a:t>
            </a:r>
          </a:p>
          <a:p>
            <a:pPr marL="171450" lvl="0" indent="-171450" algn="l" rtl="0">
              <a:spcBef>
                <a:spcPts val="0"/>
              </a:spcBef>
              <a:spcAft>
                <a:spcPts val="0"/>
              </a:spcAft>
              <a:buFont typeface="Arial" panose="020B0604020202020204" pitchFamily="34" charset="0"/>
              <a:buChar char="•"/>
            </a:pPr>
            <a:r>
              <a:rPr lang="en-US" b="0" u="none"/>
              <a:t>Even if the success seems small to you, it may be a big accomplishment for the patient</a:t>
            </a:r>
          </a:p>
          <a:p>
            <a:pPr marL="171450" lvl="0" indent="-171450" algn="l" rtl="0">
              <a:spcBef>
                <a:spcPts val="0"/>
              </a:spcBef>
              <a:spcAft>
                <a:spcPts val="0"/>
              </a:spcAft>
              <a:buFont typeface="Arial" panose="020B0604020202020204" pitchFamily="34" charset="0"/>
              <a:buChar char="•"/>
            </a:pPr>
            <a:r>
              <a:rPr lang="en-US" b="0" u="none"/>
              <a:t>Helping the patient feel like they accomplished something important will also support their self-efficacy and encourage them to keep trying even after a set back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17779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a:t>Review examples on the slide</a:t>
            </a:r>
          </a:p>
          <a:p>
            <a:pPr marL="171450" lvl="0" indent="-171450" algn="l" rtl="0">
              <a:spcBef>
                <a:spcPts val="0"/>
              </a:spcBef>
              <a:spcAft>
                <a:spcPts val="0"/>
              </a:spcAft>
              <a:buFont typeface="Arial" panose="020B0604020202020204" pitchFamily="34" charset="0"/>
              <a:buChar char="•"/>
            </a:pPr>
            <a:r>
              <a:rPr lang="en-US"/>
              <a:t>If you can’t think of anything, you can simply thank the patient for talking to you in that moment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35560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Reflective listening communicates to the patient that you are listening and that you are trying to understand what they are saying</a:t>
            </a:r>
          </a:p>
          <a:p>
            <a:pPr marL="171450" indent="-171450">
              <a:buFont typeface="Arial" panose="020B0604020202020204" pitchFamily="34" charset="0"/>
              <a:buChar char="•"/>
            </a:pPr>
            <a:r>
              <a:rPr lang="en-US"/>
              <a:t>You can repeat back to them what they said to make sure you understand</a:t>
            </a:r>
          </a:p>
          <a:p>
            <a:pPr marL="171450" indent="-171450">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6092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a:t>Review examples of reflections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4840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9876edb64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9876edb64_1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The last letter in OARS is Summarization</a:t>
            </a:r>
          </a:p>
          <a:p>
            <a:pPr marL="171450" lvl="0" indent="-171450" algn="l" rtl="0">
              <a:spcBef>
                <a:spcPts val="0"/>
              </a:spcBef>
              <a:spcAft>
                <a:spcPts val="0"/>
              </a:spcAft>
              <a:buFont typeface="Arial" panose="020B0604020202020204" pitchFamily="34" charset="0"/>
              <a:buChar char="•"/>
            </a:pPr>
            <a:r>
              <a:rPr lang="en-US" b="0" u="none"/>
              <a:t>This helps bring a conclusion to the conversation and will ideally lead to next steps (ex. Giving a patient the phone number to </a:t>
            </a:r>
            <a:r>
              <a:rPr lang="en-US" b="0" u="none" err="1"/>
              <a:t>ReachNJ</a:t>
            </a:r>
            <a:r>
              <a:rPr lang="en-US" b="0" u="none"/>
              <a:t> or a Harm Reduction Center, leaving naloxone behind with a patient or loved one, etc.)</a:t>
            </a:r>
            <a:endParaRPr lang="en-US"/>
          </a:p>
          <a:p>
            <a:pPr marL="0" lvl="0" indent="0" algn="l" rtl="0">
              <a:spcBef>
                <a:spcPts val="0"/>
              </a:spcBef>
              <a:spcAft>
                <a:spcPts val="0"/>
              </a:spcAft>
              <a:buNone/>
            </a:pPr>
            <a:endParaRPr/>
          </a:p>
        </p:txBody>
      </p:sp>
      <p:sp>
        <p:nvSpPr>
          <p:cNvPr id="447" name="Google Shape;447;g59876edb64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Now we will talk about the second MI technique: eliciting change talk</a:t>
            </a:r>
          </a:p>
          <a:p>
            <a:pPr marL="171450" indent="-171450">
              <a:buFont typeface="Arial,Sans-Serif" panose="020B0604020202020204" pitchFamily="34" charset="0"/>
              <a:buChar char="•"/>
            </a:pPr>
            <a:endParaRPr lang="en-US" dirty="0">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306695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a:t>
            </a:r>
            <a:r>
              <a:rPr lang="en-US">
                <a:solidFill>
                  <a:schemeClr val="dk1"/>
                </a:solidFill>
                <a:latin typeface="Calibri"/>
                <a:ea typeface="Calibri"/>
                <a:cs typeface="Calibri"/>
                <a:sym typeface="Calibri"/>
              </a:rPr>
              <a:t>Successes </a:t>
            </a:r>
            <a:r>
              <a:rPr lang="en-US" sz="1200" b="0" i="0" u="none" strike="noStrike" cap="none">
                <a:solidFill>
                  <a:schemeClr val="dk1"/>
                </a:solidFill>
                <a:effectLst/>
                <a:latin typeface="Calibri"/>
                <a:ea typeface="Calibri"/>
                <a:cs typeface="Calibri"/>
                <a:sym typeface="Calibri"/>
              </a:rPr>
              <a:t>(5-7 minutes)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a:t>
            </a:r>
            <a:endParaRPr lang="en-US">
              <a:cs typeface="Calibri"/>
            </a:endParaRPr>
          </a:p>
          <a:p>
            <a:pPr marL="628650" lvl="1" indent="-171450">
              <a:buFont typeface="Arial,Sans-Serif" panose="020B0604020202020204" pitchFamily="34" charset="0"/>
              <a:buChar char="•"/>
              <a:defRPr/>
            </a:pPr>
            <a:r>
              <a:rPr lang="en-US" i="1"/>
              <a:t>How many people in the room have treated an overdose patient before?</a:t>
            </a:r>
            <a:endParaRPr lang="en-US"/>
          </a:p>
          <a:p>
            <a:pPr marL="628650" lvl="1" indent="-171450">
              <a:buFont typeface="Arial" panose="020B0604020202020204" pitchFamily="34" charset="0"/>
              <a:buChar char="•"/>
              <a:defRPr/>
            </a:pPr>
            <a:r>
              <a:rPr lang="en-US" i="1"/>
              <a:t>Based on your experiences treating overdose patients, what are some of the </a:t>
            </a:r>
            <a:r>
              <a:rPr lang="en-US" i="1" u="sng"/>
              <a:t>successes</a:t>
            </a:r>
            <a:r>
              <a:rPr lang="en-US" i="1"/>
              <a:t> you have experienced with overdose reversal?</a:t>
            </a:r>
            <a:endParaRPr lang="en-US" i="1">
              <a:cs typeface="Calibri"/>
            </a:endParaRPr>
          </a:p>
          <a:p>
            <a:pPr marL="171450" indent="-171450">
              <a:buFont typeface="Arial" panose="020B0604020202020204" pitchFamily="34" charset="0"/>
              <a:buChar char="•"/>
              <a:defRPr/>
            </a:pPr>
            <a:r>
              <a:rPr lang="en-US"/>
              <a:t>Remember that successes can be small – even if it doesn't feel like a big deal to you as a first responder, it may be a big success for the patient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a:defRPr/>
            </a:pPr>
            <a:r>
              <a:rPr lang="en-US"/>
              <a:t>Some examples of successes include:</a:t>
            </a:r>
            <a:endParaRPr lang="en-US">
              <a:cs typeface="Calibri"/>
            </a:endParaRPr>
          </a:p>
          <a:p>
            <a:pPr marL="171450" indent="-171450">
              <a:buFont typeface="Arial" panose="020B0604020202020204" pitchFamily="34" charset="0"/>
              <a:buChar char="•"/>
              <a:defRPr/>
            </a:pPr>
            <a:r>
              <a:rPr lang="en-US">
                <a:cs typeface="Calibri"/>
              </a:rPr>
              <a:t>Patient went to the hospital</a:t>
            </a:r>
          </a:p>
          <a:p>
            <a:pPr marL="171450" indent="-171450">
              <a:buFont typeface="Arial" panose="020B0604020202020204" pitchFamily="34" charset="0"/>
              <a:buChar char="•"/>
              <a:defRPr/>
            </a:pPr>
            <a:r>
              <a:rPr lang="en-US">
                <a:cs typeface="Calibri"/>
              </a:rPr>
              <a:t>Connected patient with a recovery resource</a:t>
            </a:r>
          </a:p>
          <a:p>
            <a:pPr marL="171450" indent="-171450">
              <a:buFont typeface="Arial" panose="020B0604020202020204" pitchFamily="34" charset="0"/>
              <a:buChar char="•"/>
              <a:defRPr/>
            </a:pPr>
            <a:r>
              <a:rPr lang="en-US">
                <a:cs typeface="Calibri"/>
              </a:rPr>
              <a:t>Patient survived</a:t>
            </a:r>
          </a:p>
          <a:p>
            <a:pPr marL="171450" indent="-171450">
              <a:buFont typeface="Arial" panose="020B0604020202020204" pitchFamily="34" charset="0"/>
              <a:buChar char="•"/>
              <a:defRPr/>
            </a:pPr>
            <a:r>
              <a:rPr lang="en-US">
                <a:cs typeface="Calibri"/>
              </a:rPr>
              <a:t>Left Narcan or other resources behind with a patient, friend, or family member</a:t>
            </a:r>
          </a:p>
          <a:p>
            <a:pPr marL="171450" indent="-171450">
              <a:buFont typeface="Arial" panose="020B0604020202020204" pitchFamily="34" charset="0"/>
              <a:buChar char="•"/>
              <a:defRPr/>
            </a:pPr>
            <a:r>
              <a:rPr lang="en-US">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7</a:t>
            </a:fld>
            <a:endParaRPr lang="en-US"/>
          </a:p>
        </p:txBody>
      </p:sp>
    </p:spTree>
    <p:extLst>
      <p:ext uri="{BB962C8B-B14F-4D97-AF65-F5344CB8AC3E}">
        <p14:creationId xmlns:p14="http://schemas.microsoft.com/office/powerpoint/2010/main" val="2565784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c4e1ead4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c4e1ead4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Change talk is the language someone may use that can hint at their potential and willingness to change their behavior</a:t>
            </a:r>
          </a:p>
          <a:p>
            <a:pPr marL="171450" lvl="0" indent="-171450" algn="l" rtl="0">
              <a:spcBef>
                <a:spcPts val="0"/>
              </a:spcBef>
              <a:spcAft>
                <a:spcPts val="0"/>
              </a:spcAft>
              <a:buFont typeface="Arial" panose="020B0604020202020204" pitchFamily="34" charset="0"/>
              <a:buChar char="•"/>
            </a:pPr>
            <a:r>
              <a:rPr lang="en-US" b="0" u="none"/>
              <a:t>Look out for this type of talk and use it as an opportunity to motivate the person to change</a:t>
            </a:r>
          </a:p>
        </p:txBody>
      </p:sp>
      <p:sp>
        <p:nvSpPr>
          <p:cNvPr id="455" name="Google Shape;455;g5c4e1ead4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804a13b1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c804a13b1_0_6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Review examples on the slide</a:t>
            </a:r>
            <a:endParaRPr/>
          </a:p>
        </p:txBody>
      </p:sp>
      <p:sp>
        <p:nvSpPr>
          <p:cNvPr id="471" name="Google Shape;471;g5c804a13b1_0_6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c4e1ead4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c4e1ead4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Change talk increases the chances that your patient will make actual changes.</a:t>
            </a:r>
          </a:p>
          <a:p>
            <a:pPr marL="171450" lvl="0" indent="-171450" algn="l" rtl="0">
              <a:spcBef>
                <a:spcPts val="0"/>
              </a:spcBef>
              <a:spcAft>
                <a:spcPts val="0"/>
              </a:spcAft>
              <a:buFont typeface="Arial" panose="020B0604020202020204" pitchFamily="34" charset="0"/>
              <a:buChar char="•"/>
            </a:pPr>
            <a:r>
              <a:rPr lang="en-US"/>
              <a:t>This is another opportunity to use the open ended questions we practiced earlier</a:t>
            </a:r>
          </a:p>
          <a:p>
            <a:pPr marL="171450" lvl="0" indent="-171450" algn="l" rtl="0">
              <a:spcBef>
                <a:spcPts val="0"/>
              </a:spcBef>
              <a:spcAft>
                <a:spcPts val="0"/>
              </a:spcAft>
              <a:buFont typeface="Arial" panose="020B0604020202020204" pitchFamily="34" charset="0"/>
              <a:buChar char="•"/>
            </a:pPr>
            <a:r>
              <a:rPr lang="en-US"/>
              <a:t>Review examples on slide</a:t>
            </a:r>
          </a:p>
          <a:p>
            <a:pPr marL="171450" lvl="0" indent="-171450" algn="l" rtl="0">
              <a:spcBef>
                <a:spcPts val="0"/>
              </a:spcBef>
              <a:spcAft>
                <a:spcPts val="0"/>
              </a:spcAft>
              <a:buFont typeface="Arial" panose="020B0604020202020204" pitchFamily="34" charset="0"/>
              <a:buChar char="•"/>
            </a:pPr>
            <a:r>
              <a:rPr lang="en-US"/>
              <a:t>You should engage in the way that feels most comfortable to you – give a compliment, make a connection, build rapid rapport, etc.</a:t>
            </a:r>
          </a:p>
          <a:p>
            <a:pPr marL="171450" lvl="0" indent="-171450" algn="l" rtl="0">
              <a:spcBef>
                <a:spcPts val="0"/>
              </a:spcBef>
              <a:spcAft>
                <a:spcPts val="0"/>
              </a:spcAft>
              <a:buFont typeface="Arial" panose="020B0604020202020204" pitchFamily="34" charset="0"/>
              <a:buChar char="•"/>
            </a:pPr>
            <a:endParaRPr lang="en-US"/>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8" name="Google Shape;478;g5c4e1ead4c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c4e1ead4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c4e1ead4c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a:buChar char="•"/>
              <a:defRPr/>
            </a:pPr>
            <a:r>
              <a:rPr lang="en-US">
                <a:cs typeface="Calibri"/>
              </a:rPr>
              <a:t>Motivation for change is strengthened when the person sees the discrepancies between their current situation and their hopes for the future</a:t>
            </a:r>
            <a:endParaRPr lang="en-US"/>
          </a:p>
          <a:p>
            <a:pPr marL="171450" indent="-171450">
              <a:buFont typeface="Arial" panose="020B0604020202020204" pitchFamily="34" charset="0"/>
              <a:buChar char="•"/>
              <a:defRPr/>
            </a:pPr>
            <a:r>
              <a:rPr lang="en-US">
                <a:cs typeface="Calibri"/>
              </a:rPr>
              <a:t>Your role is to help focus the person's attention on how current behavior differs from ideal or desired behavior</a:t>
            </a:r>
          </a:p>
          <a:p>
            <a:pPr marL="171450" indent="-171450">
              <a:buFont typeface="Arial" panose="020B0604020202020204" pitchFamily="34" charset="0"/>
              <a:buChar char="•"/>
              <a:defRPr/>
            </a:pPr>
            <a:r>
              <a:rPr lang="en-US">
                <a:cs typeface="Calibri"/>
              </a:rPr>
              <a:t>Discrepancy is initially highlighted by increasing the person's awareness of the negative personal, familial, or community consequences of a risky behavior and helping them confront the substance use that contributed to the consequences</a:t>
            </a:r>
          </a:p>
          <a:p>
            <a:pPr marL="171450" indent="-171450">
              <a:buFont typeface="Arial" panose="020B0604020202020204" pitchFamily="34" charset="0"/>
              <a:buChar char="•"/>
              <a:defRPr/>
            </a:pPr>
            <a:r>
              <a:rPr lang="en-US">
                <a:cs typeface="Calibri"/>
              </a:rPr>
              <a:t>The patient should be the one to come up with the arguments for change, not the healthcare provider</a:t>
            </a:r>
          </a:p>
        </p:txBody>
      </p:sp>
      <p:sp>
        <p:nvSpPr>
          <p:cNvPr id="485" name="Google Shape;485;g5c4e1ead4c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c4e1ead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c4e1ead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Asking a patient for the pros and cons of their current behavior can be effective in helping them understand the discrepancy between their behavior and their values/goals</a:t>
            </a:r>
          </a:p>
          <a:p>
            <a:pPr marL="171450" lvl="0" indent="-171450" algn="l" rtl="0">
              <a:spcBef>
                <a:spcPts val="0"/>
              </a:spcBef>
              <a:spcAft>
                <a:spcPts val="0"/>
              </a:spcAft>
              <a:buFont typeface="Arial" panose="020B0604020202020204" pitchFamily="34" charset="0"/>
              <a:buChar char="•"/>
            </a:pPr>
            <a:r>
              <a:rPr lang="en-US"/>
              <a:t>Review examples on slide</a:t>
            </a:r>
          </a:p>
        </p:txBody>
      </p:sp>
      <p:sp>
        <p:nvSpPr>
          <p:cNvPr id="492" name="Google Shape;492;g5c4e1ead4c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last MI technique is generating commitment </a:t>
            </a:r>
          </a:p>
          <a:p>
            <a:pPr marL="171450" indent="-171450">
              <a:buFont typeface="Arial,Sans-Serif" panose="020B0604020202020204" pitchFamily="34" charset="0"/>
              <a:buChar char="•"/>
            </a:pPr>
            <a:endParaRPr lang="en-US" dirty="0">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extLst>
      <p:ext uri="{BB962C8B-B14F-4D97-AF65-F5344CB8AC3E}">
        <p14:creationId xmlns:p14="http://schemas.microsoft.com/office/powerpoint/2010/main" val="25305678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c4e1ead4c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c4e1ead4c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The best ideas for next steps come from within the individual (intrinsic, goal-based motivation)</a:t>
            </a:r>
          </a:p>
          <a:p>
            <a:pPr marL="171450" lvl="0" indent="-171450" algn="l" rtl="0">
              <a:spcBef>
                <a:spcPts val="0"/>
              </a:spcBef>
              <a:spcAft>
                <a:spcPts val="0"/>
              </a:spcAft>
              <a:buFont typeface="Arial" panose="020B0604020202020204" pitchFamily="34" charset="0"/>
              <a:buChar char="•"/>
            </a:pPr>
            <a:r>
              <a:rPr lang="en-US" b="0" u="none"/>
              <a:t>Meet the patient where they are at instead of telling them what to do next</a:t>
            </a:r>
          </a:p>
          <a:p>
            <a:pPr marL="171450" indent="-171450">
              <a:buFont typeface="Arial" panose="020B0604020202020204" pitchFamily="34" charset="0"/>
              <a:buChar char="•"/>
            </a:pPr>
            <a:r>
              <a:rPr lang="en-US" b="0" u="none"/>
              <a:t>Any type of commitment to a step in the direction of safer drug use/no drug use is a win and make sure the patient knows that</a:t>
            </a:r>
            <a:endParaRPr lang="en-US" b="0" u="none">
              <a:cs typeface="Calibri"/>
            </a:endParaRPr>
          </a:p>
          <a:p>
            <a:pPr marL="171450" lvl="0" indent="-171450" algn="l" rtl="0">
              <a:spcBef>
                <a:spcPts val="0"/>
              </a:spcBef>
              <a:spcAft>
                <a:spcPts val="0"/>
              </a:spcAft>
              <a:buFont typeface="Arial" panose="020B0604020202020204" pitchFamily="34" charset="0"/>
              <a:buChar char="•"/>
            </a:pPr>
            <a:r>
              <a:rPr lang="en-US" b="0" u="none"/>
              <a:t>Your role is not to develop a care plan, but to connect the patient with resources that can help them accomplish what they want their next steps to be</a:t>
            </a:r>
          </a:p>
          <a:p>
            <a:pPr marL="171450" lvl="0" indent="-171450" algn="l" rtl="0">
              <a:spcBef>
                <a:spcPts val="0"/>
              </a:spcBef>
              <a:spcAft>
                <a:spcPts val="0"/>
              </a:spcAft>
              <a:buFont typeface="Arial" panose="020B0604020202020204" pitchFamily="34" charset="0"/>
              <a:buChar char="•"/>
            </a:pPr>
            <a:r>
              <a:rPr lang="en-US" b="0" u="none"/>
              <a:t>Something that seems like a small change to you may be a big win for the patient</a:t>
            </a:r>
            <a:endParaRPr/>
          </a:p>
        </p:txBody>
      </p:sp>
      <p:sp>
        <p:nvSpPr>
          <p:cNvPr id="499" name="Google Shape;499;g5c4e1ead4c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extLst>
      <p:ext uri="{BB962C8B-B14F-4D97-AF65-F5344CB8AC3E}">
        <p14:creationId xmlns:p14="http://schemas.microsoft.com/office/powerpoint/2010/main" val="6002196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c4e1ead4c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5c4e1ead4c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Our last </a:t>
            </a:r>
            <a:r>
              <a:rPr lang="en-US"/>
              <a:t>MI</a:t>
            </a:r>
            <a:r>
              <a:rPr lang="en-US" b="0" u="none"/>
              <a:t> acronym is RULE. It summarizes some of the recurring themes throughout this training</a:t>
            </a:r>
          </a:p>
          <a:p>
            <a:pPr marL="171450" lvl="0" indent="-171450" algn="l" rtl="0">
              <a:spcBef>
                <a:spcPts val="0"/>
              </a:spcBef>
              <a:spcAft>
                <a:spcPts val="0"/>
              </a:spcAft>
              <a:buFont typeface="Arial" panose="020B0604020202020204" pitchFamily="34" charset="0"/>
              <a:buChar char="•"/>
            </a:pPr>
            <a:r>
              <a:rPr lang="en-US" b="0" u="none"/>
              <a:t>Review each letter of the acronym and describe what it stands for</a:t>
            </a:r>
            <a:endParaRPr b="0" u="none"/>
          </a:p>
        </p:txBody>
      </p:sp>
      <p:sp>
        <p:nvSpPr>
          <p:cNvPr id="538" name="Google Shape;538;g5c4e1ead4c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extLst>
      <p:ext uri="{BB962C8B-B14F-4D97-AF65-F5344CB8AC3E}">
        <p14:creationId xmlns:p14="http://schemas.microsoft.com/office/powerpoint/2010/main" val="4031258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Review the 4 guiding principles of motivational interviewing </a:t>
            </a:r>
            <a:endParaRPr lang="en-US" dirty="0">
              <a:cs typeface="Calibri"/>
            </a:endParaRPr>
          </a:p>
          <a:p>
            <a:pPr marL="171450" lvl="0" indent="-171450" algn="l" rtl="0">
              <a:spcBef>
                <a:spcPts val="0"/>
              </a:spcBef>
              <a:spcAft>
                <a:spcPts val="0"/>
              </a:spcAft>
              <a:buFont typeface="Arial" panose="020B0604020202020204" pitchFamily="34" charset="0"/>
              <a:buChar char="•"/>
            </a:pPr>
            <a:r>
              <a:rPr lang="en-US" dirty="0"/>
              <a:t>Motivational Interviewing: 4 Guiding Principles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Express empathy: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By showing compassion and understanding while actively listening to a patient, you can express empathy to the patient to show that you can provide support for them through a collaborative relationship</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Develop discrepancy: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You can help the person see that their personal values/goals do not necessarily align with their current behavior</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Be sure to do this in a non-judgmental way by separating the person from their behavior and helping them understand that their behavior of using substances or using them in an unhealthy way may not align with their personal goals/values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Roll with resistance:</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Some people have a strong emotional reaction after being woken up with Narcan and you may encounter some resistance from them</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Use the skills we have talked about (ex. Deep breathing, rapid rapport techniques, etc.) to help calm that person down</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The goal is not to force people into treatment. The goal is to plant a seed so the person knows there are resources available for if/when they are ready</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Support self-efficacy: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Pointing out any example of success can be helpful for the patient. Even if the success may seem small to you, it may actually be a big deal to the patient</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For example, someone may have stopped using for 3 days. While this may not seem like a big deal to you, that was probably very difficult for the person so you can use that as a way to provide positive reinforcement and promote self efficacy</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This will help the person understand that they are capable of change</a:t>
            </a:r>
            <a:endParaRPr lang="en-US" dirty="0">
              <a:cs typeface="Calibri"/>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5137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7296-C2C5-151C-A435-CC097F9C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9D57C-401A-3735-CF59-A7DEB509A9C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275FF10-45F4-18B9-99A6-7F10C7D52907}"/>
              </a:ext>
            </a:extLst>
          </p:cNvPr>
          <p:cNvSpPr>
            <a:spLocks noGrp="1"/>
          </p:cNvSpPr>
          <p:nvPr>
            <p:ph type="body" idx="1"/>
          </p:nvPr>
        </p:nvSpPr>
        <p:spPr/>
        <p:txBody>
          <a:bodyPr/>
          <a:lstStyle/>
          <a:p>
            <a:r>
              <a:rPr lang="en-US">
                <a:ea typeface="Calibri"/>
                <a:cs typeface="Calibri"/>
              </a:rPr>
              <a:t>Prepare for Role Playing exercise</a:t>
            </a:r>
            <a:endParaRPr lang="en-US"/>
          </a:p>
        </p:txBody>
      </p:sp>
      <p:sp>
        <p:nvSpPr>
          <p:cNvPr id="4" name="Slide Number Placeholder 3">
            <a:extLst>
              <a:ext uri="{FF2B5EF4-FFF2-40B4-BE49-F238E27FC236}">
                <a16:creationId xmlns:a16="http://schemas.microsoft.com/office/drawing/2014/main" id="{50ACFBA0-DF96-1DA5-70FB-9567F65D0AB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059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a:t>
            </a:r>
            <a:r>
              <a:rPr lang="en-US">
                <a:solidFill>
                  <a:schemeClr val="dk1"/>
                </a:solidFill>
                <a:latin typeface="Calibri"/>
                <a:ea typeface="Calibri"/>
                <a:cs typeface="Calibri"/>
                <a:sym typeface="Calibri"/>
              </a:rPr>
              <a:t>Successes </a:t>
            </a:r>
            <a:r>
              <a:rPr lang="en-US" sz="1200" b="0" i="0" u="none" strike="noStrike" cap="none">
                <a:solidFill>
                  <a:schemeClr val="dk1"/>
                </a:solidFill>
                <a:effectLst/>
                <a:latin typeface="Calibri"/>
                <a:ea typeface="Calibri"/>
                <a:cs typeface="Calibri"/>
                <a:sym typeface="Calibri"/>
              </a:rPr>
              <a:t>(5-7 minutes)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a:t>
            </a:r>
            <a:endParaRPr lang="en-US">
              <a:cs typeface="Calibri"/>
            </a:endParaRPr>
          </a:p>
          <a:p>
            <a:pPr marL="628650" lvl="1" indent="-171450">
              <a:buFont typeface="Arial,Sans-Serif" panose="020B0604020202020204" pitchFamily="34" charset="0"/>
              <a:buChar char="•"/>
              <a:defRPr/>
            </a:pPr>
            <a:r>
              <a:rPr lang="en-US" i="1"/>
              <a:t>How many people in the room have treated an overdose patient before?</a:t>
            </a:r>
            <a:endParaRPr lang="en-US"/>
          </a:p>
          <a:p>
            <a:pPr marL="628650" lvl="1" indent="-171450">
              <a:buFont typeface="Arial" panose="020B0604020202020204" pitchFamily="34" charset="0"/>
              <a:buChar char="•"/>
              <a:defRPr/>
            </a:pPr>
            <a:r>
              <a:rPr lang="en-US" i="1"/>
              <a:t>Based on your experiences treating overdose patients, what are some of the </a:t>
            </a:r>
            <a:r>
              <a:rPr lang="en-US" i="1" u="sng"/>
              <a:t>successes</a:t>
            </a:r>
            <a:r>
              <a:rPr lang="en-US" i="1"/>
              <a:t> you have experienced with overdose reversal?</a:t>
            </a:r>
            <a:endParaRPr lang="en-US" i="1">
              <a:cs typeface="Calibri"/>
            </a:endParaRPr>
          </a:p>
          <a:p>
            <a:pPr marL="171450" indent="-171450">
              <a:buFont typeface="Arial" panose="020B0604020202020204" pitchFamily="34" charset="0"/>
              <a:buChar char="•"/>
              <a:defRPr/>
            </a:pPr>
            <a:r>
              <a:rPr lang="en-US"/>
              <a:t>Remember that successes can be small – even if it doesn't feel like a big deal to you as a first responder, it may be a big success for the patient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a:defRPr/>
            </a:pPr>
            <a:r>
              <a:rPr lang="en-US"/>
              <a:t>Some examples of successes include:</a:t>
            </a:r>
            <a:endParaRPr lang="en-US">
              <a:cs typeface="Calibri"/>
            </a:endParaRPr>
          </a:p>
          <a:p>
            <a:pPr marL="171450" indent="-171450">
              <a:buFont typeface="Arial" panose="020B0604020202020204" pitchFamily="34" charset="0"/>
              <a:buChar char="•"/>
              <a:defRPr/>
            </a:pPr>
            <a:r>
              <a:rPr lang="en-US">
                <a:cs typeface="Calibri"/>
              </a:rPr>
              <a:t>Patient went to the hospital</a:t>
            </a:r>
          </a:p>
          <a:p>
            <a:pPr marL="171450" indent="-171450">
              <a:buFont typeface="Arial" panose="020B0604020202020204" pitchFamily="34" charset="0"/>
              <a:buChar char="•"/>
              <a:defRPr/>
            </a:pPr>
            <a:r>
              <a:rPr lang="en-US">
                <a:cs typeface="Calibri"/>
              </a:rPr>
              <a:t>Connected patient with a recovery resource</a:t>
            </a:r>
          </a:p>
          <a:p>
            <a:pPr marL="171450" indent="-171450">
              <a:buFont typeface="Arial" panose="020B0604020202020204" pitchFamily="34" charset="0"/>
              <a:buChar char="•"/>
              <a:defRPr/>
            </a:pPr>
            <a:r>
              <a:rPr lang="en-US">
                <a:cs typeface="Calibri"/>
              </a:rPr>
              <a:t>Patient survived</a:t>
            </a:r>
          </a:p>
          <a:p>
            <a:pPr marL="171450" indent="-171450">
              <a:buFont typeface="Arial" panose="020B0604020202020204" pitchFamily="34" charset="0"/>
              <a:buChar char="•"/>
              <a:defRPr/>
            </a:pPr>
            <a:r>
              <a:rPr lang="en-US">
                <a:cs typeface="Calibri"/>
              </a:rPr>
              <a:t>Left Narcan or other resources behind with a patient, friend, or family member</a:t>
            </a:r>
          </a:p>
          <a:p>
            <a:pPr marL="171450" indent="-171450">
              <a:buFont typeface="Arial" panose="020B0604020202020204" pitchFamily="34" charset="0"/>
              <a:buChar char="•"/>
              <a:defRPr/>
            </a:pPr>
            <a:r>
              <a:rPr lang="en-US">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8</a:t>
            </a:fld>
            <a:endParaRPr lang="en-US"/>
          </a:p>
        </p:txBody>
      </p:sp>
    </p:spTree>
    <p:extLst>
      <p:ext uri="{BB962C8B-B14F-4D97-AF65-F5344CB8AC3E}">
        <p14:creationId xmlns:p14="http://schemas.microsoft.com/office/powerpoint/2010/main" val="580550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Role Playing (30-60 minutes, depending on how much time you have left</a:t>
            </a:r>
            <a:r>
              <a:rPr lang="en-US">
                <a:solidFill>
                  <a:schemeClr val="dk1"/>
                </a:solidFill>
                <a:latin typeface="Calibri"/>
                <a:ea typeface="Calibri"/>
                <a:cs typeface="Calibri"/>
                <a:sym typeface="Calibri"/>
              </a:rPr>
              <a:t>)</a:t>
            </a:r>
            <a:endParaRPr lang="en-US" sz="1200" b="0" i="0" u="none" strike="noStrike" cap="none">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Break the class into groups of 3-5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Encourage people to get up and meet new people for this exercise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If you have a group with mixed backgrounds, make sure at least 1 person from EMS or another first responder is in each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Tell the students that they can pick one of the scenarios on the slide (or the instructor can assign each group a scenario) and they should practice role playing it like the instructors just did</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Assign roles to each member of the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1-2 first responders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1-2 observers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Another role if necessary for the specific scenario (ex. Parent, bystander)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At the end of the scenario, discuss any feedback (positive and constructive) that the group has for each other – there is always room for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If the group finishes early, they can try doing the exercise again but switching up the roles or </a:t>
            </a:r>
            <a:r>
              <a:rPr lang="en-US">
                <a:solidFill>
                  <a:schemeClr val="dk1"/>
                </a:solidFill>
                <a:latin typeface="Calibri"/>
                <a:ea typeface="Calibri"/>
                <a:cs typeface="Calibri"/>
                <a:sym typeface="Calibri"/>
              </a:rPr>
              <a:t>try</a:t>
            </a:r>
            <a:r>
              <a:rPr lang="en-US" sz="1200" b="0" i="0" u="none" strike="noStrike" cap="none">
                <a:solidFill>
                  <a:schemeClr val="dk1"/>
                </a:solidFill>
                <a:effectLst/>
                <a:latin typeface="Calibri"/>
                <a:ea typeface="Calibri"/>
                <a:cs typeface="Calibri"/>
                <a:sym typeface="Calibri"/>
              </a:rPr>
              <a:t> a different scenario on the slide</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cap="none">
                <a:solidFill>
                  <a:schemeClr val="dk1"/>
                </a:solidFill>
                <a:effectLst/>
                <a:latin typeface="Calibri"/>
                <a:ea typeface="Calibri"/>
                <a:cs typeface="Calibri"/>
                <a:sym typeface="Calibri"/>
              </a:rPr>
              <a:t>Instructors: If possible, assign 1 instructor to each group or if there are not enough instructors for each group, walk around to make sure each group is on the right track</a:t>
            </a: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a:defRPr/>
            </a:pPr>
            <a:r>
              <a:rPr lang="en-US" b="1" i="1">
                <a:solidFill>
                  <a:srgbClr val="000000"/>
                </a:solidFill>
                <a:latin typeface="Calibri"/>
                <a:ea typeface="Calibri"/>
                <a:cs typeface="Calibri"/>
              </a:rPr>
              <a:t>ALTERNATE APPROACH:</a:t>
            </a:r>
          </a:p>
          <a:p>
            <a:pPr marL="171450" indent="-171450">
              <a:buFont typeface="Arial" panose="020B0604020202020204" pitchFamily="34" charset="0"/>
              <a:buChar char="•"/>
              <a:defRPr/>
            </a:pPr>
            <a:r>
              <a:rPr lang="en-US" i="1">
                <a:solidFill>
                  <a:srgbClr val="000000"/>
                </a:solidFill>
                <a:latin typeface="Calibri"/>
                <a:ea typeface="Calibri"/>
                <a:cs typeface="Calibri"/>
              </a:rPr>
              <a:t>Break class into groups and assign role plays</a:t>
            </a:r>
          </a:p>
          <a:p>
            <a:pPr marL="171450" indent="-171450">
              <a:buFont typeface="Arial" panose="020B0604020202020204" pitchFamily="34" charset="0"/>
              <a:buChar char="•"/>
              <a:defRPr/>
            </a:pPr>
            <a:r>
              <a:rPr lang="en-US" i="1">
                <a:solidFill>
                  <a:srgbClr val="000000"/>
                </a:solidFill>
                <a:latin typeface="Calibri"/>
                <a:ea typeface="Calibri"/>
                <a:cs typeface="Calibri"/>
              </a:rPr>
              <a:t>Let them review for 10 minutes or so, and then ask for volunteer group to go first, and do role play in front of full class. </a:t>
            </a:r>
          </a:p>
          <a:p>
            <a:pPr marL="171450" indent="-171450">
              <a:buFont typeface="Arial" panose="020B0604020202020204" pitchFamily="34" charset="0"/>
              <a:buChar char="•"/>
              <a:defRPr/>
            </a:pPr>
            <a:r>
              <a:rPr lang="en-US" i="1">
                <a:solidFill>
                  <a:srgbClr val="000000"/>
                </a:solidFill>
                <a:latin typeface="Calibri"/>
                <a:ea typeface="Calibri"/>
                <a:cs typeface="Calibri"/>
              </a:rPr>
              <a:t>THIS ALLOWS for all to observe and learn from each other.  </a:t>
            </a:r>
          </a:p>
          <a:p>
            <a:pPr marL="171450" indent="-171450">
              <a:buFont typeface="Arial" panose="020B0604020202020204" pitchFamily="34" charset="0"/>
              <a:buChar char="•"/>
              <a:defRPr/>
            </a:pPr>
            <a:r>
              <a:rPr lang="en-US" i="1">
                <a:solidFill>
                  <a:srgbClr val="000000"/>
                </a:solidFill>
                <a:latin typeface="Calibri"/>
                <a:ea typeface="Calibri"/>
                <a:cs typeface="Calibri"/>
              </a:rPr>
              <a:t>IMPORTANT:  YOU ARE STILL facilitating the process!!  </a:t>
            </a:r>
          </a:p>
          <a:p>
            <a:pPr marL="171450" indent="-171450">
              <a:buFont typeface="Arial" panose="020B0604020202020204" pitchFamily="34" charset="0"/>
              <a:buChar char="•"/>
              <a:defRPr/>
            </a:pPr>
            <a:r>
              <a:rPr lang="en-US" i="1">
                <a:solidFill>
                  <a:srgbClr val="000000"/>
                </a:solidFill>
                <a:latin typeface="Calibri"/>
                <a:ea typeface="Calibri"/>
                <a:cs typeface="Calibri"/>
              </a:rPr>
              <a:t>1-Check in with 'the patient' to see how they felt in the process;</a:t>
            </a:r>
          </a:p>
          <a:p>
            <a:pPr marL="171450" indent="-171450">
              <a:buFont typeface="Arial" panose="020B0604020202020204" pitchFamily="34" charset="0"/>
              <a:buChar char="•"/>
              <a:defRPr/>
            </a:pPr>
            <a:r>
              <a:rPr lang="en-US" i="1">
                <a:solidFill>
                  <a:srgbClr val="000000"/>
                </a:solidFill>
                <a:latin typeface="Calibri"/>
                <a:ea typeface="Calibri"/>
                <a:cs typeface="Calibri"/>
              </a:rPr>
              <a:t>2 – Check in with the "EMT" </a:t>
            </a:r>
          </a:p>
          <a:p>
            <a:pPr marL="171450" indent="-171450">
              <a:buFont typeface="Arial" panose="020B0604020202020204" pitchFamily="34" charset="0"/>
              <a:buChar char="•"/>
              <a:defRPr/>
            </a:pPr>
            <a:r>
              <a:rPr lang="en-US" i="1">
                <a:solidFill>
                  <a:srgbClr val="000000"/>
                </a:solidFill>
                <a:latin typeface="Calibri"/>
                <a:ea typeface="Calibri"/>
                <a:cs typeface="Calibri"/>
              </a:rPr>
              <a:t>AND THEN GO TO GROUP for 'Positive feedback' -- then ideas to improve – and finish with more positive</a:t>
            </a:r>
          </a:p>
          <a:p>
            <a:pP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0528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Role Playing (10-15 minutes)</a:t>
            </a:r>
            <a:endParaRPr lang="en-US"/>
          </a:p>
          <a:p>
            <a:pPr marL="171450" indent="-171450">
              <a:buFont typeface="Arial" panose="020B0604020202020204" pitchFamily="34" charset="0"/>
              <a:buChar char="•"/>
            </a:pPr>
            <a:r>
              <a:rPr lang="en-US"/>
              <a:t>When you come back together as a group after the role playing, start a discussion about how the activity went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8595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We started the training with this quote and we just want to remind you of it at the end of today’s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Our goal is to apply the communication techniques you learned today out in the field to connect with patients and to encourage them to get help when they are ready</a:t>
            </a:r>
            <a:endParaRPr lang="en-US" sz="1200" b="0" i="0" u="sng" strike="noStrike" cap="none">
              <a:solidFill>
                <a:schemeClr val="dk1"/>
              </a:solidFill>
              <a:effectLst/>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3606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c804a13b1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c804a13b1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Participants MUST fill out the evaluation to receive 4 CEUs</a:t>
            </a:r>
          </a:p>
          <a:p>
            <a:pPr marL="0" lvl="0" indent="0" algn="l" rtl="0">
              <a:spcBef>
                <a:spcPts val="0"/>
              </a:spcBef>
              <a:spcAft>
                <a:spcPts val="0"/>
              </a:spcAft>
              <a:buFont typeface="Arial" panose="020B0604020202020204" pitchFamily="34" charset="0"/>
              <a:buNone/>
            </a:pPr>
            <a:endParaRPr lang="en-US" b="1"/>
          </a:p>
          <a:p>
            <a:pPr marL="171450" lvl="0" indent="-171450" algn="l" rtl="0">
              <a:spcBef>
                <a:spcPts val="0"/>
              </a:spcBef>
              <a:spcAft>
                <a:spcPts val="0"/>
              </a:spcAft>
              <a:buFont typeface="Arial" panose="020B0604020202020204" pitchFamily="34" charset="0"/>
              <a:buChar char="•"/>
            </a:pPr>
            <a:r>
              <a:rPr lang="en-US" b="0" i="1"/>
              <a:t>Instructors:</a:t>
            </a:r>
          </a:p>
          <a:p>
            <a:pPr marL="628650" lvl="1" indent="-171450" algn="l" rtl="0">
              <a:spcBef>
                <a:spcPts val="0"/>
              </a:spcBef>
              <a:spcAft>
                <a:spcPts val="0"/>
              </a:spcAft>
              <a:buFont typeface="Arial" panose="020B0604020202020204" pitchFamily="34" charset="0"/>
              <a:buChar char="•"/>
            </a:pPr>
            <a:r>
              <a:rPr lang="en-US" i="1"/>
              <a:t>Make sure you edit this slide to include all of the instructors’ names and contact information (email, phone, etc.)</a:t>
            </a:r>
          </a:p>
          <a:p>
            <a:pPr marL="628650" lvl="1" indent="-171450" algn="l" rtl="0">
              <a:spcBef>
                <a:spcPts val="0"/>
              </a:spcBef>
              <a:spcAft>
                <a:spcPts val="0"/>
              </a:spcAft>
              <a:buFont typeface="Arial" panose="020B0604020202020204" pitchFamily="34" charset="0"/>
              <a:buChar char="•"/>
            </a:pPr>
            <a:r>
              <a:rPr lang="en-US" i="1"/>
              <a:t>If you would like to receive a copy of the evaluation results from your class, please email 5MinToHelp@doh.nj.gov</a:t>
            </a:r>
            <a:endParaRPr lang="en-US" i="1">
              <a:cs typeface="Calibri"/>
            </a:endParaRPr>
          </a:p>
          <a:p>
            <a:pPr marL="628650" lvl="1" indent="-171450" algn="l" rtl="0">
              <a:spcBef>
                <a:spcPts val="0"/>
              </a:spcBef>
              <a:spcAft>
                <a:spcPts val="0"/>
              </a:spcAft>
              <a:buFont typeface="Arial" panose="020B0604020202020204" pitchFamily="34" charset="0"/>
              <a:buChar char="•"/>
            </a:pPr>
            <a:r>
              <a:rPr lang="en-US" i="1"/>
              <a:t>You can direct people to the 5MinToHelp@doh.nj.gov email address if they have feedback or questions about Five Minutes to Help or want more information about naloxone leave behind</a:t>
            </a:r>
          </a:p>
          <a:p>
            <a:pPr marL="628650" lvl="1" indent="-171450" algn="l" rtl="0">
              <a:spcBef>
                <a:spcPts val="0"/>
              </a:spcBef>
              <a:spcAft>
                <a:spcPts val="0"/>
              </a:spcAft>
              <a:buFont typeface="Arial" panose="020B0604020202020204" pitchFamily="34" charset="0"/>
              <a:buChar char="•"/>
            </a:pPr>
            <a:r>
              <a:rPr lang="en-US" i="1"/>
              <a:t>After your class, please email 5MinToHelp@doh.nj.gov the number of people who attended your class and any feedback/comments you have</a:t>
            </a:r>
            <a:endParaRPr i="1"/>
          </a:p>
        </p:txBody>
      </p:sp>
      <p:sp>
        <p:nvSpPr>
          <p:cNvPr id="614" name="Google Shape;614;g5c804a13b1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Compassion fatigue is very common among first responders, and it is okay if you are experiencing it – you are not alone</a:t>
            </a:r>
          </a:p>
          <a:p>
            <a:pPr marL="171450" indent="-171450">
              <a:buFont typeface="Arial" panose="020B0604020202020204" pitchFamily="34" charset="0"/>
              <a:buChar char="•"/>
            </a:pPr>
            <a:r>
              <a:rPr lang="en-US"/>
              <a:t>Secondary stress from treating trauma again and again in addition to burnout can lead to compassion fatigue</a:t>
            </a:r>
          </a:p>
          <a:p>
            <a:pPr marL="171450" indent="-171450">
              <a:buFont typeface="Arial" panose="020B0604020202020204" pitchFamily="34" charset="0"/>
              <a:buChar char="•"/>
            </a:pPr>
            <a:r>
              <a:rPr lang="en-US"/>
              <a:t>The definition of compassion fatigue is mental stress that results from exposure to other people’s traumatic events, which can negatively impact your mental or physical health and wellbeing</a:t>
            </a:r>
          </a:p>
        </p:txBody>
      </p:sp>
      <p:sp>
        <p:nvSpPr>
          <p:cNvPr id="4" name="Slide Number Placeholder 3"/>
          <p:cNvSpPr>
            <a:spLocks noGrp="1"/>
          </p:cNvSpPr>
          <p:nvPr>
            <p:ph type="sldNum" sz="quarter" idx="5"/>
          </p:nvPr>
        </p:nvSpPr>
        <p:spPr/>
        <p:txBody>
          <a:bodyPr/>
          <a:lstStyle/>
          <a:p>
            <a:fld id="{857A0DAF-54C7-4053-8D3B-CDB5BB994E72}" type="slidenum">
              <a:rPr lang="en-US" smtClean="0"/>
              <a:t>9</a:t>
            </a:fld>
            <a:endParaRPr lang="en-US"/>
          </a:p>
        </p:txBody>
      </p:sp>
    </p:spTree>
    <p:extLst>
      <p:ext uri="{BB962C8B-B14F-4D97-AF65-F5344CB8AC3E}">
        <p14:creationId xmlns:p14="http://schemas.microsoft.com/office/powerpoint/2010/main" val="343887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BE-CEE5-44FA-9608-FB53C5565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40FE-C4F5-4428-89AA-68CFDEA07F11}"/>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3D44A-F166-4E65-BF68-72625C5F3080}"/>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D2C0CE78-A19E-439B-82A3-530FA71A2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72EAE-1CE6-471A-8D89-E217AA0D43F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4696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09A7-6197-45FF-A701-28BAE9D7D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82DFC-0B5F-46FA-8D46-8EB21FF32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B871-5CE4-4AD9-AEAD-085523C0398A}"/>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32630B57-7DAE-40F4-9D23-EA4FB3786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9D37F-8309-4B25-824F-9D966F34E069}"/>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46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D8426-58F0-4DFE-8421-029FBEA96EF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B6CDA-FDCB-41B5-B796-BC41C7DFA230}"/>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1EC42-7D7B-4DD5-99DD-42D7AB790693}"/>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9DA58FB5-6BEA-449C-B446-39E6B4EB9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77512-8064-40BB-A1A7-01BB47BDE92C}"/>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95486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7" name="Google Shape;57;p4"/>
          <p:cNvSpPr txBox="1">
            <a:spLocks noGrp="1"/>
          </p:cNvSpPr>
          <p:nvPr>
            <p:ph type="title"/>
          </p:nvPr>
        </p:nvSpPr>
        <p:spPr>
          <a:xfrm>
            <a:off x="1092202" y="1127467"/>
            <a:ext cx="10007700" cy="12729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58" name="Google Shape;58;p4"/>
          <p:cNvSpPr txBox="1">
            <a:spLocks noGrp="1"/>
          </p:cNvSpPr>
          <p:nvPr>
            <p:ph type="body" idx="1"/>
          </p:nvPr>
        </p:nvSpPr>
        <p:spPr>
          <a:xfrm>
            <a:off x="1092202" y="2654300"/>
            <a:ext cx="10007700" cy="3264000"/>
          </a:xfrm>
          <a:prstGeom prst="rect">
            <a:avLst/>
          </a:prstGeom>
        </p:spPr>
        <p:txBody>
          <a:bodyPr spcFirstLastPara="1" wrap="square" lIns="121900" tIns="121900" rIns="121900" bIns="121900" anchor="t" anchorCtr="0">
            <a:noAutofit/>
          </a:bodyPr>
          <a:lstStyle>
            <a:lvl1pPr marL="457206" lvl="0" indent="-336554">
              <a:spcBef>
                <a:spcPts val="0"/>
              </a:spcBef>
              <a:spcAft>
                <a:spcPts val="0"/>
              </a:spcAft>
              <a:buSzPts val="1700"/>
              <a:buChar char="●"/>
              <a:defRPr/>
            </a:lvl1pPr>
            <a:lvl2pPr marL="914411" lvl="1" indent="-323855">
              <a:spcBef>
                <a:spcPts val="2100"/>
              </a:spcBef>
              <a:spcAft>
                <a:spcPts val="0"/>
              </a:spcAft>
              <a:buSzPts val="1500"/>
              <a:buChar char="○"/>
              <a:defRPr/>
            </a:lvl2pPr>
            <a:lvl3pPr marL="1371617" lvl="2" indent="-323855">
              <a:spcBef>
                <a:spcPts val="2100"/>
              </a:spcBef>
              <a:spcAft>
                <a:spcPts val="0"/>
              </a:spcAft>
              <a:buSzPts val="1500"/>
              <a:buChar char="■"/>
              <a:defRPr/>
            </a:lvl3pPr>
            <a:lvl4pPr marL="1828823" lvl="3" indent="-323855">
              <a:spcBef>
                <a:spcPts val="2100"/>
              </a:spcBef>
              <a:spcAft>
                <a:spcPts val="0"/>
              </a:spcAft>
              <a:buSzPts val="1500"/>
              <a:buChar char="●"/>
              <a:defRPr/>
            </a:lvl4pPr>
            <a:lvl5pPr marL="2286029" lvl="4" indent="-323855">
              <a:spcBef>
                <a:spcPts val="2100"/>
              </a:spcBef>
              <a:spcAft>
                <a:spcPts val="0"/>
              </a:spcAft>
              <a:buSzPts val="1500"/>
              <a:buChar char="○"/>
              <a:defRPr/>
            </a:lvl5pPr>
            <a:lvl6pPr marL="2743234" lvl="5" indent="-323855">
              <a:spcBef>
                <a:spcPts val="2100"/>
              </a:spcBef>
              <a:spcAft>
                <a:spcPts val="0"/>
              </a:spcAft>
              <a:buSzPts val="1500"/>
              <a:buChar char="■"/>
              <a:defRPr/>
            </a:lvl6pPr>
            <a:lvl7pPr marL="3200440" lvl="6" indent="-323855">
              <a:spcBef>
                <a:spcPts val="2100"/>
              </a:spcBef>
              <a:spcAft>
                <a:spcPts val="0"/>
              </a:spcAft>
              <a:buSzPts val="1500"/>
              <a:buChar char="●"/>
              <a:defRPr/>
            </a:lvl7pPr>
            <a:lvl8pPr marL="3657646" lvl="7" indent="-323855">
              <a:spcBef>
                <a:spcPts val="2100"/>
              </a:spcBef>
              <a:spcAft>
                <a:spcPts val="0"/>
              </a:spcAft>
              <a:buSzPts val="1500"/>
              <a:buChar char="○"/>
              <a:defRPr/>
            </a:lvl8pPr>
            <a:lvl9pPr marL="4114851" lvl="8" indent="-323855">
              <a:spcBef>
                <a:spcPts val="2100"/>
              </a:spcBef>
              <a:spcAft>
                <a:spcPts val="2100"/>
              </a:spcAft>
              <a:buSzPts val="1500"/>
              <a:buChar char="■"/>
              <a:defRPr/>
            </a:lvl9pPr>
          </a:lstStyle>
          <a:p>
            <a:endParaRPr/>
          </a:p>
        </p:txBody>
      </p:sp>
      <p:sp>
        <p:nvSpPr>
          <p:cNvPr id="59" name="Google Shape;59;p4"/>
          <p:cNvSpPr txBox="1">
            <a:spLocks noGrp="1"/>
          </p:cNvSpPr>
          <p:nvPr>
            <p:ph type="sldNum" idx="12"/>
          </p:nvPr>
        </p:nvSpPr>
        <p:spPr>
          <a:xfrm>
            <a:off x="11187645" y="605822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920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BF1-2BCF-4428-A120-E65CEE721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4FF20-8081-4BA5-82DE-01641E50C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88CBA-688B-4150-98A1-82919BCFD959}"/>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848C0C16-F857-4682-82D6-B7193BC3B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25AD2-EE19-4ADA-AB75-3DF374C8E44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64417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0881-4BFB-42E7-8FB9-B34AD7ACEE4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F236CB-FC17-46C8-B9B7-650F1E0974D2}"/>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F56DA-B9B6-44EF-AA61-9D4C4F6A33E1}"/>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76433266-FA41-4F03-82EE-1BCB816FF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F70A7-4A86-492B-B318-C9A8F5B2E344}"/>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97265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7B4C-B136-4731-8BC3-0C4DB71BE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EB8B0-40D3-4A5C-BE6A-DD2DCAA86F41}"/>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79F10-6CB6-4C66-9DA3-5D745F65B40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DB47A-833F-49C7-9BDC-78D9967219EA}"/>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6" name="Footer Placeholder 5">
            <a:extLst>
              <a:ext uri="{FF2B5EF4-FFF2-40B4-BE49-F238E27FC236}">
                <a16:creationId xmlns:a16="http://schemas.microsoft.com/office/drawing/2014/main" id="{B10A728D-66AB-4B52-9FDC-B66CCD6AD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62E01-DD84-497C-BBF0-C07278F16E3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87202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30BC-D752-4F76-B6FC-E93330167B1E}"/>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F4E60-B1DF-4F6E-BAA0-8F6DFA9C89D9}"/>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E25A-F517-4CF5-9517-BF1F8C89422B}"/>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792D8-D9F4-456B-A742-92B4A678361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48B0F-69FB-4126-8AD5-20B7ABE18E12}"/>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68A14-E175-4D01-A6B7-77D61B17B8BB}"/>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8" name="Footer Placeholder 7">
            <a:extLst>
              <a:ext uri="{FF2B5EF4-FFF2-40B4-BE49-F238E27FC236}">
                <a16:creationId xmlns:a16="http://schemas.microsoft.com/office/drawing/2014/main" id="{622BBD5C-C62B-491A-A946-FEC03EE1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7FC13-D140-4DB8-B8E3-E180E6A5D567}"/>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6496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AA6-034B-4886-A686-D84FEF175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E32D5A-D7E6-4E37-8254-8B5137B7933F}"/>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4" name="Footer Placeholder 3">
            <a:extLst>
              <a:ext uri="{FF2B5EF4-FFF2-40B4-BE49-F238E27FC236}">
                <a16:creationId xmlns:a16="http://schemas.microsoft.com/office/drawing/2014/main" id="{14F45336-AB51-4476-839D-18CA5E2D3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77379-E342-4DA6-A5A2-CCF160977355}"/>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20962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0E7F5-A92D-4F15-94E6-623346C5B0FD}"/>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3" name="Footer Placeholder 2">
            <a:extLst>
              <a:ext uri="{FF2B5EF4-FFF2-40B4-BE49-F238E27FC236}">
                <a16:creationId xmlns:a16="http://schemas.microsoft.com/office/drawing/2014/main" id="{48D2D85E-039A-40BD-93B1-A7FEFF9FA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62C2-ECF2-477A-BEC6-93656E32EA96}"/>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32194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10F-88CF-4EA1-97A5-904BC36B112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53318-032A-46D2-9EF5-40FB9511314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947F7-2A9F-4589-8289-10D39E39FB4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97FFF5B2-32EC-4691-8A16-D0E6D914ECA0}"/>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6" name="Footer Placeholder 5">
            <a:extLst>
              <a:ext uri="{FF2B5EF4-FFF2-40B4-BE49-F238E27FC236}">
                <a16:creationId xmlns:a16="http://schemas.microsoft.com/office/drawing/2014/main" id="{05A7C796-F2A8-49AA-A40D-F04329D06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9CB7A-9352-4A49-AF29-426F27B9D39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689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645A-8EE4-479D-A5B3-69CAE13A790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E02AA3-F3C1-42E4-9B9F-2F437E7B72D7}"/>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E9F87C7A-7AAB-41F7-902E-264F4F9D6CB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ABD422E0-D163-456C-9F11-357B144E9BEC}"/>
              </a:ext>
            </a:extLst>
          </p:cNvPr>
          <p:cNvSpPr>
            <a:spLocks noGrp="1"/>
          </p:cNvSpPr>
          <p:nvPr>
            <p:ph type="dt" sz="half" idx="10"/>
          </p:nvPr>
        </p:nvSpPr>
        <p:spPr/>
        <p:txBody>
          <a:bodyPr/>
          <a:lstStyle/>
          <a:p>
            <a:fld id="{EE5DD6C4-75B0-4A6E-8DEC-A71B41F584CA}" type="datetimeFigureOut">
              <a:rPr lang="en-US" smtClean="0"/>
              <a:t>5/7/25</a:t>
            </a:fld>
            <a:endParaRPr lang="en-US"/>
          </a:p>
        </p:txBody>
      </p:sp>
      <p:sp>
        <p:nvSpPr>
          <p:cNvPr id="6" name="Footer Placeholder 5">
            <a:extLst>
              <a:ext uri="{FF2B5EF4-FFF2-40B4-BE49-F238E27FC236}">
                <a16:creationId xmlns:a16="http://schemas.microsoft.com/office/drawing/2014/main" id="{455912D2-DF5B-41BB-A9BC-F5266F12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2F80B-7872-43DD-B632-FDCBF1042691}"/>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0133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39CEA-D5AB-4271-AA9A-9795521AC202}"/>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D6AAC-1E86-4B70-8E1A-20B854DE15FA}"/>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4AF29-E391-4D97-9B06-D8C4D84D459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DD6C4-75B0-4A6E-8DEC-A71B41F584CA}" type="datetimeFigureOut">
              <a:rPr lang="en-US" smtClean="0"/>
              <a:t>5/7/25</a:t>
            </a:fld>
            <a:endParaRPr lang="en-US"/>
          </a:p>
        </p:txBody>
      </p:sp>
      <p:sp>
        <p:nvSpPr>
          <p:cNvPr id="5" name="Footer Placeholder 4">
            <a:extLst>
              <a:ext uri="{FF2B5EF4-FFF2-40B4-BE49-F238E27FC236}">
                <a16:creationId xmlns:a16="http://schemas.microsoft.com/office/drawing/2014/main" id="{65AE4E42-81E2-427E-A7C5-F0268BFA7E0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2B1A7-44F4-4EE1-9BBB-C5F3EA7DDBC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6BB33-1963-46B3-ACD8-2DDD9B61CE7A}" type="slidenum">
              <a:rPr lang="en-US" smtClean="0"/>
              <a:t>‹#›</a:t>
            </a:fld>
            <a:endParaRPr lang="en-US"/>
          </a:p>
        </p:txBody>
      </p:sp>
    </p:spTree>
    <p:extLst>
      <p:ext uri="{BB962C8B-B14F-4D97-AF65-F5344CB8AC3E}">
        <p14:creationId xmlns:p14="http://schemas.microsoft.com/office/powerpoint/2010/main" val="355634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7.png"/><Relationship Id="rId2" Type="http://schemas.openxmlformats.org/officeDocument/2006/relationships/notesSlide" Target="../notesSlides/notesSlide14.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edia/releases/2025/2025-cdc-reports-decline-in-us-drug-overdose-deaths.html" TargetMode="External"/><Relationship Id="rId7"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npr.org/2024/09/18/nx-s1-5107417/overdose-fatal-fentanyl-death-opioid" TargetMode="External"/><Relationship Id="rId4" Type="http://schemas.openxmlformats.org/officeDocument/2006/relationships/hyperlink" Target="https://www.cdc.gov/nchs/nvss/vsrr/drug-overdose-data.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media/releases/2025/2025-cdc-reports-decline-in-us-drug-overdose-death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npr.org/2024/09/18/nx-s1-5107417/overdose-fatal-fentanyl-death-opioi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png"/><Relationship Id="rId4" Type="http://schemas.openxmlformats.org/officeDocument/2006/relationships/hyperlink" Target="https://www.cdc.gov/nchs/products/databriefs/db522.htm#Key_finding"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coveryanswers.org/addiction-ary/"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mc.ncbi.nlm.nih.gov/articles/PMC6135092/#:~:text=The%20overall%20neurocircuitry%20domains%20correspond,ACC=anterior%20cingulate%20cortex" TargetMode="External"/><Relationship Id="rId5" Type="http://schemas.openxmlformats.org/officeDocument/2006/relationships/hyperlink" Target="https://pmc.ncbi.nlm.nih.gov/articles/PMC11155333/" TargetMode="Externa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da.gov/drugs/information-drug-class/information-about-medications-opioid-use-disorder-mou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pmc.ncbi.nlm.nih.gov/articles/PMC963343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armreduction.org/issues/medication-for-opioid-use-disord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sciencedirect.com/science/article/pii/S268811522401168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5MinToHelp@doh.nj.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3.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5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2.jpeg"/><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rutgers.ca1.qualtrics.com/jfe/form/SV_cGEYlvY6XnCidZ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ctrTitle"/>
          </p:nvPr>
        </p:nvSpPr>
        <p:spPr>
          <a:xfrm>
            <a:off x="4522199" y="932465"/>
            <a:ext cx="7479449" cy="2325874"/>
          </a:xfrm>
          <a:prstGeom prst="rect">
            <a:avLst/>
          </a:prstGeom>
        </p:spPr>
        <p:txBody>
          <a:bodyPr spcFirstLastPara="1" vert="horz" wrap="square" lIns="121900" tIns="121900" rIns="121900" bIns="121900" rtlCol="0" anchor="ctr" anchorCtr="0">
            <a:noAutofit/>
          </a:bodyPr>
          <a:lstStyle/>
          <a:p>
            <a:pPr>
              <a:spcBef>
                <a:spcPts val="0"/>
              </a:spcBef>
            </a:pPr>
            <a:r>
              <a:rPr lang="en-US" sz="4800" b="1" dirty="0">
                <a:solidFill>
                  <a:srgbClr val="153753"/>
                </a:solidFill>
                <a:latin typeface="Arial"/>
                <a:cs typeface="Arial"/>
              </a:rPr>
              <a:t>Five Minutes to Help</a:t>
            </a:r>
            <a:br>
              <a:rPr lang="en-US" sz="4800" b="1" dirty="0">
                <a:latin typeface="Arial" panose="020B0604020202020204" pitchFamily="34" charset="0"/>
                <a:cs typeface="Arial" panose="020B0604020202020204" pitchFamily="34" charset="0"/>
              </a:rPr>
            </a:br>
            <a:br>
              <a:rPr lang="en-US" sz="800" b="1" dirty="0">
                <a:latin typeface="Arial" panose="020B0604020202020204" pitchFamily="34" charset="0"/>
                <a:cs typeface="Arial" panose="020B0604020202020204" pitchFamily="34" charset="0"/>
              </a:rPr>
            </a:br>
            <a:br>
              <a:rPr lang="en-US" sz="800" b="1" dirty="0">
                <a:latin typeface="Arial" panose="020B0604020202020204" pitchFamily="34" charset="0"/>
                <a:cs typeface="Arial" panose="020B0604020202020204" pitchFamily="34" charset="0"/>
              </a:rPr>
            </a:br>
            <a:endParaRPr lang="en-US" sz="2000">
              <a:latin typeface="Arial"/>
              <a:cs typeface="Arial"/>
            </a:endParaRPr>
          </a:p>
        </p:txBody>
      </p:sp>
      <p:pic>
        <p:nvPicPr>
          <p:cNvPr id="4" name="Picture 3" descr="A clock is shown at the time&#10;&#10;Description automatically generated">
            <a:extLst>
              <a:ext uri="{FF2B5EF4-FFF2-40B4-BE49-F238E27FC236}">
                <a16:creationId xmlns:a16="http://schemas.microsoft.com/office/drawing/2014/main" id="{8E244277-9605-F040-BF66-45CC739862D2}"/>
              </a:ext>
            </a:extLst>
          </p:cNvPr>
          <p:cNvPicPr>
            <a:picLocks noChangeAspect="1"/>
          </p:cNvPicPr>
          <p:nvPr/>
        </p:nvPicPr>
        <p:blipFill>
          <a:blip r:embed="rId3"/>
          <a:stretch>
            <a:fillRect/>
          </a:stretch>
        </p:blipFill>
        <p:spPr>
          <a:xfrm>
            <a:off x="682673" y="680545"/>
            <a:ext cx="3839526" cy="5386255"/>
          </a:xfrm>
          <a:prstGeom prst="rect">
            <a:avLst/>
          </a:prstGeom>
        </p:spPr>
      </p:pic>
      <p:sp>
        <p:nvSpPr>
          <p:cNvPr id="2" name="TextBox 1">
            <a:extLst>
              <a:ext uri="{FF2B5EF4-FFF2-40B4-BE49-F238E27FC236}">
                <a16:creationId xmlns:a16="http://schemas.microsoft.com/office/drawing/2014/main" id="{9FF36A1E-58AB-9C61-AD67-93B7A3F76028}"/>
              </a:ext>
            </a:extLst>
          </p:cNvPr>
          <p:cNvSpPr txBox="1"/>
          <p:nvPr/>
        </p:nvSpPr>
        <p:spPr>
          <a:xfrm>
            <a:off x="0" y="6442545"/>
            <a:ext cx="3127989" cy="369460"/>
          </a:xfrm>
          <a:prstGeom prst="rect">
            <a:avLst/>
          </a:prstGeom>
          <a:no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Updated April 2025</a:t>
            </a:r>
          </a:p>
        </p:txBody>
      </p:sp>
      <p:pic>
        <p:nvPicPr>
          <p:cNvPr id="3" name="Picture 2" descr="A close-up of a logo&#10;&#10;AI-generated content may be incorrect.">
            <a:extLst>
              <a:ext uri="{FF2B5EF4-FFF2-40B4-BE49-F238E27FC236}">
                <a16:creationId xmlns:a16="http://schemas.microsoft.com/office/drawing/2014/main" id="{EEFFA5B6-BD51-9EFC-0A1D-02D612FAD58A}"/>
              </a:ext>
            </a:extLst>
          </p:cNvPr>
          <p:cNvPicPr>
            <a:picLocks noChangeAspect="1"/>
          </p:cNvPicPr>
          <p:nvPr/>
        </p:nvPicPr>
        <p:blipFill>
          <a:blip r:embed="rId4"/>
          <a:stretch>
            <a:fillRect/>
          </a:stretch>
        </p:blipFill>
        <p:spPr>
          <a:xfrm>
            <a:off x="6570969" y="3257289"/>
            <a:ext cx="3380318" cy="1409172"/>
          </a:xfrm>
          <a:prstGeom prst="rect">
            <a:avLst/>
          </a:prstGeom>
        </p:spPr>
      </p:pic>
      <p:pic>
        <p:nvPicPr>
          <p:cNvPr id="5" name="Picture 4" descr="A black background with red text&#10;&#10;AI-generated content may be incorrect.">
            <a:extLst>
              <a:ext uri="{FF2B5EF4-FFF2-40B4-BE49-F238E27FC236}">
                <a16:creationId xmlns:a16="http://schemas.microsoft.com/office/drawing/2014/main" id="{7EF181FF-B51E-2BE3-71ED-C954199A4063}"/>
              </a:ext>
            </a:extLst>
          </p:cNvPr>
          <p:cNvPicPr>
            <a:picLocks noChangeAspect="1"/>
          </p:cNvPicPr>
          <p:nvPr/>
        </p:nvPicPr>
        <p:blipFill>
          <a:blip r:embed="rId5"/>
          <a:stretch>
            <a:fillRect/>
          </a:stretch>
        </p:blipFill>
        <p:spPr>
          <a:xfrm>
            <a:off x="6492316" y="5216536"/>
            <a:ext cx="3900489" cy="981605"/>
          </a:xfrm>
          <a:prstGeom prst="rect">
            <a:avLst/>
          </a:prstGeom>
        </p:spPr>
      </p:pic>
      <p:sp>
        <p:nvSpPr>
          <p:cNvPr id="9" name="Rectangle 8">
            <a:extLst>
              <a:ext uri="{FF2B5EF4-FFF2-40B4-BE49-F238E27FC236}">
                <a16:creationId xmlns:a16="http://schemas.microsoft.com/office/drawing/2014/main" id="{3C95D986-14F1-88AD-185C-83DCDBDA1DCA}"/>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0AE8-005D-49F1-A8CF-3880087B0D59}"/>
              </a:ext>
            </a:extLst>
          </p:cNvPr>
          <p:cNvSpPr>
            <a:spLocks noGrp="1"/>
          </p:cNvSpPr>
          <p:nvPr>
            <p:ph type="title"/>
          </p:nvPr>
        </p:nvSpPr>
        <p:spPr>
          <a:xfrm>
            <a:off x="697787" y="302988"/>
            <a:ext cx="10515600" cy="1325563"/>
          </a:xfrm>
        </p:spPr>
        <p:txBody>
          <a:bodyPr>
            <a:normAutofit/>
          </a:bodyPr>
          <a:lstStyle/>
          <a:p>
            <a:pPr algn="ctr"/>
            <a:r>
              <a:rPr lang="en-US" sz="5401" b="1" dirty="0">
                <a:solidFill>
                  <a:srgbClr val="153753"/>
                </a:solidFill>
                <a:latin typeface="Arial" panose="020B0604020202020204" pitchFamily="34" charset="0"/>
                <a:cs typeface="Arial" panose="020B0604020202020204" pitchFamily="34" charset="0"/>
              </a:rPr>
              <a:t>Compassion Fatigue</a:t>
            </a:r>
          </a:p>
        </p:txBody>
      </p:sp>
      <p:sp>
        <p:nvSpPr>
          <p:cNvPr id="6" name="Rectangle 5">
            <a:extLst>
              <a:ext uri="{FF2B5EF4-FFF2-40B4-BE49-F238E27FC236}">
                <a16:creationId xmlns:a16="http://schemas.microsoft.com/office/drawing/2014/main" id="{265B9588-40C0-87DC-E6E5-43DD473D607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7502D4-214D-B637-860E-96468446BE1C}"/>
              </a:ext>
            </a:extLst>
          </p:cNvPr>
          <p:cNvSpPr/>
          <p:nvPr/>
        </p:nvSpPr>
        <p:spPr>
          <a:xfrm>
            <a:off x="4223" y="66176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1F286B6D-B89B-6FAD-55BB-59EF6D5CC6D6}"/>
              </a:ext>
            </a:extLst>
          </p:cNvPr>
          <p:cNvCxnSpPr>
            <a:cxnSpLocks/>
          </p:cNvCxnSpPr>
          <p:nvPr/>
        </p:nvCxnSpPr>
        <p:spPr>
          <a:xfrm>
            <a:off x="3360025" y="1621789"/>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E2CFAEB5-BA39-A403-3535-04FBB5B6414F}"/>
              </a:ext>
            </a:extLst>
          </p:cNvPr>
          <p:cNvSpPr>
            <a:spLocks noGrp="1"/>
          </p:cNvSpPr>
          <p:nvPr>
            <p:ph idx="1"/>
          </p:nvPr>
        </p:nvSpPr>
        <p:spPr>
          <a:xfrm>
            <a:off x="2037017" y="3114096"/>
            <a:ext cx="3520716" cy="2044558"/>
          </a:xfrm>
        </p:spPr>
        <p:txBody>
          <a:bodyPr>
            <a:normAutofit/>
          </a:bodyPr>
          <a:lstStyle/>
          <a:p>
            <a:pPr marL="0">
              <a:lnSpc>
                <a:spcPct val="100000"/>
              </a:lnSpc>
              <a:spcBef>
                <a:spcPts val="0"/>
              </a:spcBef>
            </a:pPr>
            <a:r>
              <a:rPr lang="en-US" dirty="0">
                <a:latin typeface="Arial" panose="020B0604020202020204" pitchFamily="34" charset="0"/>
                <a:cs typeface="Arial" panose="020B0604020202020204" pitchFamily="34" charset="0"/>
              </a:rPr>
              <a:t>Depression</a:t>
            </a:r>
          </a:p>
          <a:p>
            <a:pPr marL="0">
              <a:lnSpc>
                <a:spcPct val="100000"/>
              </a:lnSpc>
              <a:spcBef>
                <a:spcPts val="0"/>
              </a:spcBef>
            </a:pPr>
            <a:r>
              <a:rPr lang="en-US" dirty="0">
                <a:latin typeface="Arial" panose="020B0604020202020204" pitchFamily="34" charset="0"/>
                <a:cs typeface="Arial" panose="020B0604020202020204" pitchFamily="34" charset="0"/>
              </a:rPr>
              <a:t>Anxiety</a:t>
            </a:r>
          </a:p>
          <a:p>
            <a:pPr marL="0">
              <a:lnSpc>
                <a:spcPct val="100000"/>
              </a:lnSpc>
              <a:spcBef>
                <a:spcPts val="0"/>
              </a:spcBef>
            </a:pPr>
            <a:r>
              <a:rPr lang="en-US" dirty="0">
                <a:latin typeface="Arial" panose="020B0604020202020204" pitchFamily="34" charset="0"/>
                <a:cs typeface="Arial" panose="020B0604020202020204" pitchFamily="34" charset="0"/>
              </a:rPr>
              <a:t>Feeling burnt out</a:t>
            </a:r>
          </a:p>
          <a:p>
            <a:pPr marL="0">
              <a:lnSpc>
                <a:spcPct val="100000"/>
              </a:lnSpc>
              <a:spcBef>
                <a:spcPts val="0"/>
              </a:spcBef>
            </a:pPr>
            <a:r>
              <a:rPr lang="en-US" dirty="0">
                <a:latin typeface="Arial" panose="020B0604020202020204" pitchFamily="34" charset="0"/>
                <a:cs typeface="Arial" panose="020B0604020202020204" pitchFamily="34" charset="0"/>
              </a:rPr>
              <a:t>Exhaustion</a:t>
            </a:r>
          </a:p>
        </p:txBody>
      </p:sp>
      <p:sp>
        <p:nvSpPr>
          <p:cNvPr id="11" name="TextBox 10">
            <a:extLst>
              <a:ext uri="{FF2B5EF4-FFF2-40B4-BE49-F238E27FC236}">
                <a16:creationId xmlns:a16="http://schemas.microsoft.com/office/drawing/2014/main" id="{35B0D632-2331-F2B4-A92E-BF6B9BE8B4FD}"/>
              </a:ext>
            </a:extLst>
          </p:cNvPr>
          <p:cNvSpPr txBox="1"/>
          <p:nvPr/>
        </p:nvSpPr>
        <p:spPr>
          <a:xfrm>
            <a:off x="2906731" y="2065069"/>
            <a:ext cx="6097712"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Signs/Symptoms:</a:t>
            </a:r>
          </a:p>
        </p:txBody>
      </p:sp>
      <p:sp>
        <p:nvSpPr>
          <p:cNvPr id="12" name="TextBox 11">
            <a:extLst>
              <a:ext uri="{FF2B5EF4-FFF2-40B4-BE49-F238E27FC236}">
                <a16:creationId xmlns:a16="http://schemas.microsoft.com/office/drawing/2014/main" id="{2DA7EFAB-D973-8970-E3A7-FFAEBD3B08F1}"/>
              </a:ext>
            </a:extLst>
          </p:cNvPr>
          <p:cNvSpPr txBox="1"/>
          <p:nvPr/>
        </p:nvSpPr>
        <p:spPr>
          <a:xfrm>
            <a:off x="6383829" y="3114096"/>
            <a:ext cx="5025776" cy="1815882"/>
          </a:xfrm>
          <a:prstGeom prst="rect">
            <a:avLst/>
          </a:prstGeom>
          <a:noFill/>
        </p:spPr>
        <p:txBody>
          <a:bodyPr wrap="square">
            <a:spAutoFit/>
          </a:bodyPr>
          <a:lstStyle/>
          <a:p>
            <a:pPr indent="-342904">
              <a:buFont typeface="Arial" panose="020B0604020202020204" pitchFamily="34" charset="0"/>
              <a:buChar char="•"/>
            </a:pPr>
            <a:r>
              <a:rPr lang="en-US" sz="2800" dirty="0">
                <a:latin typeface="Arial" panose="020B0604020202020204" pitchFamily="34" charset="0"/>
                <a:cs typeface="Arial" panose="020B0604020202020204" pitchFamily="34" charset="0"/>
              </a:rPr>
              <a:t>Irritability</a:t>
            </a:r>
          </a:p>
          <a:p>
            <a:pPr indent="-342904">
              <a:buFont typeface="Arial" panose="020B0604020202020204" pitchFamily="34" charset="0"/>
              <a:buChar char="•"/>
            </a:pPr>
            <a:r>
              <a:rPr lang="en-US" sz="2800" dirty="0">
                <a:latin typeface="Arial" panose="020B0604020202020204" pitchFamily="34" charset="0"/>
                <a:cs typeface="Arial" panose="020B0604020202020204" pitchFamily="34" charset="0"/>
              </a:rPr>
              <a:t>Dissatisfaction with work</a:t>
            </a:r>
          </a:p>
          <a:p>
            <a:pPr marL="342904" indent="-342904">
              <a:buFont typeface="Arial" panose="020B0604020202020204" pitchFamily="34" charset="0"/>
              <a:buChar char="•"/>
            </a:pPr>
            <a:r>
              <a:rPr lang="en-US" sz="2800" dirty="0">
                <a:latin typeface="Arial" panose="020B0604020202020204" pitchFamily="34" charset="0"/>
                <a:cs typeface="Arial" panose="020B0604020202020204" pitchFamily="34" charset="0"/>
              </a:rPr>
              <a:t>Post Traumatic Stress Disorder (PTSD)</a:t>
            </a:r>
          </a:p>
        </p:txBody>
      </p:sp>
      <p:sp>
        <p:nvSpPr>
          <p:cNvPr id="13" name="TextBox 12">
            <a:extLst>
              <a:ext uri="{FF2B5EF4-FFF2-40B4-BE49-F238E27FC236}">
                <a16:creationId xmlns:a16="http://schemas.microsoft.com/office/drawing/2014/main" id="{FCE671D0-71F6-C806-7736-D24B704867FB}"/>
              </a:ext>
            </a:extLst>
          </p:cNvPr>
          <p:cNvSpPr txBox="1"/>
          <p:nvPr/>
        </p:nvSpPr>
        <p:spPr>
          <a:xfrm>
            <a:off x="46543" y="5410231"/>
            <a:ext cx="11846101" cy="800604"/>
          </a:xfrm>
          <a:prstGeom prst="rect">
            <a:avLst/>
          </a:prstGeom>
          <a:noFill/>
        </p:spPr>
        <p:txBody>
          <a:bodyPr wrap="square" rtlCol="0">
            <a:spAutoFit/>
          </a:bodyPr>
          <a:lstStyle/>
          <a:p>
            <a:r>
              <a:rPr lang="en-US" sz="1401" dirty="0">
                <a:hlinkClick r:id="rId3"/>
              </a:rPr>
              <a:t>www.ncbi.nlm.nih.gov/pmc/articles/PMC4924075/</a:t>
            </a:r>
            <a:endParaRPr lang="en-US" sz="1401" dirty="0"/>
          </a:p>
          <a:p>
            <a:r>
              <a:rPr lang="en-US" sz="1401" dirty="0">
                <a:hlinkClick r:id="rId4"/>
              </a:rPr>
              <a:t>www.ems1.com/public-health/articles/compassion-fatigue-the-hidden-danger-of-concurrent-national-public-health-emergencies-iql86uQ0tRIIDt1N/</a:t>
            </a:r>
            <a:endParaRPr lang="en-US" sz="1401" dirty="0"/>
          </a:p>
          <a:p>
            <a:endParaRPr lang="en-US" sz="1801" dirty="0"/>
          </a:p>
        </p:txBody>
      </p:sp>
      <p:pic>
        <p:nvPicPr>
          <p:cNvPr id="14" name="Picture 13" descr="A close-up of a logo&#10;&#10;AI-generated content may be incorrect.">
            <a:extLst>
              <a:ext uri="{FF2B5EF4-FFF2-40B4-BE49-F238E27FC236}">
                <a16:creationId xmlns:a16="http://schemas.microsoft.com/office/drawing/2014/main" id="{34B01CBF-6C8E-1895-91A4-84ADA80F1AF2}"/>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4227377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Birds flying over a beach&#10;&#10;Description automatically generated">
            <a:extLst>
              <a:ext uri="{FF2B5EF4-FFF2-40B4-BE49-F238E27FC236}">
                <a16:creationId xmlns:a16="http://schemas.microsoft.com/office/drawing/2014/main" id="{5E481805-43C9-AB17-DC0D-BE2D6824BD55}"/>
              </a:ext>
            </a:extLst>
          </p:cNvPr>
          <p:cNvPicPr>
            <a:picLocks noChangeAspect="1"/>
          </p:cNvPicPr>
          <p:nvPr/>
        </p:nvPicPr>
        <p:blipFill rotWithShape="1">
          <a:blip r:embed="rId3">
            <a:extLst>
              <a:ext uri="{28A0092B-C50C-407E-A947-70E740481C1C}">
                <a14:useLocalDpi xmlns:a14="http://schemas.microsoft.com/office/drawing/2010/main" val="0"/>
              </a:ext>
            </a:extLst>
          </a:blip>
          <a:srcRect t="583" r="1" b="417"/>
          <a:stretch/>
        </p:blipFill>
        <p:spPr>
          <a:xfrm>
            <a:off x="122717" y="115738"/>
            <a:ext cx="11938652" cy="66188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2</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Substance Use Disorder </a:t>
            </a:r>
          </a:p>
        </p:txBody>
      </p:sp>
    </p:spTree>
    <p:extLst>
      <p:ext uri="{BB962C8B-B14F-4D97-AF65-F5344CB8AC3E}">
        <p14:creationId xmlns:p14="http://schemas.microsoft.com/office/powerpoint/2010/main" val="361340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p24"/>
          <p:cNvSpPr txBox="1">
            <a:spLocks noGrp="1"/>
          </p:cNvSpPr>
          <p:nvPr>
            <p:ph type="title"/>
          </p:nvPr>
        </p:nvSpPr>
        <p:spPr>
          <a:xfrm>
            <a:off x="838202" y="74101"/>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ea typeface="Arial"/>
                <a:cs typeface="Arial" panose="020B0604020202020204" pitchFamily="34" charset="0"/>
                <a:sym typeface="Arial"/>
              </a:rPr>
              <a:t>Substance Use Disorder (SUD)</a:t>
            </a:r>
            <a:endParaRPr sz="4000" b="1" dirty="0">
              <a:solidFill>
                <a:srgbClr val="153753"/>
              </a:solidFill>
              <a:latin typeface="Arial" panose="020B0604020202020204" pitchFamily="34" charset="0"/>
              <a:cs typeface="Arial" panose="020B0604020202020204" pitchFamily="34" charset="0"/>
            </a:endParaRPr>
          </a:p>
        </p:txBody>
      </p:sp>
      <p:sp>
        <p:nvSpPr>
          <p:cNvPr id="207" name="Google Shape;207;p24"/>
          <p:cNvSpPr txBox="1">
            <a:spLocks noGrp="1"/>
          </p:cNvSpPr>
          <p:nvPr>
            <p:ph idx="1"/>
          </p:nvPr>
        </p:nvSpPr>
        <p:spPr>
          <a:xfrm>
            <a:off x="709152" y="2007756"/>
            <a:ext cx="10515600" cy="3145933"/>
          </a:xfrm>
          <a:prstGeom prst="rect">
            <a:avLst/>
          </a:prstGeom>
          <a:noFill/>
          <a:ln>
            <a:noFill/>
          </a:ln>
        </p:spPr>
        <p:txBody>
          <a:bodyPr spcFirstLastPara="1" vert="horz" wrap="square" lIns="91426" tIns="45700" rIns="91426" bIns="45700" rtlCol="0" anchor="t" anchorCtr="0">
            <a:noAutofit/>
          </a:bodyPr>
          <a:lstStyle/>
          <a:p>
            <a:pPr marL="495300" indent="-457200">
              <a:spcBef>
                <a:spcPts val="0"/>
              </a:spcBef>
              <a:buClr>
                <a:srgbClr val="000000"/>
              </a:buClr>
              <a:buSzPts val="3000"/>
            </a:pPr>
            <a:r>
              <a:rPr lang="en-US" sz="3000" dirty="0">
                <a:solidFill>
                  <a:srgbClr val="000000"/>
                </a:solidFill>
                <a:latin typeface="Arial"/>
                <a:cs typeface="Arial"/>
              </a:rPr>
              <a:t>Substance use disorder/addiction is a </a:t>
            </a:r>
            <a:r>
              <a:rPr lang="en-US" sz="3000" b="1" u="sng" dirty="0">
                <a:latin typeface="Arial"/>
                <a:cs typeface="Arial"/>
              </a:rPr>
              <a:t>chronic</a:t>
            </a:r>
            <a:r>
              <a:rPr lang="en-US" sz="3000" b="1" dirty="0">
                <a:latin typeface="Arial"/>
                <a:cs typeface="Arial"/>
              </a:rPr>
              <a:t> </a:t>
            </a:r>
            <a:r>
              <a:rPr lang="en-US" sz="3000" dirty="0">
                <a:solidFill>
                  <a:srgbClr val="000000"/>
                </a:solidFill>
                <a:latin typeface="Arial"/>
                <a:cs typeface="Arial"/>
              </a:rPr>
              <a:t>illness of the brain </a:t>
            </a:r>
            <a:endParaRPr lang="en-US" sz="3000" dirty="0">
              <a:latin typeface="Arial"/>
              <a:cs typeface="Arial"/>
            </a:endParaRPr>
          </a:p>
          <a:p>
            <a:pPr marL="495300" indent="-457200">
              <a:spcBef>
                <a:spcPts val="0"/>
              </a:spcBef>
              <a:buClr>
                <a:srgbClr val="000000"/>
              </a:buClr>
              <a:buSzPts val="3000"/>
            </a:pPr>
            <a:endParaRPr lang="en-US" sz="3001" dirty="0">
              <a:solidFill>
                <a:srgbClr val="000000"/>
              </a:solidFill>
              <a:latin typeface="Arial" panose="020B0604020202020204" pitchFamily="34" charset="0"/>
              <a:cs typeface="Arial" panose="020B0604020202020204" pitchFamily="34" charset="0"/>
            </a:endParaRPr>
          </a:p>
          <a:p>
            <a:pPr marL="495300" indent="-457200">
              <a:spcBef>
                <a:spcPts val="0"/>
              </a:spcBef>
              <a:buClr>
                <a:srgbClr val="000000"/>
              </a:buClr>
              <a:buSzPts val="3000"/>
            </a:pPr>
            <a:r>
              <a:rPr lang="en-US" sz="3000" dirty="0">
                <a:solidFill>
                  <a:srgbClr val="000000"/>
                </a:solidFill>
                <a:latin typeface="Arial"/>
                <a:cs typeface="Arial"/>
              </a:rPr>
              <a:t>No one chooses to develop SUD</a:t>
            </a:r>
          </a:p>
          <a:p>
            <a:pPr marL="495300" indent="-457200">
              <a:spcBef>
                <a:spcPts val="0"/>
              </a:spcBef>
              <a:buClr>
                <a:srgbClr val="000000"/>
              </a:buClr>
              <a:buSzPts val="3000"/>
            </a:pPr>
            <a:endParaRPr lang="en-US" sz="3001" dirty="0">
              <a:solidFill>
                <a:srgbClr val="000000"/>
              </a:solidFill>
              <a:latin typeface="Arial" panose="020B0604020202020204" pitchFamily="34" charset="0"/>
              <a:cs typeface="Arial" panose="020B0604020202020204" pitchFamily="34" charset="0"/>
            </a:endParaRPr>
          </a:p>
          <a:p>
            <a:pPr marL="495300" indent="-457200">
              <a:spcBef>
                <a:spcPts val="0"/>
              </a:spcBef>
              <a:buClr>
                <a:srgbClr val="000000"/>
              </a:buClr>
              <a:buSzPts val="3000"/>
            </a:pPr>
            <a:r>
              <a:rPr lang="en-US" sz="3000" dirty="0">
                <a:solidFill>
                  <a:srgbClr val="000000"/>
                </a:solidFill>
                <a:latin typeface="Arial"/>
                <a:cs typeface="Arial"/>
              </a:rPr>
              <a:t>SUD can be treated successfully with the necessary support and treatment</a:t>
            </a:r>
          </a:p>
          <a:p>
            <a:pPr marL="457200" indent="-419100">
              <a:spcBef>
                <a:spcPts val="0"/>
              </a:spcBef>
              <a:buClr>
                <a:srgbClr val="000000"/>
              </a:buClr>
              <a:buSzPts val="3000"/>
              <a:buChar char="●"/>
            </a:pPr>
            <a:endParaRPr lang="en-US" sz="3001" dirty="0">
              <a:solidFill>
                <a:srgbClr val="000000"/>
              </a:solidFill>
              <a:latin typeface="Arial" panose="020B0604020202020204" pitchFamily="34" charset="0"/>
              <a:cs typeface="Arial" panose="020B0604020202020204" pitchFamily="34" charset="0"/>
            </a:endParaRPr>
          </a:p>
          <a:p>
            <a:pPr marL="457200" indent="-419100">
              <a:spcBef>
                <a:spcPts val="0"/>
              </a:spcBef>
              <a:buClr>
                <a:srgbClr val="000000"/>
              </a:buClr>
              <a:buSzPts val="3000"/>
              <a:buChar char="●"/>
            </a:pPr>
            <a:endParaRPr lang="en-US" sz="3001" dirty="0">
              <a:solidFill>
                <a:srgbClr val="000000"/>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399F8D3-870C-9FF3-DD68-DAAF9E941105}"/>
              </a:ext>
            </a:extLst>
          </p:cNvPr>
          <p:cNvCxnSpPr>
            <a:cxnSpLocks/>
          </p:cNvCxnSpPr>
          <p:nvPr/>
        </p:nvCxnSpPr>
        <p:spPr>
          <a:xfrm>
            <a:off x="3500440" y="1258230"/>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E7FF84B-0593-DF1F-B0BC-ED35F512AA4D}"/>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C047D7-B39B-6214-3D66-AB7A4E85399D}"/>
              </a:ext>
            </a:extLst>
          </p:cNvPr>
          <p:cNvSpPr/>
          <p:nvPr/>
        </p:nvSpPr>
        <p:spPr>
          <a:xfrm>
            <a:off x="-5438" y="529937"/>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53753"/>
              </a:solidFill>
            </a:endParaRPr>
          </a:p>
        </p:txBody>
      </p:sp>
      <p:pic>
        <p:nvPicPr>
          <p:cNvPr id="7" name="Google Shape;216;p25" descr="ASAM logo">
            <a:extLst>
              <a:ext uri="{FF2B5EF4-FFF2-40B4-BE49-F238E27FC236}">
                <a16:creationId xmlns:a16="http://schemas.microsoft.com/office/drawing/2014/main" id="{274386A8-25CE-4567-52E4-7A6FBF86CB6C}"/>
              </a:ext>
            </a:extLst>
          </p:cNvPr>
          <p:cNvPicPr preferRelativeResize="0"/>
          <p:nvPr/>
        </p:nvPicPr>
        <p:blipFill rotWithShape="1">
          <a:blip r:embed="rId3">
            <a:alphaModFix/>
          </a:blip>
          <a:srcRect/>
          <a:stretch/>
        </p:blipFill>
        <p:spPr>
          <a:xfrm>
            <a:off x="8391983" y="6030114"/>
            <a:ext cx="2961819" cy="678501"/>
          </a:xfrm>
          <a:prstGeom prst="rect">
            <a:avLst/>
          </a:prstGeom>
          <a:noFill/>
          <a:ln>
            <a:noFill/>
          </a:ln>
        </p:spPr>
      </p:pic>
      <p:pic>
        <p:nvPicPr>
          <p:cNvPr id="8" name="Picture 7" descr="A close-up of a logo&#10;&#10;AI-generated content may be incorrect.">
            <a:extLst>
              <a:ext uri="{FF2B5EF4-FFF2-40B4-BE49-F238E27FC236}">
                <a16:creationId xmlns:a16="http://schemas.microsoft.com/office/drawing/2014/main" id="{DA422B41-9E6A-DF02-66AB-51CCE3C7D5D5}"/>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5" name="Group 24">
            <a:extLst>
              <a:ext uri="{FF2B5EF4-FFF2-40B4-BE49-F238E27FC236}">
                <a16:creationId xmlns:a16="http://schemas.microsoft.com/office/drawing/2014/main" id="{80B76E30-4017-41FE-86E5-576591F839B7}"/>
              </a:ext>
            </a:extLst>
          </p:cNvPr>
          <p:cNvGrpSpPr/>
          <p:nvPr/>
        </p:nvGrpSpPr>
        <p:grpSpPr>
          <a:xfrm>
            <a:off x="611312" y="1357133"/>
            <a:ext cx="853067" cy="825061"/>
            <a:chOff x="568073" y="1446476"/>
            <a:chExt cx="853066" cy="825062"/>
          </a:xfrm>
        </p:grpSpPr>
        <p:sp>
          <p:nvSpPr>
            <p:cNvPr id="16" name="Oval 15">
              <a:extLst>
                <a:ext uri="{FF2B5EF4-FFF2-40B4-BE49-F238E27FC236}">
                  <a16:creationId xmlns:a16="http://schemas.microsoft.com/office/drawing/2014/main" id="{2D6FD7EB-EACF-471E-BA63-2484679A7D8B}"/>
                </a:ext>
              </a:extLst>
            </p:cNvPr>
            <p:cNvSpPr/>
            <p:nvPr/>
          </p:nvSpPr>
          <p:spPr>
            <a:xfrm>
              <a:off x="568073" y="144647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153753"/>
                </a:solidFill>
              </a:endParaRPr>
            </a:p>
          </p:txBody>
        </p:sp>
        <p:pic>
          <p:nvPicPr>
            <p:cNvPr id="3" name="Graphic 2" descr="DNA outline">
              <a:extLst>
                <a:ext uri="{FF2B5EF4-FFF2-40B4-BE49-F238E27FC236}">
                  <a16:creationId xmlns:a16="http://schemas.microsoft.com/office/drawing/2014/main" id="{B9BB119F-F738-4618-8128-6EC9FB8124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20096">
              <a:off x="636662" y="1501063"/>
              <a:ext cx="715888" cy="715888"/>
            </a:xfrm>
            <a:prstGeom prst="rect">
              <a:avLst/>
            </a:prstGeom>
          </p:spPr>
        </p:pic>
      </p:grpSp>
      <p:sp>
        <p:nvSpPr>
          <p:cNvPr id="215" name="Google Shape;215;p25"/>
          <p:cNvSpPr txBox="1">
            <a:spLocks noGrp="1"/>
          </p:cNvSpPr>
          <p:nvPr>
            <p:ph idx="1"/>
          </p:nvPr>
        </p:nvSpPr>
        <p:spPr>
          <a:xfrm>
            <a:off x="1746079" y="1347833"/>
            <a:ext cx="3971675" cy="1215148"/>
          </a:xfrm>
          <a:prstGeom prst="rect">
            <a:avLst/>
          </a:prstGeom>
          <a:noFill/>
          <a:ln>
            <a:noFill/>
          </a:ln>
        </p:spPr>
        <p:txBody>
          <a:bodyPr spcFirstLastPara="1" vert="horz" wrap="square" lIns="91426" tIns="45700" rIns="91426" bIns="45700" rtlCol="0" anchor="t" anchorCtr="0">
            <a:noAutofit/>
          </a:bodyPr>
          <a:lstStyle/>
          <a:p>
            <a:pPr marL="0" indent="0">
              <a:spcBef>
                <a:spcPts val="441"/>
              </a:spcBef>
              <a:buSzPts val="2800"/>
              <a:buNone/>
            </a:pPr>
            <a:r>
              <a:rPr lang="en-US" dirty="0">
                <a:latin typeface="Arial"/>
                <a:cs typeface="Arial"/>
              </a:rPr>
              <a:t>Genetic predisposition for an addiction</a:t>
            </a:r>
            <a:endParaRPr lang="en-US"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038BE25-E330-403D-BB9F-230D7E696D3A}"/>
              </a:ext>
            </a:extLst>
          </p:cNvPr>
          <p:cNvGrpSpPr/>
          <p:nvPr/>
        </p:nvGrpSpPr>
        <p:grpSpPr>
          <a:xfrm>
            <a:off x="611312" y="2741715"/>
            <a:ext cx="853067" cy="825061"/>
            <a:chOff x="587778" y="2929094"/>
            <a:chExt cx="853066" cy="825062"/>
          </a:xfrm>
        </p:grpSpPr>
        <p:sp>
          <p:nvSpPr>
            <p:cNvPr id="20" name="Oval 19">
              <a:extLst>
                <a:ext uri="{FF2B5EF4-FFF2-40B4-BE49-F238E27FC236}">
                  <a16:creationId xmlns:a16="http://schemas.microsoft.com/office/drawing/2014/main" id="{33E2DE4B-875A-4A6D-BF90-108B9B7D2BC1}"/>
                </a:ext>
              </a:extLst>
            </p:cNvPr>
            <p:cNvSpPr/>
            <p:nvPr/>
          </p:nvSpPr>
          <p:spPr>
            <a:xfrm>
              <a:off x="587778" y="2929094"/>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5" name="Graphic 4" descr="City outline">
              <a:extLst>
                <a:ext uri="{FF2B5EF4-FFF2-40B4-BE49-F238E27FC236}">
                  <a16:creationId xmlns:a16="http://schemas.microsoft.com/office/drawing/2014/main" id="{1FB0800D-296C-4534-8ACC-C6E68DAB78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6596" y="3005829"/>
              <a:ext cx="651214" cy="651214"/>
            </a:xfrm>
            <a:prstGeom prst="rect">
              <a:avLst/>
            </a:prstGeom>
          </p:spPr>
        </p:pic>
      </p:grpSp>
      <p:grpSp>
        <p:nvGrpSpPr>
          <p:cNvPr id="34" name="Group 33">
            <a:extLst>
              <a:ext uri="{FF2B5EF4-FFF2-40B4-BE49-F238E27FC236}">
                <a16:creationId xmlns:a16="http://schemas.microsoft.com/office/drawing/2014/main" id="{184A33C3-0947-4850-AF6C-21A97E080950}"/>
              </a:ext>
            </a:extLst>
          </p:cNvPr>
          <p:cNvGrpSpPr/>
          <p:nvPr/>
        </p:nvGrpSpPr>
        <p:grpSpPr>
          <a:xfrm>
            <a:off x="635345" y="4030707"/>
            <a:ext cx="853067" cy="825061"/>
            <a:chOff x="654554" y="4819376"/>
            <a:chExt cx="853066" cy="825062"/>
          </a:xfrm>
        </p:grpSpPr>
        <p:sp>
          <p:nvSpPr>
            <p:cNvPr id="21" name="Oval 20">
              <a:extLst>
                <a:ext uri="{FF2B5EF4-FFF2-40B4-BE49-F238E27FC236}">
                  <a16:creationId xmlns:a16="http://schemas.microsoft.com/office/drawing/2014/main" id="{7C38800E-7FFC-4E86-96CD-4B4BD6478DB2}"/>
                </a:ext>
              </a:extLst>
            </p:cNvPr>
            <p:cNvSpPr/>
            <p:nvPr/>
          </p:nvSpPr>
          <p:spPr>
            <a:xfrm>
              <a:off x="654554" y="481937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7" name="Graphic 6" descr="Children outline">
              <a:extLst>
                <a:ext uri="{FF2B5EF4-FFF2-40B4-BE49-F238E27FC236}">
                  <a16:creationId xmlns:a16="http://schemas.microsoft.com/office/drawing/2014/main" id="{D8AD232D-2BD8-47F8-953A-933DCB2192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5517" y="4894359"/>
              <a:ext cx="702274" cy="702274"/>
            </a:xfrm>
            <a:prstGeom prst="rect">
              <a:avLst/>
            </a:prstGeom>
          </p:spPr>
        </p:pic>
      </p:grpSp>
      <p:grpSp>
        <p:nvGrpSpPr>
          <p:cNvPr id="27" name="Group 26">
            <a:extLst>
              <a:ext uri="{FF2B5EF4-FFF2-40B4-BE49-F238E27FC236}">
                <a16:creationId xmlns:a16="http://schemas.microsoft.com/office/drawing/2014/main" id="{28525B43-ED05-4712-B945-E6B843B28FB0}"/>
              </a:ext>
            </a:extLst>
          </p:cNvPr>
          <p:cNvGrpSpPr/>
          <p:nvPr/>
        </p:nvGrpSpPr>
        <p:grpSpPr>
          <a:xfrm>
            <a:off x="5913556" y="1384639"/>
            <a:ext cx="853067" cy="825061"/>
            <a:chOff x="7531617" y="944196"/>
            <a:chExt cx="853066" cy="825062"/>
          </a:xfrm>
        </p:grpSpPr>
        <p:sp>
          <p:nvSpPr>
            <p:cNvPr id="22" name="Oval 21">
              <a:extLst>
                <a:ext uri="{FF2B5EF4-FFF2-40B4-BE49-F238E27FC236}">
                  <a16:creationId xmlns:a16="http://schemas.microsoft.com/office/drawing/2014/main" id="{5F99A482-AEB3-4FAD-80BF-E018C12CD279}"/>
                </a:ext>
              </a:extLst>
            </p:cNvPr>
            <p:cNvSpPr/>
            <p:nvPr/>
          </p:nvSpPr>
          <p:spPr>
            <a:xfrm>
              <a:off x="7531617" y="94419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11" name="Graphic 10" descr="House outline">
              <a:extLst>
                <a:ext uri="{FF2B5EF4-FFF2-40B4-BE49-F238E27FC236}">
                  <a16:creationId xmlns:a16="http://schemas.microsoft.com/office/drawing/2014/main" id="{ABA62E0A-2D26-4026-AF1E-37827B4E70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2196" y="956178"/>
              <a:ext cx="683749" cy="683749"/>
            </a:xfrm>
            <a:prstGeom prst="rect">
              <a:avLst/>
            </a:prstGeom>
          </p:spPr>
        </p:pic>
      </p:grpSp>
      <p:grpSp>
        <p:nvGrpSpPr>
          <p:cNvPr id="29" name="Group 28">
            <a:extLst>
              <a:ext uri="{FF2B5EF4-FFF2-40B4-BE49-F238E27FC236}">
                <a16:creationId xmlns:a16="http://schemas.microsoft.com/office/drawing/2014/main" id="{A40D893E-6C6A-40DD-BA08-1FAB7B96C56F}"/>
              </a:ext>
            </a:extLst>
          </p:cNvPr>
          <p:cNvGrpSpPr/>
          <p:nvPr/>
        </p:nvGrpSpPr>
        <p:grpSpPr>
          <a:xfrm>
            <a:off x="5944644" y="2805831"/>
            <a:ext cx="853067" cy="825061"/>
            <a:chOff x="7320884" y="2409322"/>
            <a:chExt cx="853066" cy="825062"/>
          </a:xfrm>
        </p:grpSpPr>
        <p:sp>
          <p:nvSpPr>
            <p:cNvPr id="23" name="Oval 22">
              <a:extLst>
                <a:ext uri="{FF2B5EF4-FFF2-40B4-BE49-F238E27FC236}">
                  <a16:creationId xmlns:a16="http://schemas.microsoft.com/office/drawing/2014/main" id="{19A2497C-1AC6-4A6E-8346-064F1FE8A1E9}"/>
                </a:ext>
              </a:extLst>
            </p:cNvPr>
            <p:cNvSpPr/>
            <p:nvPr/>
          </p:nvSpPr>
          <p:spPr>
            <a:xfrm>
              <a:off x="7320884" y="2409322"/>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13" name="Graphic 12" descr="Sad face outline outline">
              <a:extLst>
                <a:ext uri="{FF2B5EF4-FFF2-40B4-BE49-F238E27FC236}">
                  <a16:creationId xmlns:a16="http://schemas.microsoft.com/office/drawing/2014/main" id="{59791F5C-067B-41D2-84BE-D11ED95AA2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35497" y="2501245"/>
              <a:ext cx="641215" cy="641215"/>
            </a:xfrm>
            <a:prstGeom prst="rect">
              <a:avLst/>
            </a:prstGeom>
          </p:spPr>
        </p:pic>
      </p:grpSp>
      <p:grpSp>
        <p:nvGrpSpPr>
          <p:cNvPr id="33" name="Group 32">
            <a:extLst>
              <a:ext uri="{FF2B5EF4-FFF2-40B4-BE49-F238E27FC236}">
                <a16:creationId xmlns:a16="http://schemas.microsoft.com/office/drawing/2014/main" id="{759CF712-F61B-4CA9-BD90-41148942C826}"/>
              </a:ext>
            </a:extLst>
          </p:cNvPr>
          <p:cNvGrpSpPr/>
          <p:nvPr/>
        </p:nvGrpSpPr>
        <p:grpSpPr>
          <a:xfrm>
            <a:off x="5951029" y="4072540"/>
            <a:ext cx="853067" cy="825061"/>
            <a:chOff x="7127140" y="4771532"/>
            <a:chExt cx="853066" cy="825062"/>
          </a:xfrm>
        </p:grpSpPr>
        <p:sp>
          <p:nvSpPr>
            <p:cNvPr id="24" name="Oval 23">
              <a:extLst>
                <a:ext uri="{FF2B5EF4-FFF2-40B4-BE49-F238E27FC236}">
                  <a16:creationId xmlns:a16="http://schemas.microsoft.com/office/drawing/2014/main" id="{BC434923-F0A2-4A82-AB03-AF7299847851}"/>
                </a:ext>
              </a:extLst>
            </p:cNvPr>
            <p:cNvSpPr/>
            <p:nvPr/>
          </p:nvSpPr>
          <p:spPr>
            <a:xfrm>
              <a:off x="7127140" y="4771532"/>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153753"/>
                </a:solidFill>
              </a:endParaRPr>
            </a:p>
          </p:txBody>
        </p:sp>
        <p:pic>
          <p:nvPicPr>
            <p:cNvPr id="15" name="Graphic 14" descr="Child with balloon outline">
              <a:extLst>
                <a:ext uri="{FF2B5EF4-FFF2-40B4-BE49-F238E27FC236}">
                  <a16:creationId xmlns:a16="http://schemas.microsoft.com/office/drawing/2014/main" id="{FFF688CE-69DF-4CEA-A7D7-705D05720B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85469" y="4901686"/>
              <a:ext cx="536408" cy="536408"/>
            </a:xfrm>
            <a:prstGeom prst="rect">
              <a:avLst/>
            </a:prstGeom>
          </p:spPr>
        </p:pic>
      </p:grpSp>
      <p:sp>
        <p:nvSpPr>
          <p:cNvPr id="26" name="TextBox 25">
            <a:extLst>
              <a:ext uri="{FF2B5EF4-FFF2-40B4-BE49-F238E27FC236}">
                <a16:creationId xmlns:a16="http://schemas.microsoft.com/office/drawing/2014/main" id="{597877C8-AA78-4FD4-84DF-1BFF47FFD37F}"/>
              </a:ext>
            </a:extLst>
          </p:cNvPr>
          <p:cNvSpPr txBox="1"/>
          <p:nvPr/>
        </p:nvSpPr>
        <p:spPr>
          <a:xfrm>
            <a:off x="6962425" y="1476154"/>
            <a:ext cx="4211794" cy="523220"/>
          </a:xfrm>
          <a:prstGeom prst="rect">
            <a:avLst/>
          </a:prstGeom>
          <a:noFill/>
        </p:spPr>
        <p:txBody>
          <a:bodyPr wrap="square">
            <a:spAutoFit/>
          </a:bodyPr>
          <a:lstStyle/>
          <a:p>
            <a:pPr>
              <a:spcBef>
                <a:spcPts val="441"/>
              </a:spcBef>
              <a:buSzPts val="2800"/>
            </a:pPr>
            <a:r>
              <a:rPr lang="en-US" sz="2800">
                <a:latin typeface="Arial" panose="020B0604020202020204" pitchFamily="34" charset="0"/>
                <a:cs typeface="Arial" panose="020B0604020202020204" pitchFamily="34" charset="0"/>
              </a:rPr>
              <a:t>Family history of SUD </a:t>
            </a:r>
          </a:p>
        </p:txBody>
      </p:sp>
      <p:sp>
        <p:nvSpPr>
          <p:cNvPr id="28" name="TextBox 27">
            <a:extLst>
              <a:ext uri="{FF2B5EF4-FFF2-40B4-BE49-F238E27FC236}">
                <a16:creationId xmlns:a16="http://schemas.microsoft.com/office/drawing/2014/main" id="{289F8C18-6BB8-42CE-AB0C-06679855B12E}"/>
              </a:ext>
            </a:extLst>
          </p:cNvPr>
          <p:cNvSpPr txBox="1"/>
          <p:nvPr/>
        </p:nvSpPr>
        <p:spPr>
          <a:xfrm>
            <a:off x="6962425" y="2956752"/>
            <a:ext cx="4211794" cy="523220"/>
          </a:xfrm>
          <a:prstGeom prst="rect">
            <a:avLst/>
          </a:prstGeom>
          <a:noFill/>
        </p:spPr>
        <p:txBody>
          <a:bodyPr wrap="square">
            <a:spAutoFit/>
          </a:bodyPr>
          <a:lstStyle/>
          <a:p>
            <a:pPr>
              <a:spcBef>
                <a:spcPts val="441"/>
              </a:spcBef>
              <a:buSzPts val="2800"/>
            </a:pPr>
            <a:r>
              <a:rPr lang="en-US" sz="2800">
                <a:latin typeface="Arial" panose="020B0604020202020204" pitchFamily="34" charset="0"/>
                <a:cs typeface="Arial" panose="020B0604020202020204" pitchFamily="34" charset="0"/>
              </a:rPr>
              <a:t>Co-occurring conditions </a:t>
            </a:r>
          </a:p>
        </p:txBody>
      </p:sp>
      <p:sp>
        <p:nvSpPr>
          <p:cNvPr id="30" name="TextBox 29">
            <a:extLst>
              <a:ext uri="{FF2B5EF4-FFF2-40B4-BE49-F238E27FC236}">
                <a16:creationId xmlns:a16="http://schemas.microsoft.com/office/drawing/2014/main" id="{17022045-A1DD-45E8-9ED1-34839795B1DD}"/>
              </a:ext>
            </a:extLst>
          </p:cNvPr>
          <p:cNvSpPr txBox="1"/>
          <p:nvPr/>
        </p:nvSpPr>
        <p:spPr>
          <a:xfrm>
            <a:off x="6962425" y="4231822"/>
            <a:ext cx="4011765" cy="523220"/>
          </a:xfrm>
          <a:prstGeom prst="rect">
            <a:avLst/>
          </a:prstGeom>
          <a:noFill/>
        </p:spPr>
        <p:txBody>
          <a:bodyPr wrap="square">
            <a:spAutoFit/>
          </a:bodyPr>
          <a:lstStyle/>
          <a:p>
            <a:pPr>
              <a:spcBef>
                <a:spcPts val="441"/>
              </a:spcBef>
              <a:buSzPts val="2800"/>
            </a:pPr>
            <a:r>
              <a:rPr lang="en-US" sz="2800">
                <a:latin typeface="Arial" panose="020B0604020202020204" pitchFamily="34" charset="0"/>
                <a:cs typeface="Arial" panose="020B0604020202020204" pitchFamily="34" charset="0"/>
              </a:rPr>
              <a:t>Use of drugs early in life</a:t>
            </a:r>
          </a:p>
        </p:txBody>
      </p:sp>
      <p:sp>
        <p:nvSpPr>
          <p:cNvPr id="35" name="TextBox 34">
            <a:extLst>
              <a:ext uri="{FF2B5EF4-FFF2-40B4-BE49-F238E27FC236}">
                <a16:creationId xmlns:a16="http://schemas.microsoft.com/office/drawing/2014/main" id="{3D9AFA01-682E-4425-A2FE-E08C841DAF78}"/>
              </a:ext>
            </a:extLst>
          </p:cNvPr>
          <p:cNvSpPr txBox="1"/>
          <p:nvPr/>
        </p:nvSpPr>
        <p:spPr>
          <a:xfrm>
            <a:off x="1746078" y="2804500"/>
            <a:ext cx="3883542" cy="954107"/>
          </a:xfrm>
          <a:prstGeom prst="rect">
            <a:avLst/>
          </a:prstGeom>
          <a:noFill/>
          <a:ln>
            <a:noFill/>
          </a:ln>
        </p:spPr>
        <p:txBody>
          <a:bodyPr wrap="square">
            <a:spAutoFit/>
          </a:bodyPr>
          <a:lstStyle/>
          <a:p>
            <a:pPr>
              <a:spcBef>
                <a:spcPts val="441"/>
              </a:spcBef>
              <a:buSzPts val="2800"/>
            </a:pPr>
            <a:r>
              <a:rPr lang="en-US" sz="2800" dirty="0">
                <a:latin typeface="Arial" panose="020B0604020202020204" pitchFamily="34" charset="0"/>
                <a:cs typeface="Arial" panose="020B0604020202020204" pitchFamily="34" charset="0"/>
              </a:rPr>
              <a:t>Environmental influences</a:t>
            </a:r>
          </a:p>
        </p:txBody>
      </p:sp>
      <p:sp>
        <p:nvSpPr>
          <p:cNvPr id="37" name="TextBox 36">
            <a:extLst>
              <a:ext uri="{FF2B5EF4-FFF2-40B4-BE49-F238E27FC236}">
                <a16:creationId xmlns:a16="http://schemas.microsoft.com/office/drawing/2014/main" id="{5F968949-8DC7-4856-9A1E-91ABB2C369C4}"/>
              </a:ext>
            </a:extLst>
          </p:cNvPr>
          <p:cNvSpPr txBox="1"/>
          <p:nvPr/>
        </p:nvSpPr>
        <p:spPr>
          <a:xfrm>
            <a:off x="1770111" y="4166238"/>
            <a:ext cx="3228974" cy="523220"/>
          </a:xfrm>
          <a:prstGeom prst="rect">
            <a:avLst/>
          </a:prstGeom>
          <a:noFill/>
          <a:ln>
            <a:noFill/>
          </a:ln>
        </p:spPr>
        <p:txBody>
          <a:bodyPr wrap="square">
            <a:spAutoFit/>
          </a:bodyPr>
          <a:lstStyle/>
          <a:p>
            <a:pPr>
              <a:spcBef>
                <a:spcPts val="441"/>
              </a:spcBef>
              <a:buSzPts val="2800"/>
            </a:pPr>
            <a:r>
              <a:rPr lang="en-US" sz="2800">
                <a:latin typeface="Arial" panose="020B0604020202020204" pitchFamily="34" charset="0"/>
                <a:cs typeface="Arial" panose="020B0604020202020204" pitchFamily="34" charset="0"/>
              </a:rPr>
              <a:t>Social pressures</a:t>
            </a:r>
          </a:p>
        </p:txBody>
      </p:sp>
      <p:grpSp>
        <p:nvGrpSpPr>
          <p:cNvPr id="6" name="Group 5">
            <a:extLst>
              <a:ext uri="{FF2B5EF4-FFF2-40B4-BE49-F238E27FC236}">
                <a16:creationId xmlns:a16="http://schemas.microsoft.com/office/drawing/2014/main" id="{07768109-493C-46A9-913F-E2470B90441F}"/>
              </a:ext>
            </a:extLst>
          </p:cNvPr>
          <p:cNvGrpSpPr/>
          <p:nvPr/>
        </p:nvGrpSpPr>
        <p:grpSpPr>
          <a:xfrm>
            <a:off x="640915" y="5261872"/>
            <a:ext cx="853067" cy="825061"/>
            <a:chOff x="2308782" y="5568217"/>
            <a:chExt cx="853066" cy="825062"/>
          </a:xfrm>
        </p:grpSpPr>
        <p:sp>
          <p:nvSpPr>
            <p:cNvPr id="32" name="Oval 31">
              <a:extLst>
                <a:ext uri="{FF2B5EF4-FFF2-40B4-BE49-F238E27FC236}">
                  <a16:creationId xmlns:a16="http://schemas.microsoft.com/office/drawing/2014/main" id="{B64364DE-D45C-4A55-9552-638E6E88B285}"/>
                </a:ext>
              </a:extLst>
            </p:cNvPr>
            <p:cNvSpPr/>
            <p:nvPr/>
          </p:nvSpPr>
          <p:spPr>
            <a:xfrm>
              <a:off x="2308782" y="5568217"/>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4" name="Graphic 3" descr="Sling outline">
              <a:extLst>
                <a:ext uri="{FF2B5EF4-FFF2-40B4-BE49-F238E27FC236}">
                  <a16:creationId xmlns:a16="http://schemas.microsoft.com/office/drawing/2014/main" id="{E3AE3BCD-7D80-482F-8170-432D478AA1A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30508" y="5649767"/>
              <a:ext cx="609614" cy="609614"/>
            </a:xfrm>
            <a:prstGeom prst="rect">
              <a:avLst/>
            </a:prstGeom>
          </p:spPr>
        </p:pic>
      </p:grpSp>
      <p:sp>
        <p:nvSpPr>
          <p:cNvPr id="39" name="TextBox 38">
            <a:extLst>
              <a:ext uri="{FF2B5EF4-FFF2-40B4-BE49-F238E27FC236}">
                <a16:creationId xmlns:a16="http://schemas.microsoft.com/office/drawing/2014/main" id="{8E15F0B0-67FA-4DBF-8B64-7B84CF2EB9C7}"/>
              </a:ext>
            </a:extLst>
          </p:cNvPr>
          <p:cNvSpPr txBox="1"/>
          <p:nvPr/>
        </p:nvSpPr>
        <p:spPr>
          <a:xfrm>
            <a:off x="1770111" y="5384176"/>
            <a:ext cx="4059813" cy="954107"/>
          </a:xfrm>
          <a:prstGeom prst="rect">
            <a:avLst/>
          </a:prstGeom>
          <a:noFill/>
          <a:ln>
            <a:noFill/>
          </a:ln>
        </p:spPr>
        <p:txBody>
          <a:bodyPr wrap="square">
            <a:spAutoFit/>
          </a:bodyPr>
          <a:lstStyle/>
          <a:p>
            <a:pPr>
              <a:spcBef>
                <a:spcPts val="441"/>
              </a:spcBef>
              <a:buSzPts val="2800"/>
            </a:pPr>
            <a:r>
              <a:rPr lang="en-US" sz="2800" dirty="0">
                <a:latin typeface="Arial" panose="020B0604020202020204" pitchFamily="34" charset="0"/>
                <a:cs typeface="Arial" panose="020B0604020202020204" pitchFamily="34" charset="0"/>
              </a:rPr>
              <a:t>Injury leading to opioid prescription</a:t>
            </a:r>
          </a:p>
        </p:txBody>
      </p:sp>
      <p:sp>
        <p:nvSpPr>
          <p:cNvPr id="9" name="Google Shape;209;p24">
            <a:extLst>
              <a:ext uri="{FF2B5EF4-FFF2-40B4-BE49-F238E27FC236}">
                <a16:creationId xmlns:a16="http://schemas.microsoft.com/office/drawing/2014/main" id="{12B71CCB-17A6-927A-D6D6-763AB40CFE7B}"/>
              </a:ext>
            </a:extLst>
          </p:cNvPr>
          <p:cNvSpPr txBox="1">
            <a:spLocks/>
          </p:cNvSpPr>
          <p:nvPr/>
        </p:nvSpPr>
        <p:spPr>
          <a:xfrm>
            <a:off x="838202" y="-36069"/>
            <a:ext cx="10515600" cy="1325563"/>
          </a:xfrm>
          <a:prstGeom prst="rect">
            <a:avLst/>
          </a:prstGeom>
        </p:spPr>
        <p:txBody>
          <a:bodyPr spcFirstLastPara="1" vert="horz" wrap="square" lIns="91426" tIns="45700" rIns="91426" bIns="45700" rtlCol="0" anchor="ctr" anchorCtr="0">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ea typeface="Arial"/>
                <a:cs typeface="Arial" panose="020B0604020202020204" pitchFamily="34" charset="0"/>
                <a:sym typeface="Arial"/>
              </a:rPr>
              <a:t>Causes of SUD</a:t>
            </a:r>
            <a:endParaRPr lang="en-US" sz="4000" b="1" dirty="0">
              <a:solidFill>
                <a:srgbClr val="153753"/>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AE46266-D7B0-74FC-356B-E99E9FB8B1DE}"/>
              </a:ext>
            </a:extLst>
          </p:cNvPr>
          <p:cNvCxnSpPr>
            <a:cxnSpLocks/>
          </p:cNvCxnSpPr>
          <p:nvPr/>
        </p:nvCxnSpPr>
        <p:spPr>
          <a:xfrm>
            <a:off x="3500440" y="1080331"/>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BE4717E-6731-A465-E7C9-B5850C00E964}"/>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216;p25" descr="ASAM logo">
            <a:extLst>
              <a:ext uri="{FF2B5EF4-FFF2-40B4-BE49-F238E27FC236}">
                <a16:creationId xmlns:a16="http://schemas.microsoft.com/office/drawing/2014/main" id="{A939124B-67DE-6B97-59B5-C30574FC6DD7}"/>
              </a:ext>
            </a:extLst>
          </p:cNvPr>
          <p:cNvPicPr preferRelativeResize="0"/>
          <p:nvPr/>
        </p:nvPicPr>
        <p:blipFill rotWithShape="1">
          <a:blip r:embed="rId17">
            <a:alphaModFix/>
          </a:blip>
          <a:srcRect/>
          <a:stretch/>
        </p:blipFill>
        <p:spPr>
          <a:xfrm>
            <a:off x="8391983" y="6030114"/>
            <a:ext cx="2961819" cy="678501"/>
          </a:xfrm>
          <a:prstGeom prst="rect">
            <a:avLst/>
          </a:prstGeom>
          <a:noFill/>
          <a:ln>
            <a:noFill/>
          </a:ln>
        </p:spPr>
      </p:pic>
      <p:pic>
        <p:nvPicPr>
          <p:cNvPr id="18" name="Picture 17" descr="A close-up of a logo&#10;&#10;AI-generated content may be incorrect.">
            <a:extLst>
              <a:ext uri="{FF2B5EF4-FFF2-40B4-BE49-F238E27FC236}">
                <a16:creationId xmlns:a16="http://schemas.microsoft.com/office/drawing/2014/main" id="{1D2FEAC9-8154-04EC-B40E-C90BE7C402D7}"/>
              </a:ext>
            </a:extLst>
          </p:cNvPr>
          <p:cNvPicPr>
            <a:picLocks noChangeAspect="1"/>
          </p:cNvPicPr>
          <p:nvPr/>
        </p:nvPicPr>
        <p:blipFill>
          <a:blip r:embed="rId18"/>
          <a:stretch>
            <a:fillRect/>
          </a:stretch>
        </p:blipFill>
        <p:spPr>
          <a:xfrm>
            <a:off x="0" y="6246574"/>
            <a:ext cx="1466687" cy="6114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24F8-D9C6-8925-C285-DA1A8C6EE1D1}"/>
              </a:ext>
            </a:extLst>
          </p:cNvPr>
          <p:cNvSpPr>
            <a:spLocks noGrp="1"/>
          </p:cNvSpPr>
          <p:nvPr>
            <p:ph type="title"/>
          </p:nvPr>
        </p:nvSpPr>
        <p:spPr>
          <a:xfrm>
            <a:off x="734065" y="38889"/>
            <a:ext cx="10515600" cy="1325563"/>
          </a:xfrm>
        </p:spPr>
        <p:txBody>
          <a:bodyPr>
            <a:normAutofit/>
          </a:bodyPr>
          <a:lstStyle/>
          <a:p>
            <a:pPr algn="ctr"/>
            <a:r>
              <a:rPr lang="en-US" b="1" dirty="0">
                <a:solidFill>
                  <a:srgbClr val="153753"/>
                </a:solidFill>
                <a:latin typeface="Arial" panose="020B0604020202020204" pitchFamily="34" charset="0"/>
                <a:cs typeface="Arial" panose="020B0604020202020204" pitchFamily="34" charset="0"/>
              </a:rPr>
              <a:t>Recent Trends in Overdose Deaths</a:t>
            </a:r>
            <a:r>
              <a:rPr lang="en-US" b="1" baseline="30000" dirty="0">
                <a:solidFill>
                  <a:srgbClr val="153753"/>
                </a:solidFill>
                <a:latin typeface="Arial" panose="020B0604020202020204" pitchFamily="34" charset="0"/>
                <a:cs typeface="Arial" panose="020B0604020202020204" pitchFamily="34" charset="0"/>
              </a:rPr>
              <a:t>1</a:t>
            </a:r>
            <a:endParaRPr lang="en-US" baseline="30000" dirty="0">
              <a:solidFill>
                <a:srgbClr val="153753"/>
              </a:solidFill>
            </a:endParaRPr>
          </a:p>
        </p:txBody>
      </p:sp>
      <p:sp>
        <p:nvSpPr>
          <p:cNvPr id="3" name="Content Placeholder 2">
            <a:extLst>
              <a:ext uri="{FF2B5EF4-FFF2-40B4-BE49-F238E27FC236}">
                <a16:creationId xmlns:a16="http://schemas.microsoft.com/office/drawing/2014/main" id="{B9AE21E7-3DA7-C2BC-9833-46E3AE6AEEA3}"/>
              </a:ext>
            </a:extLst>
          </p:cNvPr>
          <p:cNvSpPr>
            <a:spLocks noGrp="1"/>
          </p:cNvSpPr>
          <p:nvPr>
            <p:ph idx="1"/>
          </p:nvPr>
        </p:nvSpPr>
        <p:spPr>
          <a:xfrm>
            <a:off x="225145" y="2710550"/>
            <a:ext cx="5910690" cy="2329890"/>
          </a:xfrm>
        </p:spPr>
        <p:txBody>
          <a:bodyPr vert="horz" lIns="91440" tIns="45720" rIns="91440" bIns="45720" rtlCol="0" anchor="t">
            <a:normAutofit fontScale="92500" lnSpcReduction="10000"/>
          </a:bodyPr>
          <a:lstStyle/>
          <a:p>
            <a:pPr marL="228600" indent="-228600"/>
            <a:r>
              <a:rPr lang="en-US" b="1" dirty="0">
                <a:latin typeface="Arial" panose="020B0604020202020204" pitchFamily="34" charset="0"/>
                <a:cs typeface="Arial" panose="020B0604020202020204" pitchFamily="34" charset="0"/>
              </a:rPr>
              <a:t>70 lives </a:t>
            </a:r>
            <a:r>
              <a:rPr lang="en-US" dirty="0">
                <a:latin typeface="Arial" panose="020B0604020202020204" pitchFamily="34" charset="0"/>
                <a:cs typeface="Arial" panose="020B0604020202020204" pitchFamily="34" charset="0"/>
              </a:rPr>
              <a:t>have been saved every day as a result of the decrease</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NJ follows a similar trend to the U.S. rates (graph to the right) with overall slightly lower overdose death rates</a:t>
            </a:r>
            <a:r>
              <a:rPr lang="en-US" baseline="30000" dirty="0">
                <a:latin typeface="Arial" panose="020B0604020202020204" pitchFamily="34" charset="0"/>
                <a:cs typeface="Arial" panose="020B0604020202020204" pitchFamily="34" charset="0"/>
              </a:rPr>
              <a:t>2,3</a:t>
            </a:r>
            <a:endParaRPr lang="en-US" baseline="30000" dirty="0">
              <a:latin typeface="Arial" panose="020B0604020202020204" pitchFamily="34" charset="0"/>
              <a:ea typeface="Calibri"/>
              <a:cs typeface="Arial" panose="020B0604020202020204" pitchFamily="34" charset="0"/>
            </a:endParaRPr>
          </a:p>
        </p:txBody>
      </p:sp>
      <p:sp>
        <p:nvSpPr>
          <p:cNvPr id="9" name="TextBox 8">
            <a:extLst>
              <a:ext uri="{FF2B5EF4-FFF2-40B4-BE49-F238E27FC236}">
                <a16:creationId xmlns:a16="http://schemas.microsoft.com/office/drawing/2014/main" id="{68C0ACE9-EE2F-264E-E0EE-A8CADEA79B76}"/>
              </a:ext>
            </a:extLst>
          </p:cNvPr>
          <p:cNvSpPr txBox="1"/>
          <p:nvPr/>
        </p:nvSpPr>
        <p:spPr>
          <a:xfrm>
            <a:off x="227221" y="1461284"/>
            <a:ext cx="11525481" cy="954107"/>
          </a:xfrm>
          <a:prstGeom prst="rect">
            <a:avLst/>
          </a:prstGeom>
          <a:noFill/>
        </p:spPr>
        <p:txBody>
          <a:bodyPr wrap="square" lIns="91440" tIns="45720" rIns="91440" bIns="45720" anchor="t">
            <a:spAutoFit/>
          </a:bodyPr>
          <a:lstStyle/>
          <a:p>
            <a:pPr marL="231775" indent="-231775">
              <a:buFont typeface="Arial" panose="020B0604020202020204" pitchFamily="34" charset="0"/>
              <a:buChar char="•"/>
            </a:pPr>
            <a:r>
              <a:rPr lang="en-US" sz="2800" dirty="0">
                <a:latin typeface="Arial" panose="020B0604020202020204" pitchFamily="34" charset="0"/>
                <a:cs typeface="Arial" panose="020B0604020202020204" pitchFamily="34" charset="0"/>
              </a:rPr>
              <a:t>Between October 2023 and September 2024, the CDC reported a nearly </a:t>
            </a:r>
            <a:r>
              <a:rPr lang="en-US" sz="2800" b="1" dirty="0">
                <a:latin typeface="Arial" panose="020B0604020202020204" pitchFamily="34" charset="0"/>
                <a:cs typeface="Arial" panose="020B0604020202020204" pitchFamily="34" charset="0"/>
              </a:rPr>
              <a:t>24% reduction in overdose deaths</a:t>
            </a:r>
            <a:r>
              <a:rPr lang="en-US" sz="2800" dirty="0">
                <a:latin typeface="Arial" panose="020B0604020202020204" pitchFamily="34" charset="0"/>
                <a:cs typeface="Arial" panose="020B0604020202020204" pitchFamily="34" charset="0"/>
              </a:rPr>
              <a:t> in the U.S.</a:t>
            </a:r>
            <a:r>
              <a:rPr lang="en-US" sz="2800" baseline="30000" dirty="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07EDB21E-2D69-E5FB-186D-A68050BC6CF8}"/>
              </a:ext>
            </a:extLst>
          </p:cNvPr>
          <p:cNvSpPr txBox="1"/>
          <p:nvPr/>
        </p:nvSpPr>
        <p:spPr>
          <a:xfrm>
            <a:off x="0" y="5117559"/>
            <a:ext cx="6724422" cy="923330"/>
          </a:xfrm>
          <a:prstGeom prst="rect">
            <a:avLst/>
          </a:prstGeom>
          <a:noFill/>
        </p:spPr>
        <p:txBody>
          <a:bodyPr wrap="square" rtlCol="0">
            <a:spAutoFit/>
          </a:bodyPr>
          <a:lstStyle/>
          <a:p>
            <a:r>
              <a:rPr lang="en-US" u="sng" dirty="0">
                <a:hlinkClick r:id="rId3">
                  <a:extLst>
                    <a:ext uri="{A12FA001-AC4F-418D-AE19-62706E023703}">
                      <ahyp:hlinkClr xmlns:ahyp="http://schemas.microsoft.com/office/drawing/2018/hyperlinkcolor" val="tx"/>
                    </a:ext>
                  </a:extLst>
                </a:hlinkClick>
              </a:rPr>
              <a:t>1. </a:t>
            </a:r>
            <a:r>
              <a:rPr lang="en-US" dirty="0">
                <a:solidFill>
                  <a:srgbClr val="0563C1"/>
                </a:solidFill>
                <a:hlinkClick r:id="rId3">
                  <a:extLst>
                    <a:ext uri="{A12FA001-AC4F-418D-AE19-62706E023703}">
                      <ahyp:hlinkClr xmlns:ahyp="http://schemas.microsoft.com/office/drawing/2018/hyperlinkcolor" val="tx"/>
                    </a:ext>
                  </a:extLst>
                </a:hlinkClick>
              </a:rPr>
              <a:t>CDC Newsroom</a:t>
            </a:r>
            <a:r>
              <a:rPr lang="en-US" dirty="0"/>
              <a:t> (February 2025)</a:t>
            </a:r>
          </a:p>
          <a:p>
            <a:r>
              <a:rPr lang="en-US" dirty="0">
                <a:hlinkClick r:id="rId4">
                  <a:extLst>
                    <a:ext uri="{A12FA001-AC4F-418D-AE19-62706E023703}">
                      <ahyp:hlinkClr xmlns:ahyp="http://schemas.microsoft.com/office/drawing/2018/hyperlinkcolor" val="tx"/>
                    </a:ext>
                  </a:extLst>
                </a:hlinkClick>
              </a:rPr>
              <a:t>2. </a:t>
            </a:r>
            <a:r>
              <a:rPr lang="en-US" dirty="0">
                <a:solidFill>
                  <a:srgbClr val="0563C1"/>
                </a:solidFill>
                <a:hlinkClick r:id="rId4">
                  <a:extLst>
                    <a:ext uri="{A12FA001-AC4F-418D-AE19-62706E023703}">
                      <ahyp:hlinkClr xmlns:ahyp="http://schemas.microsoft.com/office/drawing/2018/hyperlinkcolor" val="tx"/>
                    </a:ext>
                  </a:extLst>
                </a:hlinkClick>
              </a:rPr>
              <a:t>National Center for Health Statistics </a:t>
            </a:r>
            <a:r>
              <a:rPr lang="en-US" dirty="0"/>
              <a:t>(January 2025)</a:t>
            </a:r>
          </a:p>
          <a:p>
            <a:r>
              <a:rPr lang="en-US" dirty="0">
                <a:hlinkClick r:id="rId5">
                  <a:extLst>
                    <a:ext uri="{A12FA001-AC4F-418D-AE19-62706E023703}">
                      <ahyp:hlinkClr xmlns:ahyp="http://schemas.microsoft.com/office/drawing/2018/hyperlinkcolor" val="tx"/>
                    </a:ext>
                  </a:extLst>
                </a:hlinkClick>
              </a:rPr>
              <a:t>3. </a:t>
            </a:r>
            <a:r>
              <a:rPr lang="en-US" dirty="0">
                <a:solidFill>
                  <a:srgbClr val="0563C1"/>
                </a:solidFill>
                <a:hlinkClick r:id="rId5">
                  <a:extLst>
                    <a:ext uri="{A12FA001-AC4F-418D-AE19-62706E023703}">
                      <ahyp:hlinkClr xmlns:ahyp="http://schemas.microsoft.com/office/drawing/2018/hyperlinkcolor" val="tx"/>
                    </a:ext>
                  </a:extLst>
                </a:hlinkClick>
              </a:rPr>
              <a:t>NPR</a:t>
            </a:r>
            <a:r>
              <a:rPr lang="en-US" dirty="0"/>
              <a:t> (September 2024)</a:t>
            </a:r>
          </a:p>
        </p:txBody>
      </p:sp>
      <p:pic>
        <p:nvPicPr>
          <p:cNvPr id="12" name="Picture 11">
            <a:extLst>
              <a:ext uri="{FF2B5EF4-FFF2-40B4-BE49-F238E27FC236}">
                <a16:creationId xmlns:a16="http://schemas.microsoft.com/office/drawing/2014/main" id="{B0458B84-0624-B964-5877-EA0C209BBCEC}"/>
              </a:ext>
            </a:extLst>
          </p:cNvPr>
          <p:cNvPicPr>
            <a:picLocks noChangeAspect="1"/>
          </p:cNvPicPr>
          <p:nvPr/>
        </p:nvPicPr>
        <p:blipFill>
          <a:blip r:embed="rId6"/>
          <a:stretch>
            <a:fillRect/>
          </a:stretch>
        </p:blipFill>
        <p:spPr>
          <a:xfrm>
            <a:off x="6183172" y="2894889"/>
            <a:ext cx="5783683" cy="2765160"/>
          </a:xfrm>
          <a:prstGeom prst="rect">
            <a:avLst/>
          </a:prstGeom>
          <a:ln>
            <a:solidFill>
              <a:srgbClr val="153753"/>
            </a:solidFill>
          </a:ln>
        </p:spPr>
      </p:pic>
      <p:sp>
        <p:nvSpPr>
          <p:cNvPr id="13" name="TextBox 12">
            <a:extLst>
              <a:ext uri="{FF2B5EF4-FFF2-40B4-BE49-F238E27FC236}">
                <a16:creationId xmlns:a16="http://schemas.microsoft.com/office/drawing/2014/main" id="{40E0CEAC-EAB1-3C5B-E583-BBFAE7CA92E3}"/>
              </a:ext>
            </a:extLst>
          </p:cNvPr>
          <p:cNvSpPr txBox="1"/>
          <p:nvPr/>
        </p:nvSpPr>
        <p:spPr>
          <a:xfrm>
            <a:off x="9518575" y="2817770"/>
            <a:ext cx="121185" cy="307777"/>
          </a:xfrm>
          <a:prstGeom prst="rect">
            <a:avLst/>
          </a:prstGeom>
          <a:noFill/>
        </p:spPr>
        <p:txBody>
          <a:bodyPr wrap="square" rtlCol="0">
            <a:spAutoFit/>
          </a:bodyPr>
          <a:lstStyle/>
          <a:p>
            <a:r>
              <a:rPr lang="en-US" sz="1400" dirty="0"/>
              <a:t>3</a:t>
            </a:r>
          </a:p>
        </p:txBody>
      </p:sp>
      <p:cxnSp>
        <p:nvCxnSpPr>
          <p:cNvPr id="5" name="Straight Connector 4">
            <a:extLst>
              <a:ext uri="{FF2B5EF4-FFF2-40B4-BE49-F238E27FC236}">
                <a16:creationId xmlns:a16="http://schemas.microsoft.com/office/drawing/2014/main" id="{271AB9C6-81D2-AF3A-C3D1-2448C341AB7F}"/>
              </a:ext>
            </a:extLst>
          </p:cNvPr>
          <p:cNvCxnSpPr>
            <a:cxnSpLocks/>
          </p:cNvCxnSpPr>
          <p:nvPr/>
        </p:nvCxnSpPr>
        <p:spPr>
          <a:xfrm>
            <a:off x="3396303" y="1267620"/>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16651D3-4B3F-F36F-D6A7-2A17872B7EC6}"/>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7" name="Picture 6" descr="A close-up of a logo&#10;&#10;AI-generated content may be incorrect.">
            <a:extLst>
              <a:ext uri="{FF2B5EF4-FFF2-40B4-BE49-F238E27FC236}">
                <a16:creationId xmlns:a16="http://schemas.microsoft.com/office/drawing/2014/main" id="{C1A113DB-9875-49BC-355E-CBFBA530806C}"/>
              </a:ext>
            </a:extLst>
          </p:cNvPr>
          <p:cNvPicPr>
            <a:picLocks noChangeAspect="1"/>
          </p:cNvPicPr>
          <p:nvPr/>
        </p:nvPicPr>
        <p:blipFill>
          <a:blip r:embed="rId7"/>
          <a:stretch>
            <a:fillRect/>
          </a:stretch>
        </p:blipFill>
        <p:spPr>
          <a:xfrm>
            <a:off x="0" y="6246574"/>
            <a:ext cx="1466687" cy="611426"/>
          </a:xfrm>
          <a:prstGeom prst="rect">
            <a:avLst/>
          </a:prstGeom>
        </p:spPr>
      </p:pic>
    </p:spTree>
    <p:extLst>
      <p:ext uri="{BB962C8B-B14F-4D97-AF65-F5344CB8AC3E}">
        <p14:creationId xmlns:p14="http://schemas.microsoft.com/office/powerpoint/2010/main" val="134208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C1A-EC01-4E20-DA4F-911F08CCC2BB}"/>
              </a:ext>
            </a:extLst>
          </p:cNvPr>
          <p:cNvSpPr>
            <a:spLocks noGrp="1"/>
          </p:cNvSpPr>
          <p:nvPr>
            <p:ph type="title"/>
          </p:nvPr>
        </p:nvSpPr>
        <p:spPr>
          <a:xfrm>
            <a:off x="-176272" y="72326"/>
            <a:ext cx="12757533" cy="1325563"/>
          </a:xfrm>
        </p:spPr>
        <p:txBody>
          <a:bodyPr>
            <a:normAutofit/>
          </a:bodyPr>
          <a:lstStyle/>
          <a:p>
            <a:pPr algn="ctr"/>
            <a:r>
              <a:rPr lang="en-US" sz="4000" b="1" dirty="0">
                <a:solidFill>
                  <a:srgbClr val="153753"/>
                </a:solidFill>
                <a:latin typeface="Arial" panose="020B0604020202020204" pitchFamily="34" charset="0"/>
                <a:cs typeface="Arial" panose="020B0604020202020204" pitchFamily="34" charset="0"/>
              </a:rPr>
              <a:t>Reasons for Recent Drop in Overdose Deaths</a:t>
            </a:r>
            <a:endParaRPr lang="en-US" sz="4000" dirty="0">
              <a:solidFill>
                <a:srgbClr val="153753"/>
              </a:solidFill>
            </a:endParaRPr>
          </a:p>
        </p:txBody>
      </p:sp>
      <p:sp>
        <p:nvSpPr>
          <p:cNvPr id="3" name="Content Placeholder 2">
            <a:extLst>
              <a:ext uri="{FF2B5EF4-FFF2-40B4-BE49-F238E27FC236}">
                <a16:creationId xmlns:a16="http://schemas.microsoft.com/office/drawing/2014/main" id="{91533686-0B09-D798-14FA-76EDE47AC761}"/>
              </a:ext>
            </a:extLst>
          </p:cNvPr>
          <p:cNvSpPr>
            <a:spLocks noGrp="1"/>
          </p:cNvSpPr>
          <p:nvPr>
            <p:ph idx="1"/>
          </p:nvPr>
        </p:nvSpPr>
        <p:spPr>
          <a:xfrm>
            <a:off x="650914" y="1665880"/>
            <a:ext cx="10515600" cy="4351338"/>
          </a:xfrm>
        </p:spPr>
        <p:txBody>
          <a:bodyPr vert="horz" lIns="91440" tIns="45720" rIns="91440" bIns="45720" rtlCol="0" anchor="t">
            <a:normAutofit/>
          </a:bodyPr>
          <a:lstStyle/>
          <a:p>
            <a:pPr marL="228600" indent="-228600"/>
            <a:r>
              <a:rPr lang="en-US" dirty="0">
                <a:latin typeface="Arial" panose="020B0604020202020204" pitchFamily="34" charset="0"/>
                <a:cs typeface="Arial" panose="020B0604020202020204" pitchFamily="34" charset="0"/>
              </a:rPr>
              <a:t>Data-driven distribution of Narcan</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Higher frequency of people carrying Narcan with them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Increased access to evidence-based treatment (ex. MOUD)</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Financial investment in overdose prevention programs</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Changes in drug supply (ex. Xylazine)</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Rapid identification of emerging drug trends</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ea typeface="Calibri" panose="020F0502020204030204"/>
              <a:cs typeface="Arial" panose="020B0604020202020204" pitchFamily="34" charset="0"/>
            </a:endParaRPr>
          </a:p>
          <a:p>
            <a:pPr marL="228600" indent="-228600"/>
            <a:r>
              <a:rPr lang="en-US" dirty="0">
                <a:latin typeface="Arial" panose="020B0604020202020204" pitchFamily="34" charset="0"/>
                <a:cs typeface="Arial" panose="020B0604020202020204" pitchFamily="34" charset="0"/>
              </a:rPr>
              <a:t>Researchers are still investigating the causes of the recent decrease in overdose deaths</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ea typeface="Calibri" panose="020F0502020204030204"/>
              <a:cs typeface="Arial" panose="020B0604020202020204" pitchFamily="34" charset="0"/>
            </a:endParaRPr>
          </a:p>
        </p:txBody>
      </p:sp>
      <p:sp>
        <p:nvSpPr>
          <p:cNvPr id="4" name="TextBox 3">
            <a:extLst>
              <a:ext uri="{FF2B5EF4-FFF2-40B4-BE49-F238E27FC236}">
                <a16:creationId xmlns:a16="http://schemas.microsoft.com/office/drawing/2014/main" id="{0A41D020-60A8-01E7-C95D-C601E4AFC1C0}"/>
              </a:ext>
            </a:extLst>
          </p:cNvPr>
          <p:cNvSpPr txBox="1"/>
          <p:nvPr/>
        </p:nvSpPr>
        <p:spPr>
          <a:xfrm>
            <a:off x="0" y="5638878"/>
            <a:ext cx="3657600" cy="646331"/>
          </a:xfrm>
          <a:prstGeom prst="rect">
            <a:avLst/>
          </a:prstGeom>
          <a:noFill/>
        </p:spPr>
        <p:txBody>
          <a:bodyPr wrap="square" rtlCol="0">
            <a:spAutoFit/>
          </a:bodyPr>
          <a:lstStyle/>
          <a:p>
            <a:pPr marL="342900" indent="-342900">
              <a:buAutoNum type="arabicPeriod"/>
            </a:pPr>
            <a:r>
              <a:rPr lang="en-US" dirty="0">
                <a:solidFill>
                  <a:srgbClr val="0563C1"/>
                </a:solidFill>
                <a:hlinkClick r:id="rId3">
                  <a:extLst>
                    <a:ext uri="{A12FA001-AC4F-418D-AE19-62706E023703}">
                      <ahyp:hlinkClr xmlns:ahyp="http://schemas.microsoft.com/office/drawing/2018/hyperlinkcolor" val="tx"/>
                    </a:ext>
                  </a:extLst>
                </a:hlinkClick>
              </a:rPr>
              <a:t>CDC Newsroom</a:t>
            </a:r>
            <a:r>
              <a:rPr lang="en-US" dirty="0"/>
              <a:t> (February 2025)</a:t>
            </a:r>
          </a:p>
          <a:p>
            <a:pPr marL="342900" indent="-342900">
              <a:buAutoNum type="arabicPeriod"/>
            </a:pPr>
            <a:r>
              <a:rPr lang="en-US" dirty="0">
                <a:solidFill>
                  <a:srgbClr val="0563C1"/>
                </a:solidFill>
                <a:hlinkClick r:id="rId4">
                  <a:extLst>
                    <a:ext uri="{A12FA001-AC4F-418D-AE19-62706E023703}">
                      <ahyp:hlinkClr xmlns:ahyp="http://schemas.microsoft.com/office/drawing/2018/hyperlinkcolor" val="tx"/>
                    </a:ext>
                  </a:extLst>
                </a:hlinkClick>
              </a:rPr>
              <a:t>NPR</a:t>
            </a:r>
            <a:r>
              <a:rPr lang="en-US" dirty="0"/>
              <a:t> (September 2024)</a:t>
            </a:r>
          </a:p>
        </p:txBody>
      </p:sp>
      <p:cxnSp>
        <p:nvCxnSpPr>
          <p:cNvPr id="5" name="Straight Connector 4">
            <a:extLst>
              <a:ext uri="{FF2B5EF4-FFF2-40B4-BE49-F238E27FC236}">
                <a16:creationId xmlns:a16="http://schemas.microsoft.com/office/drawing/2014/main" id="{9BE97B27-38AF-50DE-A363-487D47ECCD2F}"/>
              </a:ext>
            </a:extLst>
          </p:cNvPr>
          <p:cNvCxnSpPr>
            <a:cxnSpLocks/>
          </p:cNvCxnSpPr>
          <p:nvPr/>
        </p:nvCxnSpPr>
        <p:spPr>
          <a:xfrm>
            <a:off x="3606932" y="1267620"/>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E9DED11-3429-8FB9-7CB0-73AC4F963243}"/>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DE3DD28-84E8-DE9A-F58E-EBE16CD5B4E2}"/>
              </a:ext>
            </a:extLst>
          </p:cNvPr>
          <p:cNvSpPr/>
          <p:nvPr/>
        </p:nvSpPr>
        <p:spPr>
          <a:xfrm>
            <a:off x="11887202" y="1495425"/>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9" name="Picture 8" descr="A close-up of a logo&#10;&#10;AI-generated content may be incorrect.">
            <a:extLst>
              <a:ext uri="{FF2B5EF4-FFF2-40B4-BE49-F238E27FC236}">
                <a16:creationId xmlns:a16="http://schemas.microsoft.com/office/drawing/2014/main" id="{8741AB78-6776-0412-7AA8-0281DDF5C048}"/>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175751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12109E-5002-DB6C-5CC5-E897C19B64B3}"/>
              </a:ext>
            </a:extLst>
          </p:cNvPr>
          <p:cNvSpPr>
            <a:spLocks noGrp="1"/>
          </p:cNvSpPr>
          <p:nvPr>
            <p:ph idx="1"/>
          </p:nvPr>
        </p:nvSpPr>
        <p:spPr>
          <a:xfrm>
            <a:off x="5847902" y="4917404"/>
            <a:ext cx="5609572" cy="1971392"/>
          </a:xfrm>
        </p:spPr>
        <p:txBody>
          <a:bodyPr vert="horz" lIns="91440" tIns="45720" rIns="91440" bIns="45720" rtlCol="0" anchor="t">
            <a:normAutofit/>
          </a:bodyPr>
          <a:lstStyle/>
          <a:p>
            <a:pPr marL="0" indent="0" algn="ctr">
              <a:lnSpc>
                <a:spcPct val="100000"/>
              </a:lnSpc>
              <a:buNone/>
            </a:pPr>
            <a:r>
              <a:rPr lang="en-US" sz="2400" b="1" dirty="0">
                <a:latin typeface="Arial" panose="020B0604020202020204" pitchFamily="34" charset="0"/>
                <a:ea typeface="Calibri"/>
                <a:cs typeface="Arial" panose="020B0604020202020204" pitchFamily="34" charset="0"/>
              </a:rPr>
              <a:t>Key Takeaway:</a:t>
            </a:r>
            <a:endParaRPr lang="en-US" sz="2400" dirty="0">
              <a:latin typeface="Arial" panose="020B0604020202020204" pitchFamily="34" charset="0"/>
              <a:ea typeface="Calibri"/>
              <a:cs typeface="Arial" panose="020B0604020202020204" pitchFamily="34" charset="0"/>
            </a:endParaRPr>
          </a:p>
          <a:p>
            <a:pPr marL="0" indent="0" algn="ctr">
              <a:lnSpc>
                <a:spcPct val="100000"/>
              </a:lnSpc>
              <a:buNone/>
            </a:pPr>
            <a:r>
              <a:rPr lang="en-US" sz="2000" dirty="0">
                <a:latin typeface="Arial" panose="020B0604020202020204" pitchFamily="34" charset="0"/>
                <a:cs typeface="Arial" panose="020B0604020202020204" pitchFamily="34" charset="0"/>
              </a:rPr>
              <a:t>While overdose deaths in the U.S. decreased for White people, rates increased for Black, Hispanic, and American Indian people (2022-2023).</a:t>
            </a:r>
            <a:r>
              <a:rPr lang="en-US" sz="2000" baseline="30000" dirty="0">
                <a:latin typeface="Arial" panose="020B0604020202020204" pitchFamily="34" charset="0"/>
                <a:cs typeface="Arial" panose="020B0604020202020204" pitchFamily="34" charset="0"/>
              </a:rPr>
              <a:t>1</a:t>
            </a:r>
            <a:endParaRPr lang="en-US" sz="2000" dirty="0">
              <a:latin typeface="Arial" panose="020B0604020202020204" pitchFamily="34" charset="0"/>
              <a:ea typeface="Calibri" panose="020F0502020204030204"/>
              <a:cs typeface="Arial" panose="020B0604020202020204" pitchFamily="34" charset="0"/>
            </a:endParaRPr>
          </a:p>
        </p:txBody>
      </p:sp>
      <p:pic>
        <p:nvPicPr>
          <p:cNvPr id="5" name="Picture 4">
            <a:extLst>
              <a:ext uri="{FF2B5EF4-FFF2-40B4-BE49-F238E27FC236}">
                <a16:creationId xmlns:a16="http://schemas.microsoft.com/office/drawing/2014/main" id="{625C84A4-5B38-432D-104F-BEFDB8BD209E}"/>
              </a:ext>
            </a:extLst>
          </p:cNvPr>
          <p:cNvPicPr>
            <a:picLocks noChangeAspect="1"/>
          </p:cNvPicPr>
          <p:nvPr/>
        </p:nvPicPr>
        <p:blipFill>
          <a:blip r:embed="rId3"/>
          <a:stretch>
            <a:fillRect/>
          </a:stretch>
        </p:blipFill>
        <p:spPr>
          <a:xfrm>
            <a:off x="5970316" y="1324101"/>
            <a:ext cx="5618764" cy="3536823"/>
          </a:xfrm>
          <a:prstGeom prst="rect">
            <a:avLst/>
          </a:prstGeom>
        </p:spPr>
      </p:pic>
      <p:sp>
        <p:nvSpPr>
          <p:cNvPr id="4" name="TextBox 3">
            <a:extLst>
              <a:ext uri="{FF2B5EF4-FFF2-40B4-BE49-F238E27FC236}">
                <a16:creationId xmlns:a16="http://schemas.microsoft.com/office/drawing/2014/main" id="{4752CDCB-540E-CF84-31AE-D1505D5F7BD8}"/>
              </a:ext>
            </a:extLst>
          </p:cNvPr>
          <p:cNvSpPr txBox="1"/>
          <p:nvPr/>
        </p:nvSpPr>
        <p:spPr>
          <a:xfrm>
            <a:off x="1457936" y="6472023"/>
            <a:ext cx="39254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ea typeface="Calibri"/>
                <a:cs typeface="Calibri"/>
                <a:hlinkClick r:id="rId4"/>
              </a:rPr>
              <a:t>National Center for Health Statistics</a:t>
            </a:r>
            <a:endParaRPr lang="en-US" dirty="0">
              <a:ea typeface="Calibri"/>
              <a:cs typeface="Calibri"/>
            </a:endParaRPr>
          </a:p>
        </p:txBody>
      </p:sp>
      <p:sp>
        <p:nvSpPr>
          <p:cNvPr id="10" name="TextBox 9">
            <a:extLst>
              <a:ext uri="{FF2B5EF4-FFF2-40B4-BE49-F238E27FC236}">
                <a16:creationId xmlns:a16="http://schemas.microsoft.com/office/drawing/2014/main" id="{C512A92E-F8C4-A85B-EAC9-6A96AB8F2F5D}"/>
              </a:ext>
            </a:extLst>
          </p:cNvPr>
          <p:cNvSpPr txBox="1"/>
          <p:nvPr/>
        </p:nvSpPr>
        <p:spPr>
          <a:xfrm>
            <a:off x="2100942" y="201311"/>
            <a:ext cx="8001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153753"/>
                </a:solidFill>
                <a:latin typeface="Arial"/>
              </a:rPr>
              <a:t>Disparities in Overdose Deaths</a:t>
            </a:r>
            <a:endParaRPr lang="en-US" sz="4000" dirty="0">
              <a:solidFill>
                <a:srgbClr val="153753"/>
              </a:solidFill>
              <a:latin typeface="Arial"/>
              <a:cs typeface="Arial"/>
            </a:endParaRPr>
          </a:p>
        </p:txBody>
      </p:sp>
      <p:pic>
        <p:nvPicPr>
          <p:cNvPr id="11" name="Picture 10">
            <a:extLst>
              <a:ext uri="{FF2B5EF4-FFF2-40B4-BE49-F238E27FC236}">
                <a16:creationId xmlns:a16="http://schemas.microsoft.com/office/drawing/2014/main" id="{E631DEFA-03B0-354A-C71D-0B917A52AC38}"/>
              </a:ext>
            </a:extLst>
          </p:cNvPr>
          <p:cNvPicPr>
            <a:picLocks noChangeAspect="1"/>
          </p:cNvPicPr>
          <p:nvPr/>
        </p:nvPicPr>
        <p:blipFill>
          <a:blip r:embed="rId5"/>
          <a:stretch>
            <a:fillRect/>
          </a:stretch>
        </p:blipFill>
        <p:spPr>
          <a:xfrm>
            <a:off x="359490" y="1315053"/>
            <a:ext cx="5045938" cy="3541753"/>
          </a:xfrm>
          <a:prstGeom prst="rect">
            <a:avLst/>
          </a:prstGeom>
        </p:spPr>
      </p:pic>
      <p:sp>
        <p:nvSpPr>
          <p:cNvPr id="12" name="TextBox 11">
            <a:extLst>
              <a:ext uri="{FF2B5EF4-FFF2-40B4-BE49-F238E27FC236}">
                <a16:creationId xmlns:a16="http://schemas.microsoft.com/office/drawing/2014/main" id="{6F440A8A-9280-4DB2-18BD-A2DBB23891B2}"/>
              </a:ext>
            </a:extLst>
          </p:cNvPr>
          <p:cNvSpPr txBox="1"/>
          <p:nvPr/>
        </p:nvSpPr>
        <p:spPr>
          <a:xfrm>
            <a:off x="525702" y="4980380"/>
            <a:ext cx="47135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rial" panose="020B0604020202020204" pitchFamily="34" charset="0"/>
                <a:ea typeface="Calibri"/>
                <a:cs typeface="Arial" panose="020B0604020202020204" pitchFamily="34" charset="0"/>
              </a:rPr>
              <a:t>Key Takeaway:</a:t>
            </a:r>
            <a:endParaRPr lang="en-US" sz="2400" dirty="0">
              <a:latin typeface="Arial" panose="020B0604020202020204" pitchFamily="34" charset="0"/>
              <a:ea typeface="Calibri"/>
              <a:cs typeface="Arial" panose="020B0604020202020204" pitchFamily="34" charset="0"/>
            </a:endParaRPr>
          </a:p>
          <a:p>
            <a:pPr algn="ctr"/>
            <a:endParaRPr lang="en-US" sz="800" b="1" dirty="0">
              <a:latin typeface="Arial" panose="020B0604020202020204" pitchFamily="34" charset="0"/>
              <a:ea typeface="Calibri"/>
              <a:cs typeface="Arial" panose="020B0604020202020204" pitchFamily="34" charset="0"/>
            </a:endParaRPr>
          </a:p>
          <a:p>
            <a:pPr algn="ctr"/>
            <a:r>
              <a:rPr lang="en-US" sz="2000" dirty="0">
                <a:latin typeface="Arial" panose="020B0604020202020204" pitchFamily="34" charset="0"/>
                <a:cs typeface="Arial" panose="020B0604020202020204" pitchFamily="34" charset="0"/>
              </a:rPr>
              <a:t>Males have higher overdose rates compared to females.</a:t>
            </a:r>
            <a:r>
              <a:rPr lang="en-US" sz="2000" baseline="30000" dirty="0">
                <a:latin typeface="Arial" panose="020B0604020202020204" pitchFamily="34" charset="0"/>
                <a:cs typeface="Arial" panose="020B0604020202020204" pitchFamily="34" charset="0"/>
              </a:rPr>
              <a:t>1</a:t>
            </a:r>
            <a:endParaRPr lang="en-US" sz="2000" baseline="30000" dirty="0">
              <a:latin typeface="Arial" panose="020B0604020202020204" pitchFamily="34" charset="0"/>
              <a:ea typeface="Calibri"/>
              <a:cs typeface="Arial" panose="020B0604020202020204" pitchFamily="34" charset="0"/>
            </a:endParaRPr>
          </a:p>
        </p:txBody>
      </p:sp>
      <p:cxnSp>
        <p:nvCxnSpPr>
          <p:cNvPr id="2" name="Straight Connector 1">
            <a:extLst>
              <a:ext uri="{FF2B5EF4-FFF2-40B4-BE49-F238E27FC236}">
                <a16:creationId xmlns:a16="http://schemas.microsoft.com/office/drawing/2014/main" id="{828452F7-B17E-56FC-67BD-78EF092D9A74}"/>
              </a:ext>
            </a:extLst>
          </p:cNvPr>
          <p:cNvCxnSpPr>
            <a:cxnSpLocks/>
          </p:cNvCxnSpPr>
          <p:nvPr/>
        </p:nvCxnSpPr>
        <p:spPr>
          <a:xfrm>
            <a:off x="3505880" y="1124399"/>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EB7199-9ADB-D8E9-7567-149B31061998}"/>
              </a:ext>
            </a:extLst>
          </p:cNvPr>
          <p:cNvSpPr/>
          <p:nvPr/>
        </p:nvSpPr>
        <p:spPr>
          <a:xfrm>
            <a:off x="11913761" y="424713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8" name="Picture 7" descr="A close-up of a logo&#10;&#10;AI-generated content may be incorrect.">
            <a:extLst>
              <a:ext uri="{FF2B5EF4-FFF2-40B4-BE49-F238E27FC236}">
                <a16:creationId xmlns:a16="http://schemas.microsoft.com/office/drawing/2014/main" id="{F96C4C72-7BA7-C2FB-57FC-FBB2B32C434F}"/>
              </a:ext>
            </a:extLst>
          </p:cNvPr>
          <p:cNvPicPr>
            <a:picLocks noChangeAspect="1"/>
          </p:cNvPicPr>
          <p:nvPr/>
        </p:nvPicPr>
        <p:blipFill>
          <a:blip r:embed="rId6"/>
          <a:stretch>
            <a:fillRect/>
          </a:stretch>
        </p:blipFill>
        <p:spPr>
          <a:xfrm>
            <a:off x="0" y="6246574"/>
            <a:ext cx="1466687" cy="611426"/>
          </a:xfrm>
          <a:prstGeom prst="rect">
            <a:avLst/>
          </a:prstGeom>
        </p:spPr>
      </p:pic>
    </p:spTree>
    <p:extLst>
      <p:ext uri="{BB962C8B-B14F-4D97-AF65-F5344CB8AC3E}">
        <p14:creationId xmlns:p14="http://schemas.microsoft.com/office/powerpoint/2010/main" val="428403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9C71-C320-F149-9F8F-E775D8B2DB38}"/>
              </a:ext>
            </a:extLst>
          </p:cNvPr>
          <p:cNvSpPr>
            <a:spLocks noGrp="1"/>
          </p:cNvSpPr>
          <p:nvPr>
            <p:ph type="title"/>
          </p:nvPr>
        </p:nvSpPr>
        <p:spPr>
          <a:xfrm>
            <a:off x="992438" y="102866"/>
            <a:ext cx="10515600" cy="1325563"/>
          </a:xfrm>
        </p:spPr>
        <p:txBody>
          <a:bodyPr>
            <a:normAutofit/>
          </a:bodyPr>
          <a:lstStyle/>
          <a:p>
            <a:pPr algn="ctr"/>
            <a:r>
              <a:rPr lang="en-US" sz="4000" b="1" dirty="0">
                <a:solidFill>
                  <a:srgbClr val="153753"/>
                </a:solidFill>
                <a:latin typeface="Arial"/>
                <a:cs typeface="Arial"/>
              </a:rPr>
              <a:t>Recurrence Rates are Similar for Addiction and Other Chronic Illnesses</a:t>
            </a:r>
          </a:p>
        </p:txBody>
      </p:sp>
      <p:graphicFrame>
        <p:nvGraphicFramePr>
          <p:cNvPr id="4" name="Content Placeholder 3">
            <a:extLst>
              <a:ext uri="{FF2B5EF4-FFF2-40B4-BE49-F238E27FC236}">
                <a16:creationId xmlns:a16="http://schemas.microsoft.com/office/drawing/2014/main" id="{577632C1-DA3E-404E-8C3A-996703FEFE1E}"/>
              </a:ext>
            </a:extLst>
          </p:cNvPr>
          <p:cNvGraphicFramePr>
            <a:graphicFrameLocks noGrp="1"/>
          </p:cNvGraphicFramePr>
          <p:nvPr>
            <p:ph idx="1"/>
            <p:extLst>
              <p:ext uri="{D42A27DB-BD31-4B8C-83A1-F6EECF244321}">
                <p14:modId xmlns:p14="http://schemas.microsoft.com/office/powerpoint/2010/main" val="1510203779"/>
              </p:ext>
            </p:extLst>
          </p:nvPr>
        </p:nvGraphicFramePr>
        <p:xfrm>
          <a:off x="761146" y="1782815"/>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112C23-8CE8-DD4E-89C6-DC0BF2C75562}"/>
              </a:ext>
            </a:extLst>
          </p:cNvPr>
          <p:cNvSpPr txBox="1"/>
          <p:nvPr/>
        </p:nvSpPr>
        <p:spPr>
          <a:xfrm>
            <a:off x="7683532" y="6488540"/>
            <a:ext cx="1554480" cy="369460"/>
          </a:xfrm>
          <a:prstGeom prst="rect">
            <a:avLst/>
          </a:prstGeom>
          <a:solidFill>
            <a:schemeClr val="bg1"/>
          </a:solidFill>
        </p:spPr>
        <p:txBody>
          <a:bodyPr wrap="square" rtlCol="0">
            <a:spAutoFit/>
          </a:bodyPr>
          <a:lstStyle/>
          <a:p>
            <a:endParaRPr lang="en-US" sz="1801"/>
          </a:p>
        </p:txBody>
      </p:sp>
      <p:cxnSp>
        <p:nvCxnSpPr>
          <p:cNvPr id="3" name="Straight Connector 2">
            <a:extLst>
              <a:ext uri="{FF2B5EF4-FFF2-40B4-BE49-F238E27FC236}">
                <a16:creationId xmlns:a16="http://schemas.microsoft.com/office/drawing/2014/main" id="{3803E61C-3760-1755-D62C-ED58B5A27E5C}"/>
              </a:ext>
            </a:extLst>
          </p:cNvPr>
          <p:cNvCxnSpPr>
            <a:cxnSpLocks/>
          </p:cNvCxnSpPr>
          <p:nvPr/>
        </p:nvCxnSpPr>
        <p:spPr>
          <a:xfrm>
            <a:off x="3654676" y="1543040"/>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4567097-F391-D3D9-0C47-1610EA8A05D2}"/>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8" name="Picture 7" descr="A close-up of a logo&#10;&#10;AI-generated content may be incorrect.">
            <a:extLst>
              <a:ext uri="{FF2B5EF4-FFF2-40B4-BE49-F238E27FC236}">
                <a16:creationId xmlns:a16="http://schemas.microsoft.com/office/drawing/2014/main" id="{4DAB1824-C1B2-E1FD-85F6-D08E5F825D77}"/>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268153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7FDC-4439-1149-90CA-EFFE7F506C5A}"/>
              </a:ext>
            </a:extLst>
          </p:cNvPr>
          <p:cNvSpPr>
            <a:spLocks noGrp="1"/>
          </p:cNvSpPr>
          <p:nvPr>
            <p:ph type="title"/>
          </p:nvPr>
        </p:nvSpPr>
        <p:spPr>
          <a:xfrm>
            <a:off x="933095" y="3710614"/>
            <a:ext cx="3290887" cy="2452686"/>
          </a:xfrm>
        </p:spPr>
        <p:txBody>
          <a:bodyPr anchor="ctr">
            <a:normAutofit/>
          </a:bodyPr>
          <a:lstStyle/>
          <a:p>
            <a:pPr algn="ctr"/>
            <a:r>
              <a:rPr lang="en-US" sz="3600" b="1" dirty="0">
                <a:latin typeface="Arial" panose="020B0604020202020204" pitchFamily="34" charset="0"/>
                <a:cs typeface="Arial" panose="020B0604020202020204" pitchFamily="34" charset="0"/>
              </a:rPr>
              <a:t>Important Note: </a:t>
            </a:r>
          </a:p>
        </p:txBody>
      </p:sp>
      <p:pic>
        <p:nvPicPr>
          <p:cNvPr id="1026" name="Picture 2" descr="Google Issues a Warning About Guest Posting to Build Links">
            <a:extLst>
              <a:ext uri="{FF2B5EF4-FFF2-40B4-BE49-F238E27FC236}">
                <a16:creationId xmlns:a16="http://schemas.microsoft.com/office/drawing/2014/main" id="{1FAA3C34-201D-2A4D-9354-70C7D14086B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1304" y="189121"/>
            <a:ext cx="11709396" cy="356373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42D677-ADD9-714B-9EB1-2105294D98C0}"/>
              </a:ext>
            </a:extLst>
          </p:cNvPr>
          <p:cNvSpPr>
            <a:spLocks noGrp="1"/>
          </p:cNvSpPr>
          <p:nvPr>
            <p:ph idx="1"/>
          </p:nvPr>
        </p:nvSpPr>
        <p:spPr>
          <a:xfrm>
            <a:off x="4223983" y="3752851"/>
            <a:ext cx="7485413" cy="2452686"/>
          </a:xfrm>
        </p:spPr>
        <p:txBody>
          <a:bodyPr anchor="ctr">
            <a:normAutofit/>
          </a:bodyPr>
          <a:lstStyle/>
          <a:p>
            <a:pPr marL="0" indent="0" algn="ctr">
              <a:buNone/>
            </a:pPr>
            <a:r>
              <a:rPr lang="en-US" sz="3001" dirty="0">
                <a:latin typeface="Arial" panose="020B0604020202020204" pitchFamily="34" charset="0"/>
                <a:cs typeface="Arial" panose="020B0604020202020204" pitchFamily="34" charset="0"/>
              </a:rPr>
              <a:t>If there is an indicator of intentional </a:t>
            </a:r>
          </a:p>
          <a:p>
            <a:pPr marL="0" indent="0" algn="ctr">
              <a:buNone/>
            </a:pPr>
            <a:r>
              <a:rPr lang="en-US" sz="3001" dirty="0">
                <a:latin typeface="Arial" panose="020B0604020202020204" pitchFamily="34" charset="0"/>
                <a:cs typeface="Arial" panose="020B0604020202020204" pitchFamily="34" charset="0"/>
              </a:rPr>
              <a:t>overdose/suicide, first responders must </a:t>
            </a:r>
          </a:p>
          <a:p>
            <a:pPr marL="0" indent="0" algn="ctr">
              <a:buNone/>
            </a:pPr>
            <a:r>
              <a:rPr lang="en-US" sz="3001" dirty="0">
                <a:latin typeface="Arial" panose="020B0604020202020204" pitchFamily="34" charset="0"/>
                <a:cs typeface="Arial" panose="020B0604020202020204" pitchFamily="34" charset="0"/>
              </a:rPr>
              <a:t>follow standard protocols.</a:t>
            </a:r>
          </a:p>
        </p:txBody>
      </p:sp>
      <p:sp>
        <p:nvSpPr>
          <p:cNvPr id="4" name="Rectangle 3">
            <a:extLst>
              <a:ext uri="{FF2B5EF4-FFF2-40B4-BE49-F238E27FC236}">
                <a16:creationId xmlns:a16="http://schemas.microsoft.com/office/drawing/2014/main" id="{61EE432D-A712-8DB1-8C99-C233872CAD0E}"/>
              </a:ext>
            </a:extLst>
          </p:cNvPr>
          <p:cNvSpPr/>
          <p:nvPr/>
        </p:nvSpPr>
        <p:spPr>
          <a:xfrm>
            <a:off x="0" y="655320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5" name="Picture 4" descr="A close-up of a logo&#10;&#10;AI-generated content may be incorrect.">
            <a:extLst>
              <a:ext uri="{FF2B5EF4-FFF2-40B4-BE49-F238E27FC236}">
                <a16:creationId xmlns:a16="http://schemas.microsoft.com/office/drawing/2014/main" id="{E298FB68-E69D-2B34-20EB-152F18ED483E}"/>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81361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3813787" y="619850"/>
            <a:ext cx="4564426"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Why are we here?</a:t>
            </a:r>
          </a:p>
        </p:txBody>
      </p:sp>
      <p:sp>
        <p:nvSpPr>
          <p:cNvPr id="5" name="TextBox 4">
            <a:extLst>
              <a:ext uri="{FF2B5EF4-FFF2-40B4-BE49-F238E27FC236}">
                <a16:creationId xmlns:a16="http://schemas.microsoft.com/office/drawing/2014/main" id="{6DC3879F-B3CD-43EE-8659-B627E32CDFF8}"/>
              </a:ext>
            </a:extLst>
          </p:cNvPr>
          <p:cNvSpPr txBox="1"/>
          <p:nvPr/>
        </p:nvSpPr>
        <p:spPr>
          <a:xfrm>
            <a:off x="781050" y="2490517"/>
            <a:ext cx="10629900" cy="2968700"/>
          </a:xfrm>
          <a:prstGeom prst="rect">
            <a:avLst/>
          </a:prstGeom>
        </p:spPr>
        <p:txBody>
          <a:bodyPr vert="horz" lIns="91440" tIns="45721" rIns="91440" bIns="45721" rtlCol="0" anchor="t">
            <a:normAutofit/>
          </a:bodyPr>
          <a:lstStyle/>
          <a:p>
            <a:pPr marL="57150" algn="ctr">
              <a:lnSpc>
                <a:spcPct val="90000"/>
              </a:lnSpc>
              <a:spcAft>
                <a:spcPts val="601"/>
              </a:spcAft>
            </a:pPr>
            <a:r>
              <a:rPr lang="en-US" sz="2800" dirty="0">
                <a:latin typeface="Arial"/>
                <a:cs typeface="Arial"/>
              </a:rPr>
              <a:t>Up to </a:t>
            </a:r>
            <a:r>
              <a:rPr lang="en-US" sz="2800" b="1" dirty="0">
                <a:latin typeface="Arial"/>
                <a:cs typeface="Arial"/>
              </a:rPr>
              <a:t>20%</a:t>
            </a:r>
            <a:r>
              <a:rPr lang="en-US" sz="2800" dirty="0">
                <a:latin typeface="Arial"/>
                <a:cs typeface="Arial"/>
              </a:rPr>
              <a:t> of individuals who EMS providers administer Narcan to </a:t>
            </a:r>
            <a:r>
              <a:rPr lang="en-US" sz="2800" b="1" dirty="0">
                <a:latin typeface="Arial"/>
                <a:cs typeface="Arial"/>
              </a:rPr>
              <a:t>refuse transport to a hospital </a:t>
            </a:r>
            <a:r>
              <a:rPr lang="en-US" sz="2800" dirty="0">
                <a:latin typeface="Arial"/>
                <a:cs typeface="Arial"/>
              </a:rPr>
              <a:t>or leave the ER before being seen by a healthcare provider.</a:t>
            </a:r>
            <a:endParaRPr lang="en-US" dirty="0">
              <a:latin typeface="Arial"/>
              <a:cs typeface="Arial"/>
            </a:endParaRPr>
          </a:p>
          <a:p>
            <a:pPr marL="57150" algn="ctr">
              <a:lnSpc>
                <a:spcPct val="90000"/>
              </a:lnSpc>
              <a:spcAft>
                <a:spcPts val="601"/>
              </a:spcAft>
            </a:pPr>
            <a:endParaRPr lang="en-US" sz="2800" dirty="0">
              <a:latin typeface="Arial" panose="020B0604020202020204" pitchFamily="34" charset="0"/>
              <a:cs typeface="Arial" panose="020B0604020202020204" pitchFamily="34" charset="0"/>
            </a:endParaRPr>
          </a:p>
          <a:p>
            <a:pPr marL="57150" algn="ctr">
              <a:lnSpc>
                <a:spcPct val="90000"/>
              </a:lnSpc>
              <a:spcAft>
                <a:spcPts val="601"/>
              </a:spcAft>
            </a:pPr>
            <a:r>
              <a:rPr lang="en-US" sz="2800" dirty="0">
                <a:latin typeface="Arial" panose="020B0604020202020204" pitchFamily="34" charset="0"/>
                <a:cs typeface="Arial" panose="020B0604020202020204" pitchFamily="34" charset="0"/>
              </a:rPr>
              <a:t>First responders are often the </a:t>
            </a:r>
            <a:r>
              <a:rPr lang="en-US" sz="2800" b="1" dirty="0">
                <a:latin typeface="Arial" panose="020B0604020202020204" pitchFamily="34" charset="0"/>
                <a:cs typeface="Arial" panose="020B0604020202020204" pitchFamily="34" charset="0"/>
              </a:rPr>
              <a:t>only healthcare professionals</a:t>
            </a:r>
            <a:r>
              <a:rPr lang="en-US" sz="2800" dirty="0">
                <a:latin typeface="Arial" panose="020B0604020202020204" pitchFamily="34" charset="0"/>
                <a:cs typeface="Arial" panose="020B0604020202020204" pitchFamily="34" charset="0"/>
              </a:rPr>
              <a:t> to interact with those patients.</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139396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3</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Stigma Surrounding Substance Use Disorder</a:t>
            </a:r>
          </a:p>
        </p:txBody>
      </p:sp>
    </p:spTree>
    <p:extLst>
      <p:ext uri="{BB962C8B-B14F-4D97-AF65-F5344CB8AC3E}">
        <p14:creationId xmlns:p14="http://schemas.microsoft.com/office/powerpoint/2010/main" val="4182051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2" descr="A wooden bench sitting in the middle of a park&#10;&#10;Description automatically generated">
            <a:extLst>
              <a:ext uri="{FF2B5EF4-FFF2-40B4-BE49-F238E27FC236}">
                <a16:creationId xmlns:a16="http://schemas.microsoft.com/office/drawing/2014/main" id="{3D89A52B-33EC-FA4B-BC9C-50CC630A20EF}"/>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1460598" y="3495"/>
            <a:ext cx="9270805" cy="6857989"/>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2" name="Picture 1" descr="A close-up of a logo&#10;&#10;AI-generated content may be incorrect.">
            <a:extLst>
              <a:ext uri="{FF2B5EF4-FFF2-40B4-BE49-F238E27FC236}">
                <a16:creationId xmlns:a16="http://schemas.microsoft.com/office/drawing/2014/main" id="{E1F73F69-E3B3-E176-E40C-537B1A01E570}"/>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0"/>
          <p:cNvSpPr txBox="1">
            <a:spLocks noGrp="1"/>
          </p:cNvSpPr>
          <p:nvPr>
            <p:ph idx="1"/>
          </p:nvPr>
        </p:nvSpPr>
        <p:spPr>
          <a:xfrm>
            <a:off x="643470" y="2638044"/>
            <a:ext cx="3363973" cy="3415623"/>
          </a:xfrm>
          <a:prstGeom prst="rect">
            <a:avLst/>
          </a:prstGeom>
        </p:spPr>
        <p:txBody>
          <a:bodyPr spcFirstLastPara="1" vert="horz" lIns="91426" tIns="45700" rIns="91426" bIns="45700" rtlCol="0" anchorCtr="0">
            <a:normAutofit/>
          </a:bodyPr>
          <a:lstStyle/>
          <a:p>
            <a:pPr marL="0" indent="0">
              <a:spcBef>
                <a:spcPts val="441"/>
              </a:spcBef>
              <a:buClr>
                <a:schemeClr val="dk2"/>
              </a:buClr>
              <a:buSzPts val="2200"/>
              <a:buNone/>
            </a:pPr>
            <a:endParaRPr lang="en-US" sz="2000"/>
          </a:p>
          <a:p>
            <a:pPr marL="0" indent="0">
              <a:spcBef>
                <a:spcPts val="441"/>
              </a:spcBef>
              <a:buClr>
                <a:schemeClr val="dk2"/>
              </a:buClr>
              <a:buSzPts val="2200"/>
              <a:buNone/>
            </a:pPr>
            <a:endParaRPr lang="en-US" sz="2000"/>
          </a:p>
        </p:txBody>
      </p:sp>
      <p:pic>
        <p:nvPicPr>
          <p:cNvPr id="253" name="Google Shape;253;p30" descr="Image result for stigma"/>
          <p:cNvPicPr preferRelativeResize="0"/>
          <p:nvPr/>
        </p:nvPicPr>
        <p:blipFill rotWithShape="1">
          <a:blip r:embed="rId3"/>
          <a:stretch/>
        </p:blipFill>
        <p:spPr>
          <a:xfrm>
            <a:off x="1436825" y="599959"/>
            <a:ext cx="9318350" cy="5658085"/>
          </a:xfrm>
          <a:prstGeom prst="rect">
            <a:avLst/>
          </a:prstGeom>
          <a:noFill/>
        </p:spPr>
      </p:pic>
      <p:pic>
        <p:nvPicPr>
          <p:cNvPr id="2" name="Picture 1" descr="A close-up of a logo&#10;&#10;AI-generated content may be incorrect.">
            <a:extLst>
              <a:ext uri="{FF2B5EF4-FFF2-40B4-BE49-F238E27FC236}">
                <a16:creationId xmlns:a16="http://schemas.microsoft.com/office/drawing/2014/main" id="{D22DEADC-BFEC-7960-B836-83DA1B4940CD}"/>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4120670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idx="1"/>
          </p:nvPr>
        </p:nvSpPr>
        <p:spPr>
          <a:xfrm>
            <a:off x="616286" y="2218598"/>
            <a:ext cx="11200197" cy="4556772"/>
          </a:xfrm>
          <a:prstGeom prst="rect">
            <a:avLst/>
          </a:prstGeom>
          <a:noFill/>
          <a:ln>
            <a:noFill/>
          </a:ln>
        </p:spPr>
        <p:txBody>
          <a:bodyPr spcFirstLastPara="1" vert="horz" wrap="square" lIns="91426" tIns="45700" rIns="91426" bIns="45700" rtlCol="0" anchor="t" anchorCtr="0">
            <a:noAutofit/>
          </a:bodyPr>
          <a:lstStyle/>
          <a:p>
            <a:pPr marL="0" indent="0" algn="ctr">
              <a:spcBef>
                <a:spcPts val="0"/>
              </a:spcBef>
              <a:buClr>
                <a:schemeClr val="dk2"/>
              </a:buClr>
              <a:buSzPts val="2200"/>
              <a:buNone/>
            </a:pPr>
            <a:r>
              <a:rPr lang="en-US" dirty="0">
                <a:latin typeface="Arial" panose="020B0604020202020204" pitchFamily="34" charset="0"/>
                <a:cs typeface="Arial" panose="020B0604020202020204" pitchFamily="34" charset="0"/>
              </a:rPr>
              <a:t>Junkie. Stoner. Crackhead. Addict. Alkie.</a:t>
            </a:r>
          </a:p>
          <a:p>
            <a:pPr marL="0" indent="0" algn="ctr">
              <a:spcBef>
                <a:spcPts val="0"/>
              </a:spcBef>
              <a:buClr>
                <a:schemeClr val="dk2"/>
              </a:buClr>
              <a:buSzPts val="2200"/>
              <a:buNone/>
            </a:pPr>
            <a:endParaRPr dirty="0">
              <a:latin typeface="Arial" panose="020B0604020202020204" pitchFamily="34" charset="0"/>
              <a:cs typeface="Arial" panose="020B0604020202020204" pitchFamily="34" charset="0"/>
            </a:endParaRPr>
          </a:p>
          <a:p>
            <a:pPr>
              <a:spcBef>
                <a:spcPts val="441"/>
              </a:spcBef>
              <a:buClr>
                <a:schemeClr val="dk2"/>
              </a:buClr>
              <a:buSzPts val="2200"/>
            </a:pPr>
            <a:r>
              <a:rPr lang="en-US" dirty="0">
                <a:latin typeface="Arial" panose="020B0604020202020204" pitchFamily="34" charset="0"/>
                <a:cs typeface="Arial" panose="020B0604020202020204" pitchFamily="34" charset="0"/>
              </a:rPr>
              <a:t>These ​words are dismissive and dehumanizing</a:t>
            </a:r>
            <a:endParaRPr dirty="0">
              <a:latin typeface="Arial" panose="020B0604020202020204" pitchFamily="34" charset="0"/>
              <a:cs typeface="Arial" panose="020B0604020202020204" pitchFamily="34" charset="0"/>
            </a:endParaRPr>
          </a:p>
          <a:p>
            <a:pPr>
              <a:spcBef>
                <a:spcPts val="441"/>
              </a:spcBef>
              <a:buClr>
                <a:schemeClr val="dk2"/>
              </a:buClr>
              <a:buSzPts val="2200"/>
            </a:pPr>
            <a:endParaRPr lang="en-US" dirty="0">
              <a:latin typeface="Arial"/>
              <a:cs typeface="Arial"/>
            </a:endParaRPr>
          </a:p>
          <a:p>
            <a:pPr>
              <a:spcBef>
                <a:spcPts val="441"/>
              </a:spcBef>
              <a:buClr>
                <a:schemeClr val="dk2"/>
              </a:buClr>
              <a:buSzPts val="2200"/>
            </a:pPr>
            <a:r>
              <a:rPr lang="en-US" dirty="0">
                <a:latin typeface="Arial"/>
                <a:cs typeface="Arial"/>
              </a:rPr>
              <a:t>We need to change the national discussion</a:t>
            </a:r>
            <a:endParaRPr dirty="0">
              <a:latin typeface="Arial"/>
              <a:cs typeface="Arial"/>
            </a:endParaRPr>
          </a:p>
          <a:p>
            <a:pPr>
              <a:spcBef>
                <a:spcPts val="441"/>
              </a:spcBef>
              <a:buClr>
                <a:schemeClr val="dk2"/>
              </a:buClr>
              <a:buSzPts val="2200"/>
            </a:pPr>
            <a:endParaRPr lang="en-US" dirty="0">
              <a:latin typeface="Arial"/>
              <a:cs typeface="Arial"/>
            </a:endParaRPr>
          </a:p>
          <a:p>
            <a:pPr>
              <a:spcBef>
                <a:spcPts val="441"/>
              </a:spcBef>
              <a:buClr>
                <a:schemeClr val="dk2"/>
              </a:buClr>
              <a:buSzPts val="2200"/>
            </a:pPr>
            <a:r>
              <a:rPr lang="en-US" dirty="0">
                <a:latin typeface="Arial"/>
                <a:cs typeface="Arial"/>
              </a:rPr>
              <a:t>We should use </a:t>
            </a:r>
            <a:r>
              <a:rPr lang="en-US" b="1" dirty="0">
                <a:latin typeface="Arial"/>
                <a:cs typeface="Arial"/>
              </a:rPr>
              <a:t>Person-First Language </a:t>
            </a:r>
            <a:r>
              <a:rPr lang="en-US" dirty="0">
                <a:latin typeface="Arial"/>
                <a:cs typeface="Arial"/>
              </a:rPr>
              <a:t>instead.</a:t>
            </a:r>
            <a:endParaRPr dirty="0">
              <a:latin typeface="Arial"/>
              <a:cs typeface="Arial"/>
            </a:endParaRPr>
          </a:p>
          <a:p>
            <a:pPr marL="0" indent="0" algn="r">
              <a:spcBef>
                <a:spcPts val="441"/>
              </a:spcBef>
              <a:buClr>
                <a:schemeClr val="dk2"/>
              </a:buClr>
              <a:buSzPts val="2200"/>
              <a:buNone/>
            </a:pPr>
            <a:endParaRPr lang="en-US" sz="3200" dirty="0">
              <a:latin typeface="Arial" panose="020B0604020202020204" pitchFamily="34" charset="0"/>
              <a:cs typeface="Arial" panose="020B0604020202020204" pitchFamily="34" charset="0"/>
            </a:endParaRPr>
          </a:p>
          <a:p>
            <a:pPr marL="0" indent="0" algn="r">
              <a:spcBef>
                <a:spcPts val="441"/>
              </a:spcBef>
              <a:buClr>
                <a:schemeClr val="dk2"/>
              </a:buClr>
              <a:buSzPts val="2200"/>
              <a:buNone/>
            </a:pPr>
            <a:endParaRPr lang="en-US" sz="3200" dirty="0">
              <a:latin typeface="Arial" panose="020B0604020202020204" pitchFamily="34" charset="0"/>
              <a:cs typeface="Arial" panose="020B0604020202020204" pitchFamily="34" charset="0"/>
            </a:endParaRPr>
          </a:p>
          <a:p>
            <a:pPr marL="0" indent="0" algn="r">
              <a:spcBef>
                <a:spcPts val="441"/>
              </a:spcBef>
              <a:buClr>
                <a:schemeClr val="dk2"/>
              </a:buClr>
              <a:buSzPts val="2200"/>
              <a:buNone/>
            </a:pPr>
            <a:r>
              <a:rPr lang="en-US" sz="2201" dirty="0">
                <a:latin typeface="Arial" panose="020B0604020202020204" pitchFamily="34" charset="0"/>
                <a:cs typeface="Arial" panose="020B0604020202020204" pitchFamily="34" charset="0"/>
              </a:rPr>
              <a:t>AMA Task Force to Reduce Opioid Abuse</a:t>
            </a:r>
            <a:br>
              <a:rPr lang="en-US" sz="2201" dirty="0">
                <a:latin typeface="Arial" panose="020B0604020202020204" pitchFamily="34" charset="0"/>
                <a:cs typeface="Arial" panose="020B0604020202020204" pitchFamily="34" charset="0"/>
              </a:rPr>
            </a:br>
            <a:endParaRPr sz="2201" dirty="0">
              <a:latin typeface="Arial" panose="020B0604020202020204" pitchFamily="34" charset="0"/>
              <a:cs typeface="Arial" panose="020B0604020202020204" pitchFamily="34" charset="0"/>
            </a:endParaRPr>
          </a:p>
        </p:txBody>
      </p:sp>
      <p:sp>
        <p:nvSpPr>
          <p:cNvPr id="244" name="Google Shape;244;p29"/>
          <p:cNvSpPr txBox="1"/>
          <p:nvPr/>
        </p:nvSpPr>
        <p:spPr>
          <a:xfrm>
            <a:off x="5598376" y="822251"/>
            <a:ext cx="69900" cy="87600"/>
          </a:xfrm>
          <a:prstGeom prst="rect">
            <a:avLst/>
          </a:prstGeom>
          <a:noFill/>
          <a:ln>
            <a:noFill/>
          </a:ln>
        </p:spPr>
        <p:txBody>
          <a:bodyPr spcFirstLastPara="1" wrap="square" lIns="91426" tIns="91426" rIns="91426" bIns="91426" anchor="t" anchorCtr="0">
            <a:noAutofit/>
          </a:bodyPr>
          <a:lstStyle/>
          <a:p>
            <a:endParaRPr sz="1801"/>
          </a:p>
        </p:txBody>
      </p:sp>
      <p:sp>
        <p:nvSpPr>
          <p:cNvPr id="245" name="Google Shape;245;p29"/>
          <p:cNvSpPr txBox="1"/>
          <p:nvPr/>
        </p:nvSpPr>
        <p:spPr>
          <a:xfrm>
            <a:off x="11687" y="202710"/>
            <a:ext cx="12030635" cy="905100"/>
          </a:xfrm>
          <a:prstGeom prst="rect">
            <a:avLst/>
          </a:prstGeom>
          <a:noFill/>
          <a:ln>
            <a:noFill/>
          </a:ln>
        </p:spPr>
        <p:txBody>
          <a:bodyPr spcFirstLastPara="1" wrap="square" lIns="68574" tIns="68574" rIns="68574" bIns="68574" anchor="t" anchorCtr="0">
            <a:noAutofit/>
          </a:bodyPr>
          <a:lstStyle/>
          <a:p>
            <a:pPr algn="ctr">
              <a:buClr>
                <a:srgbClr val="000000"/>
              </a:buClr>
            </a:pPr>
            <a:r>
              <a:rPr lang="en-US" sz="4000" b="1" dirty="0">
                <a:solidFill>
                  <a:srgbClr val="153753"/>
                </a:solidFill>
                <a:latin typeface="Arial" panose="020B0604020202020204" pitchFamily="34" charset="0"/>
                <a:ea typeface="Nunito"/>
                <a:cs typeface="Arial" panose="020B0604020202020204" pitchFamily="34" charset="0"/>
                <a:sym typeface="Nunito"/>
              </a:rPr>
              <a:t>Individuals living with Addiction Need Support, </a:t>
            </a:r>
          </a:p>
          <a:p>
            <a:pPr algn="ctr">
              <a:buClr>
                <a:srgbClr val="000000"/>
              </a:buClr>
            </a:pPr>
            <a:r>
              <a:rPr lang="en-US" sz="4000" b="1" dirty="0">
                <a:solidFill>
                  <a:srgbClr val="153753"/>
                </a:solidFill>
                <a:latin typeface="Arial" panose="020B0604020202020204" pitchFamily="34" charset="0"/>
                <a:ea typeface="Nunito"/>
                <a:cs typeface="Arial" panose="020B0604020202020204" pitchFamily="34" charset="0"/>
                <a:sym typeface="Nunito"/>
              </a:rPr>
              <a:t>Not Stigma</a:t>
            </a:r>
            <a:endParaRPr sz="4000" b="1" dirty="0">
              <a:solidFill>
                <a:srgbClr val="153753"/>
              </a:solidFill>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CE9B5F75-BB35-584C-B412-AB9B9C2C7469}"/>
              </a:ext>
            </a:extLst>
          </p:cNvPr>
          <p:cNvSpPr/>
          <p:nvPr/>
        </p:nvSpPr>
        <p:spPr>
          <a:xfrm>
            <a:off x="5978819" y="3275112"/>
            <a:ext cx="237566" cy="369460"/>
          </a:xfrm>
          <a:prstGeom prst="rect">
            <a:avLst/>
          </a:prstGeom>
        </p:spPr>
        <p:txBody>
          <a:bodyPr wrap="none">
            <a:spAutoFit/>
          </a:bodyPr>
          <a:lstStyle/>
          <a:p>
            <a:r>
              <a:rPr lang="en-US" sz="1801"/>
              <a:t> </a:t>
            </a:r>
          </a:p>
        </p:txBody>
      </p:sp>
      <p:sp>
        <p:nvSpPr>
          <p:cNvPr id="3" name="Rectangle 2">
            <a:extLst>
              <a:ext uri="{FF2B5EF4-FFF2-40B4-BE49-F238E27FC236}">
                <a16:creationId xmlns:a16="http://schemas.microsoft.com/office/drawing/2014/main" id="{C7BF7ADA-5FDC-7949-BE90-F2705787B3BF}"/>
              </a:ext>
            </a:extLst>
          </p:cNvPr>
          <p:cNvSpPr/>
          <p:nvPr/>
        </p:nvSpPr>
        <p:spPr>
          <a:xfrm>
            <a:off x="5978819" y="3275112"/>
            <a:ext cx="237566" cy="369460"/>
          </a:xfrm>
          <a:prstGeom prst="rect">
            <a:avLst/>
          </a:prstGeom>
        </p:spPr>
        <p:txBody>
          <a:bodyPr wrap="none">
            <a:spAutoFit/>
          </a:bodyPr>
          <a:lstStyle/>
          <a:p>
            <a:r>
              <a:rPr lang="en-US" sz="1801"/>
              <a:t> </a:t>
            </a:r>
          </a:p>
        </p:txBody>
      </p:sp>
      <p:sp>
        <p:nvSpPr>
          <p:cNvPr id="7" name="Rectangle 6">
            <a:extLst>
              <a:ext uri="{FF2B5EF4-FFF2-40B4-BE49-F238E27FC236}">
                <a16:creationId xmlns:a16="http://schemas.microsoft.com/office/drawing/2014/main" id="{677E0D8C-3FE8-6FEB-0177-C9A29EDBAAF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C1CBD-F745-2CE8-F0E7-68FA0436D5DD}"/>
              </a:ext>
            </a:extLst>
          </p:cNvPr>
          <p:cNvSpPr/>
          <p:nvPr/>
        </p:nvSpPr>
        <p:spPr>
          <a:xfrm rot="5400000">
            <a:off x="2897361"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9" name="Straight Connector 8">
            <a:extLst>
              <a:ext uri="{FF2B5EF4-FFF2-40B4-BE49-F238E27FC236}">
                <a16:creationId xmlns:a16="http://schemas.microsoft.com/office/drawing/2014/main" id="{759AB93D-4D74-F722-A0FA-B2242DAF3B88}"/>
              </a:ext>
            </a:extLst>
          </p:cNvPr>
          <p:cNvCxnSpPr>
            <a:cxnSpLocks/>
          </p:cNvCxnSpPr>
          <p:nvPr/>
        </p:nvCxnSpPr>
        <p:spPr>
          <a:xfrm>
            <a:off x="3431442" y="1774394"/>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logo&#10;&#10;AI-generated content may be incorrect.">
            <a:extLst>
              <a:ext uri="{FF2B5EF4-FFF2-40B4-BE49-F238E27FC236}">
                <a16:creationId xmlns:a16="http://schemas.microsoft.com/office/drawing/2014/main" id="{456849E7-F842-36E9-37E9-C54BAD6E5786}"/>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F72CF2-A5DD-1A4A-AC0A-14F545AA5F23}"/>
              </a:ext>
            </a:extLst>
          </p:cNvPr>
          <p:cNvSpPr>
            <a:spLocks noGrp="1"/>
          </p:cNvSpPr>
          <p:nvPr>
            <p:ph type="body" idx="1"/>
          </p:nvPr>
        </p:nvSpPr>
        <p:spPr>
          <a:xfrm>
            <a:off x="1179397" y="91227"/>
            <a:ext cx="10422052" cy="746700"/>
          </a:xfrm>
        </p:spPr>
        <p:txBody>
          <a:bodyPr anchor="t">
            <a:noAutofit/>
          </a:bodyPr>
          <a:lstStyle/>
          <a:p>
            <a:pPr algn="ctr"/>
            <a:r>
              <a:rPr lang="en-US" sz="3200" dirty="0">
                <a:solidFill>
                  <a:srgbClr val="153753"/>
                </a:solidFill>
                <a:latin typeface="Arial" panose="020B0604020202020204" pitchFamily="34" charset="0"/>
                <a:cs typeface="Arial" panose="020B0604020202020204" pitchFamily="34" charset="0"/>
              </a:rPr>
              <a:t>Reducing Stigma by Using Person-First Language</a:t>
            </a:r>
          </a:p>
        </p:txBody>
      </p:sp>
      <p:graphicFrame>
        <p:nvGraphicFramePr>
          <p:cNvPr id="7" name="Content Placeholder 6">
            <a:extLst>
              <a:ext uri="{FF2B5EF4-FFF2-40B4-BE49-F238E27FC236}">
                <a16:creationId xmlns:a16="http://schemas.microsoft.com/office/drawing/2014/main" id="{D4B2A304-7874-CA46-9B91-2DD012F34D36}"/>
              </a:ext>
            </a:extLst>
          </p:cNvPr>
          <p:cNvGraphicFramePr>
            <a:graphicFrameLocks noGrp="1"/>
          </p:cNvGraphicFramePr>
          <p:nvPr>
            <p:ph sz="half" idx="2"/>
            <p:extLst>
              <p:ext uri="{D42A27DB-BD31-4B8C-83A1-F6EECF244321}">
                <p14:modId xmlns:p14="http://schemas.microsoft.com/office/powerpoint/2010/main" val="4017275375"/>
              </p:ext>
            </p:extLst>
          </p:nvPr>
        </p:nvGraphicFramePr>
        <p:xfrm>
          <a:off x="528810" y="1123720"/>
          <a:ext cx="11072638" cy="5075401"/>
        </p:xfrm>
        <a:graphic>
          <a:graphicData uri="http://schemas.openxmlformats.org/drawingml/2006/table">
            <a:tbl>
              <a:tblPr firstRow="1" bandRow="1">
                <a:tableStyleId>{B301B821-A1FF-4177-AEE7-76D212191A09}</a:tableStyleId>
              </a:tblPr>
              <a:tblGrid>
                <a:gridCol w="5155357">
                  <a:extLst>
                    <a:ext uri="{9D8B030D-6E8A-4147-A177-3AD203B41FA5}">
                      <a16:colId xmlns:a16="http://schemas.microsoft.com/office/drawing/2014/main" val="1583174409"/>
                    </a:ext>
                  </a:extLst>
                </a:gridCol>
                <a:gridCol w="5917281">
                  <a:extLst>
                    <a:ext uri="{9D8B030D-6E8A-4147-A177-3AD203B41FA5}">
                      <a16:colId xmlns:a16="http://schemas.microsoft.com/office/drawing/2014/main" val="3599581780"/>
                    </a:ext>
                  </a:extLst>
                </a:gridCol>
              </a:tblGrid>
              <a:tr h="484493">
                <a:tc>
                  <a:txBody>
                    <a:bodyPr/>
                    <a:lstStyle/>
                    <a:p>
                      <a:pPr algn="ctr"/>
                      <a:r>
                        <a:rPr lang="en-US" sz="2800" dirty="0">
                          <a:latin typeface="Arial" panose="020B0604020202020204" pitchFamily="34" charset="0"/>
                          <a:cs typeface="Arial" panose="020B0604020202020204" pitchFamily="34" charset="0"/>
                        </a:rPr>
                        <a:t>Words to Avoid</a:t>
                      </a:r>
                      <a:endParaRPr lang="en-US" sz="2800" b="1" dirty="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3"/>
                    </a:solidFill>
                  </a:tcPr>
                </a:tc>
                <a:tc>
                  <a:txBody>
                    <a:bodyPr/>
                    <a:lstStyle/>
                    <a:p>
                      <a:pPr algn="ctr"/>
                      <a:r>
                        <a:rPr lang="en-US" sz="2800" b="1" dirty="0">
                          <a:latin typeface="Arial" panose="020B0604020202020204" pitchFamily="34" charset="0"/>
                          <a:cs typeface="Arial" panose="020B0604020202020204" pitchFamily="34" charset="0"/>
                        </a:rPr>
                        <a:t>Words to Use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3"/>
                    </a:solidFill>
                  </a:tcPr>
                </a:tc>
                <a:extLst>
                  <a:ext uri="{0D108BD9-81ED-4DB2-BD59-A6C34878D82A}">
                    <a16:rowId xmlns:a16="http://schemas.microsoft.com/office/drawing/2014/main" val="254519665"/>
                  </a:ext>
                </a:extLst>
              </a:tr>
              <a:tr h="717252">
                <a:tc>
                  <a:txBody>
                    <a:bodyPr/>
                    <a:lstStyle/>
                    <a:p>
                      <a:r>
                        <a:rPr lang="en-US" sz="2000" dirty="0">
                          <a:latin typeface="Arial"/>
                          <a:cs typeface="Arial"/>
                        </a:rPr>
                        <a:t>Addict, abuser</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0" dirty="0">
                          <a:latin typeface="Arial"/>
                          <a:cs typeface="Arial"/>
                        </a:rPr>
                        <a:t>Person living with a substance use disorder (SUD)</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02629141"/>
                  </a:ext>
                </a:extLst>
              </a:tr>
              <a:tr h="717252">
                <a:tc>
                  <a:txBody>
                    <a:bodyPr/>
                    <a:lstStyle/>
                    <a:p>
                      <a:r>
                        <a:rPr lang="en-US" sz="2000">
                          <a:latin typeface="Arial"/>
                          <a:cs typeface="Arial"/>
                        </a:rPr>
                        <a:t>Drug problem, drug habit, abuse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latin typeface="Arial"/>
                          <a:cs typeface="Arial"/>
                        </a:rPr>
                        <a:t>Substance use disorder, drug misuse, harmful use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260685"/>
                  </a:ext>
                </a:extLst>
              </a:tr>
              <a:tr h="397749">
                <a:tc>
                  <a:txBody>
                    <a:bodyPr/>
                    <a:lstStyle/>
                    <a:p>
                      <a:r>
                        <a:rPr lang="en-US" sz="2000" dirty="0">
                          <a:latin typeface="Arial"/>
                          <a:cs typeface="Arial"/>
                        </a:rPr>
                        <a:t>Clean</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0" dirty="0">
                          <a:latin typeface="Arial"/>
                          <a:cs typeface="Arial"/>
                        </a:rPr>
                        <a:t>Not actively using</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87534102"/>
                  </a:ext>
                </a:extLst>
              </a:tr>
              <a:tr h="397749">
                <a:tc>
                  <a:txBody>
                    <a:bodyPr/>
                    <a:lstStyle/>
                    <a:p>
                      <a:r>
                        <a:rPr lang="en-US" sz="2000">
                          <a:latin typeface="Arial"/>
                          <a:cs typeface="Arial"/>
                        </a:rPr>
                        <a:t>Dirty</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latin typeface="Arial"/>
                          <a:cs typeface="Arial"/>
                        </a:rPr>
                        <a:t>Actively using</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814841"/>
                  </a:ext>
                </a:extLst>
              </a:tr>
              <a:tr h="397749">
                <a:tc>
                  <a:txBody>
                    <a:bodyPr/>
                    <a:lstStyle/>
                    <a:p>
                      <a:r>
                        <a:rPr lang="en-US" sz="2000" dirty="0">
                          <a:latin typeface="Arial"/>
                          <a:cs typeface="Arial"/>
                        </a:rPr>
                        <a:t>Clean drug screen</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0" dirty="0">
                          <a:latin typeface="Arial"/>
                          <a:cs typeface="Arial"/>
                        </a:rPr>
                        <a:t>Testing negative for substance use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70668783"/>
                  </a:ext>
                </a:extLst>
              </a:tr>
              <a:tr h="397749">
                <a:tc>
                  <a:txBody>
                    <a:bodyPr/>
                    <a:lstStyle/>
                    <a:p>
                      <a:r>
                        <a:rPr lang="en-US" sz="2000">
                          <a:latin typeface="Arial"/>
                          <a:cs typeface="Arial"/>
                        </a:rPr>
                        <a:t>Dirty drug screen</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Arial"/>
                          <a:cs typeface="Arial"/>
                        </a:rPr>
                        <a:t>Testing positive for substance use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062482"/>
                  </a:ext>
                </a:extLst>
              </a:tr>
              <a:tr h="397749">
                <a:tc>
                  <a:txBody>
                    <a:bodyPr/>
                    <a:lstStyle/>
                    <a:p>
                      <a:r>
                        <a:rPr lang="en-US" sz="2000" dirty="0">
                          <a:latin typeface="Arial"/>
                          <a:cs typeface="Arial"/>
                        </a:rPr>
                        <a:t>Former addict</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0" dirty="0">
                          <a:latin typeface="Arial"/>
                          <a:cs typeface="Arial"/>
                        </a:rPr>
                        <a:t>Person in (long-term) recovery</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61488890"/>
                  </a:ext>
                </a:extLst>
              </a:tr>
              <a:tr h="717252">
                <a:tc>
                  <a:txBody>
                    <a:bodyPr/>
                    <a:lstStyle/>
                    <a:p>
                      <a:r>
                        <a:rPr lang="en-US" sz="2000">
                          <a:latin typeface="Arial"/>
                          <a:cs typeface="Arial"/>
                        </a:rPr>
                        <a:t>Opioid replacement, methadone maintenance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latin typeface="Arial"/>
                          <a:cs typeface="Arial"/>
                        </a:rPr>
                        <a:t>Medication for Opioid Use Disorder (MOUD), Pharmacotherapy</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494184"/>
                  </a:ext>
                </a:extLst>
              </a:tr>
              <a:tr h="416738">
                <a:tc>
                  <a:txBody>
                    <a:bodyPr/>
                    <a:lstStyle/>
                    <a:p>
                      <a:pPr lvl="0">
                        <a:buNone/>
                      </a:pPr>
                      <a:r>
                        <a:rPr lang="en-US" sz="2000" dirty="0">
                          <a:latin typeface="Arial"/>
                          <a:cs typeface="Arial"/>
                        </a:rPr>
                        <a:t>Relapse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2000" b="0" dirty="0">
                          <a:latin typeface="Arial"/>
                          <a:cs typeface="Arial"/>
                        </a:rPr>
                        <a:t>Recurrence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09705729"/>
                  </a:ext>
                </a:extLst>
              </a:tr>
            </a:tbl>
          </a:graphicData>
        </a:graphic>
      </p:graphicFrame>
      <p:sp>
        <p:nvSpPr>
          <p:cNvPr id="4" name="TextBox 3">
            <a:extLst>
              <a:ext uri="{FF2B5EF4-FFF2-40B4-BE49-F238E27FC236}">
                <a16:creationId xmlns:a16="http://schemas.microsoft.com/office/drawing/2014/main" id="{321D7430-39B8-8A42-B4EB-795B8BF14C9A}"/>
              </a:ext>
            </a:extLst>
          </p:cNvPr>
          <p:cNvSpPr txBox="1"/>
          <p:nvPr/>
        </p:nvSpPr>
        <p:spPr>
          <a:xfrm>
            <a:off x="2389145" y="6366667"/>
            <a:ext cx="7413710" cy="400110"/>
          </a:xfrm>
          <a:prstGeom prst="rect">
            <a:avLst/>
          </a:prstGeom>
          <a:noFill/>
        </p:spPr>
        <p:txBody>
          <a:bodyPr wrap="square" rtlCol="0">
            <a:spAutoFit/>
          </a:bodyPr>
          <a:lstStyle/>
          <a:p>
            <a:r>
              <a:rPr lang="en-US" sz="2000" b="1" err="1">
                <a:latin typeface="Arial" panose="020B0604020202020204" pitchFamily="34" charset="0"/>
                <a:cs typeface="Arial" panose="020B0604020202020204" pitchFamily="34" charset="0"/>
              </a:rPr>
              <a:t>Addictionary</a:t>
            </a:r>
            <a:r>
              <a:rPr lang="en-US"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hlinkClick r:id="rId3"/>
              </a:rPr>
              <a:t>https://www.recoveryanswers.org/addiction-ary/</a:t>
            </a:r>
            <a:endParaRPr lang="en-US" sz="2000">
              <a:latin typeface="Arial" panose="020B0604020202020204" pitchFamily="34" charset="0"/>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1A19DE9E-37B6-5B38-9E3B-6BC696570824}"/>
              </a:ext>
            </a:extLst>
          </p:cNvPr>
          <p:cNvPicPr>
            <a:picLocks noChangeAspect="1"/>
          </p:cNvPicPr>
          <p:nvPr/>
        </p:nvPicPr>
        <p:blipFill>
          <a:blip r:embed="rId4"/>
          <a:stretch>
            <a:fillRect/>
          </a:stretch>
        </p:blipFill>
        <p:spPr>
          <a:xfrm>
            <a:off x="0" y="6246574"/>
            <a:ext cx="1466687" cy="611426"/>
          </a:xfrm>
          <a:prstGeom prst="rect">
            <a:avLst/>
          </a:prstGeom>
        </p:spPr>
      </p:pic>
      <p:cxnSp>
        <p:nvCxnSpPr>
          <p:cNvPr id="5" name="Straight Connector 4">
            <a:extLst>
              <a:ext uri="{FF2B5EF4-FFF2-40B4-BE49-F238E27FC236}">
                <a16:creationId xmlns:a16="http://schemas.microsoft.com/office/drawing/2014/main" id="{85F9B86C-B578-0085-2EF4-C48029BE7284}"/>
              </a:ext>
            </a:extLst>
          </p:cNvPr>
          <p:cNvCxnSpPr>
            <a:cxnSpLocks/>
          </p:cNvCxnSpPr>
          <p:nvPr/>
        </p:nvCxnSpPr>
        <p:spPr>
          <a:xfrm>
            <a:off x="3794861" y="805555"/>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502C5D8-6727-86F9-BE55-4E690B53091D}"/>
              </a:ext>
            </a:extLst>
          </p:cNvPr>
          <p:cNvSpPr/>
          <p:nvPr/>
        </p:nvSpPr>
        <p:spPr>
          <a:xfrm rot="10800000">
            <a:off x="11887202" y="4618712"/>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4193401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2F19D49-D958-48DD-B0EC-D4B7AEBF5AA3}"/>
              </a:ext>
            </a:extLst>
          </p:cNvPr>
          <p:cNvSpPr>
            <a:spLocks noGrp="1"/>
          </p:cNvSpPr>
          <p:nvPr>
            <p:ph type="title"/>
          </p:nvPr>
        </p:nvSpPr>
        <p:spPr>
          <a:xfrm>
            <a:off x="3748365" y="72489"/>
            <a:ext cx="6042766" cy="1143001"/>
          </a:xfrm>
        </p:spPr>
        <p:txBody>
          <a:bodyPr>
            <a:normAutofit fontScale="90000"/>
          </a:bodyPr>
          <a:lstStyle/>
          <a:p>
            <a:r>
              <a:rPr lang="en-US" altLang="en-US" sz="5401" b="1" dirty="0">
                <a:solidFill>
                  <a:srgbClr val="153753"/>
                </a:solidFill>
                <a:latin typeface="Arial" panose="020B0604020202020204" pitchFamily="34" charset="0"/>
                <a:cs typeface="Arial" panose="020B0604020202020204" pitchFamily="34" charset="0"/>
              </a:rPr>
              <a:t>Use  			Misuse </a:t>
            </a:r>
          </a:p>
        </p:txBody>
      </p:sp>
      <p:graphicFrame>
        <p:nvGraphicFramePr>
          <p:cNvPr id="8" name="Content Placeholder 7">
            <a:extLst>
              <a:ext uri="{FF2B5EF4-FFF2-40B4-BE49-F238E27FC236}">
                <a16:creationId xmlns:a16="http://schemas.microsoft.com/office/drawing/2014/main" id="{D77E7948-ADA5-474A-A5A1-7986BE4CB9AB}"/>
              </a:ext>
            </a:extLst>
          </p:cNvPr>
          <p:cNvGraphicFramePr>
            <a:graphicFrameLocks noGrp="1"/>
          </p:cNvGraphicFramePr>
          <p:nvPr>
            <p:ph idx="1"/>
            <p:extLst>
              <p:ext uri="{D42A27DB-BD31-4B8C-83A1-F6EECF244321}">
                <p14:modId xmlns:p14="http://schemas.microsoft.com/office/powerpoint/2010/main" val="2090744607"/>
              </p:ext>
            </p:extLst>
          </p:nvPr>
        </p:nvGraphicFramePr>
        <p:xfrm>
          <a:off x="119971" y="1085236"/>
          <a:ext cx="9745637" cy="5098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owchart: Connector 9">
            <a:extLst>
              <a:ext uri="{FF2B5EF4-FFF2-40B4-BE49-F238E27FC236}">
                <a16:creationId xmlns:a16="http://schemas.microsoft.com/office/drawing/2014/main" id="{F153C2FF-5D88-4D7B-AA64-F21018241DA1}"/>
              </a:ext>
            </a:extLst>
          </p:cNvPr>
          <p:cNvSpPr/>
          <p:nvPr/>
        </p:nvSpPr>
        <p:spPr>
          <a:xfrm>
            <a:off x="1845322" y="2805099"/>
            <a:ext cx="2012260" cy="1982820"/>
          </a:xfrm>
          <a:prstGeom prst="flowChartConnector">
            <a:avLst/>
          </a:prstGeom>
          <a:solidFill>
            <a:srgbClr val="CC66FF">
              <a:alpha val="66000"/>
            </a:srgbClr>
          </a:solidFill>
          <a:ln w="15875">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200" b="1">
                <a:solidFill>
                  <a:schemeClr val="tx1"/>
                </a:solidFill>
              </a:rPr>
              <a:t>Impact</a:t>
            </a:r>
          </a:p>
        </p:txBody>
      </p:sp>
      <p:sp>
        <p:nvSpPr>
          <p:cNvPr id="11" name="TextBox 10">
            <a:extLst>
              <a:ext uri="{FF2B5EF4-FFF2-40B4-BE49-F238E27FC236}">
                <a16:creationId xmlns:a16="http://schemas.microsoft.com/office/drawing/2014/main" id="{27179B12-FAC3-44DE-98A9-1549D89D8919}"/>
              </a:ext>
            </a:extLst>
          </p:cNvPr>
          <p:cNvSpPr txBox="1"/>
          <p:nvPr/>
        </p:nvSpPr>
        <p:spPr>
          <a:xfrm>
            <a:off x="5840289" y="2103674"/>
            <a:ext cx="2988190" cy="3385670"/>
          </a:xfrm>
          <a:prstGeom prst="rect">
            <a:avLst/>
          </a:prstGeom>
          <a:noFill/>
          <a:ln w="28575">
            <a:noFill/>
          </a:ln>
        </p:spPr>
        <p:txBody>
          <a:bodyPr wrap="square">
            <a:spAutoFit/>
          </a:bodyPr>
          <a:lstStyle/>
          <a:p>
            <a:pPr>
              <a:defRPr/>
            </a:pPr>
            <a:endParaRPr lang="en-US" sz="2201"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Increasing use</a:t>
            </a:r>
          </a:p>
          <a:p>
            <a:pPr marL="342904" indent="-342904">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Daily use</a:t>
            </a:r>
          </a:p>
          <a:p>
            <a:pPr marL="342904" indent="-342904">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Alone</a:t>
            </a:r>
          </a:p>
          <a:p>
            <a:pPr marL="342904" indent="-342904">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Associated with most events</a:t>
            </a:r>
          </a:p>
        </p:txBody>
      </p:sp>
      <p:sp>
        <p:nvSpPr>
          <p:cNvPr id="2" name="Right Arrow 1">
            <a:extLst>
              <a:ext uri="{FF2B5EF4-FFF2-40B4-BE49-F238E27FC236}">
                <a16:creationId xmlns:a16="http://schemas.microsoft.com/office/drawing/2014/main" id="{8DAD8B6D-0709-E744-B496-4BA1D8EC3815}"/>
              </a:ext>
            </a:extLst>
          </p:cNvPr>
          <p:cNvSpPr/>
          <p:nvPr/>
        </p:nvSpPr>
        <p:spPr>
          <a:xfrm>
            <a:off x="5320655" y="418782"/>
            <a:ext cx="1848679" cy="475580"/>
          </a:xfrm>
          <a:prstGeom prst="rightArrow">
            <a:avLst/>
          </a:prstGeom>
          <a:solidFill>
            <a:srgbClr val="1537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153753"/>
              </a:solidFill>
            </a:endParaRPr>
          </a:p>
        </p:txBody>
      </p:sp>
      <p:sp>
        <p:nvSpPr>
          <p:cNvPr id="4" name="TextBox 3">
            <a:extLst>
              <a:ext uri="{FF2B5EF4-FFF2-40B4-BE49-F238E27FC236}">
                <a16:creationId xmlns:a16="http://schemas.microsoft.com/office/drawing/2014/main" id="{24A85A42-380C-C6F2-16F1-338E24B5B4B1}"/>
              </a:ext>
            </a:extLst>
          </p:cNvPr>
          <p:cNvSpPr txBox="1"/>
          <p:nvPr/>
        </p:nvSpPr>
        <p:spPr>
          <a:xfrm>
            <a:off x="8828479" y="2180068"/>
            <a:ext cx="6097836" cy="2215991"/>
          </a:xfrm>
          <a:prstGeom prst="rect">
            <a:avLst/>
          </a:prstGeom>
          <a:noFill/>
        </p:spPr>
        <p:txBody>
          <a:bodyPr wrap="square">
            <a:spAutoFit/>
          </a:bodyPr>
          <a:lstStyle/>
          <a:p>
            <a:pPr marL="342904" indent="-342904">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Requirement for fun</a:t>
            </a:r>
          </a:p>
          <a:p>
            <a:pPr marL="342904" indent="-342904">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Hard to stop</a:t>
            </a:r>
          </a:p>
          <a:p>
            <a:pPr marL="342904" indent="-342904">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4" indent="-342904">
              <a:buFont typeface="Arial" panose="020B0604020202020204" pitchFamily="34" charset="0"/>
              <a:buChar char="•"/>
              <a:defRPr/>
            </a:pPr>
            <a:r>
              <a:rPr lang="en-US" sz="2400" dirty="0">
                <a:latin typeface="Arial" panose="020B0604020202020204" pitchFamily="34" charset="0"/>
                <a:cs typeface="Arial" panose="020B0604020202020204" pitchFamily="34" charset="0"/>
              </a:rPr>
              <a:t>Blackouts/ Overdose</a:t>
            </a:r>
          </a:p>
        </p:txBody>
      </p:sp>
      <p:sp>
        <p:nvSpPr>
          <p:cNvPr id="6" name="TextBox 5">
            <a:extLst>
              <a:ext uri="{FF2B5EF4-FFF2-40B4-BE49-F238E27FC236}">
                <a16:creationId xmlns:a16="http://schemas.microsoft.com/office/drawing/2014/main" id="{4B70A2F2-D8D2-63A2-43DE-80CD82A6058A}"/>
              </a:ext>
            </a:extLst>
          </p:cNvPr>
          <p:cNvSpPr txBox="1"/>
          <p:nvPr/>
        </p:nvSpPr>
        <p:spPr>
          <a:xfrm>
            <a:off x="6695271" y="1618858"/>
            <a:ext cx="5073267" cy="584775"/>
          </a:xfrm>
          <a:prstGeom prst="rect">
            <a:avLst/>
          </a:prstGeom>
          <a:noFill/>
        </p:spPr>
        <p:txBody>
          <a:bodyPr wrap="square">
            <a:spAutoFit/>
          </a:bodyPr>
          <a:lstStyle/>
          <a:p>
            <a:pPr algn="ctr">
              <a:defRPr/>
            </a:pPr>
            <a:r>
              <a:rPr lang="en-US" sz="3200" b="1" dirty="0">
                <a:latin typeface="Arial" panose="020B0604020202020204" pitchFamily="34" charset="0"/>
                <a:cs typeface="Arial" panose="020B0604020202020204" pitchFamily="34" charset="0"/>
              </a:rPr>
              <a:t>Intent &amp; Frequency</a:t>
            </a:r>
          </a:p>
        </p:txBody>
      </p:sp>
      <p:cxnSp>
        <p:nvCxnSpPr>
          <p:cNvPr id="7" name="Straight Connector 6">
            <a:extLst>
              <a:ext uri="{FF2B5EF4-FFF2-40B4-BE49-F238E27FC236}">
                <a16:creationId xmlns:a16="http://schemas.microsoft.com/office/drawing/2014/main" id="{23303D5D-6576-1A5B-2D38-9FC4BAF4D8E5}"/>
              </a:ext>
            </a:extLst>
          </p:cNvPr>
          <p:cNvCxnSpPr>
            <a:cxnSpLocks/>
          </p:cNvCxnSpPr>
          <p:nvPr/>
        </p:nvCxnSpPr>
        <p:spPr>
          <a:xfrm flipV="1">
            <a:off x="3673888" y="1085236"/>
            <a:ext cx="6191720" cy="1482"/>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3" name="Picture 12" descr="A close-up of a logo&#10;&#10;AI-generated content may be incorrect.">
            <a:extLst>
              <a:ext uri="{FF2B5EF4-FFF2-40B4-BE49-F238E27FC236}">
                <a16:creationId xmlns:a16="http://schemas.microsoft.com/office/drawing/2014/main" id="{8D6E78B0-9282-075B-9D6E-5D79DE4A4B61}"/>
              </a:ext>
            </a:extLst>
          </p:cNvPr>
          <p:cNvPicPr>
            <a:picLocks noChangeAspect="1"/>
          </p:cNvPicPr>
          <p:nvPr/>
        </p:nvPicPr>
        <p:blipFill>
          <a:blip r:embed="rId8"/>
          <a:stretch>
            <a:fillRect/>
          </a:stretch>
        </p:blipFill>
        <p:spPr>
          <a:xfrm>
            <a:off x="0" y="6246574"/>
            <a:ext cx="1466687" cy="611426"/>
          </a:xfrm>
          <a:prstGeom prst="rect">
            <a:avLst/>
          </a:prstGeom>
        </p:spPr>
      </p:pic>
      <p:sp>
        <p:nvSpPr>
          <p:cNvPr id="14" name="Rectangle 13">
            <a:extLst>
              <a:ext uri="{FF2B5EF4-FFF2-40B4-BE49-F238E27FC236}">
                <a16:creationId xmlns:a16="http://schemas.microsoft.com/office/drawing/2014/main" id="{D0184FDE-17E7-5771-4713-B0ED815BB20D}"/>
              </a:ext>
            </a:extLst>
          </p:cNvPr>
          <p:cNvSpPr/>
          <p:nvPr/>
        </p:nvSpPr>
        <p:spPr>
          <a:xfrm rot="16200000">
            <a:off x="10046293" y="574941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12418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3</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484788"/>
            <a:ext cx="9720693" cy="2767907"/>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Substance Use Disorder Treatment &amp; </a:t>
            </a:r>
          </a:p>
          <a:p>
            <a:pPr algn="ctr"/>
            <a:r>
              <a:rPr lang="en-US" sz="6000" b="1" dirty="0">
                <a:solidFill>
                  <a:srgbClr val="153753"/>
                </a:solidFill>
                <a:latin typeface="Arial" panose="020B0604020202020204" pitchFamily="34" charset="0"/>
                <a:cs typeface="Arial" panose="020B0604020202020204" pitchFamily="34" charset="0"/>
              </a:rPr>
              <a:t>Harm Reduction</a:t>
            </a:r>
          </a:p>
        </p:txBody>
      </p:sp>
    </p:spTree>
    <p:extLst>
      <p:ext uri="{BB962C8B-B14F-4D97-AF65-F5344CB8AC3E}">
        <p14:creationId xmlns:p14="http://schemas.microsoft.com/office/powerpoint/2010/main" val="4020530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96D6-A1F2-39A5-4378-8532AB89063D}"/>
              </a:ext>
            </a:extLst>
          </p:cNvPr>
          <p:cNvSpPr>
            <a:spLocks noGrp="1"/>
          </p:cNvSpPr>
          <p:nvPr>
            <p:ph type="title"/>
          </p:nvPr>
        </p:nvSpPr>
        <p:spPr>
          <a:xfrm>
            <a:off x="857945" y="44054"/>
            <a:ext cx="10515600" cy="1306443"/>
          </a:xfrm>
        </p:spPr>
        <p:txBody>
          <a:bodyPr>
            <a:normAutofit/>
          </a:bodyPr>
          <a:lstStyle/>
          <a:p>
            <a:pPr algn="ctr"/>
            <a:r>
              <a:rPr lang="en-US" sz="4000" b="1" dirty="0">
                <a:solidFill>
                  <a:srgbClr val="153753"/>
                </a:solidFill>
                <a:latin typeface="Arial"/>
                <a:cs typeface="Arial"/>
              </a:rPr>
              <a:t>Three Functional Domains</a:t>
            </a:r>
            <a:endParaRPr lang="en-US" dirty="0">
              <a:solidFill>
                <a:srgbClr val="153753"/>
              </a:solidFill>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CC11AA8D-A77E-897E-6F91-30D42957D003}"/>
              </a:ext>
            </a:extLst>
          </p:cNvPr>
          <p:cNvSpPr>
            <a:spLocks noGrp="1"/>
          </p:cNvSpPr>
          <p:nvPr>
            <p:ph idx="1"/>
          </p:nvPr>
        </p:nvSpPr>
        <p:spPr>
          <a:xfrm>
            <a:off x="599791" y="1343077"/>
            <a:ext cx="5961447" cy="4968992"/>
          </a:xfrm>
        </p:spPr>
        <p:txBody>
          <a:bodyPr vert="horz" lIns="91440" tIns="45720" rIns="91440" bIns="45720" rtlCol="0" anchor="t">
            <a:normAutofit fontScale="92500" lnSpcReduction="10000"/>
          </a:bodyPr>
          <a:lstStyle/>
          <a:p>
            <a:pPr marL="0" indent="0">
              <a:lnSpc>
                <a:spcPct val="100000"/>
              </a:lnSpc>
              <a:buNone/>
            </a:pPr>
            <a:r>
              <a:rPr lang="en-US" sz="2400" b="1" dirty="0">
                <a:latin typeface="Arial"/>
                <a:cs typeface="Arial"/>
              </a:rPr>
              <a:t>1. Incentive Salience - (Basil Ganglia) </a:t>
            </a:r>
            <a:endParaRPr lang="en-US" sz="2400" b="1">
              <a:latin typeface="Arial" panose="020B0604020202020204" pitchFamily="34" charset="0"/>
              <a:cs typeface="Arial" panose="020B0604020202020204" pitchFamily="34" charset="0"/>
            </a:endParaRPr>
          </a:p>
          <a:p>
            <a:pPr marL="1028700" lvl="1" indent="-285750">
              <a:lnSpc>
                <a:spcPct val="100000"/>
              </a:lnSpc>
            </a:pPr>
            <a:r>
              <a:rPr lang="en-US" dirty="0">
                <a:latin typeface="Arial"/>
                <a:cs typeface="Arial"/>
              </a:rPr>
              <a:t>Substances affect the brain’s “reward circuit”, causing euphoria and flooding it with dopamine.</a:t>
            </a:r>
            <a:endParaRPr lang="en-US" b="1">
              <a:latin typeface="Arial" panose="020B0604020202020204" pitchFamily="34" charset="0"/>
              <a:cs typeface="Arial" panose="020B0604020202020204" pitchFamily="34" charset="0"/>
            </a:endParaRPr>
          </a:p>
          <a:p>
            <a:pPr marL="514350" indent="-514350">
              <a:lnSpc>
                <a:spcPct val="100000"/>
              </a:lnSpc>
              <a:buAutoNum type="arabicPeriod"/>
            </a:pPr>
            <a:endParaRPr lang="en-US" sz="2400" b="1" dirty="0">
              <a:latin typeface="Arial"/>
              <a:cs typeface="Arial"/>
            </a:endParaRPr>
          </a:p>
          <a:p>
            <a:pPr marL="0" indent="0">
              <a:lnSpc>
                <a:spcPct val="100000"/>
              </a:lnSpc>
              <a:buNone/>
            </a:pPr>
            <a:r>
              <a:rPr lang="en-US" sz="2400" b="1" dirty="0">
                <a:latin typeface="Arial"/>
                <a:cs typeface="Arial"/>
              </a:rPr>
              <a:t>2. Negative Emotionally - (Extended Amygdala)</a:t>
            </a:r>
          </a:p>
          <a:p>
            <a:pPr marL="971550" lvl="1" indent="-228600">
              <a:lnSpc>
                <a:spcPct val="100000"/>
              </a:lnSpc>
            </a:pPr>
            <a:r>
              <a:rPr lang="en-US" dirty="0">
                <a:latin typeface="Arial"/>
                <a:cs typeface="Arial"/>
              </a:rPr>
              <a:t>Increased anxiety, stress and painful symptoms of withdrawal</a:t>
            </a:r>
            <a:endParaRPr lang="en-US">
              <a:latin typeface="Arial"/>
              <a:ea typeface="Calibri"/>
              <a:cs typeface="Calibri"/>
            </a:endParaRPr>
          </a:p>
          <a:p>
            <a:pPr marL="0" indent="0">
              <a:lnSpc>
                <a:spcPct val="100000"/>
              </a:lnSpc>
              <a:buNone/>
            </a:pPr>
            <a:endParaRPr lang="en-US" sz="2400" b="1" dirty="0">
              <a:latin typeface="Arial"/>
              <a:cs typeface="Arial"/>
            </a:endParaRPr>
          </a:p>
          <a:p>
            <a:pPr marL="0" indent="0">
              <a:lnSpc>
                <a:spcPct val="100000"/>
              </a:lnSpc>
              <a:buNone/>
            </a:pPr>
            <a:r>
              <a:rPr lang="en-US" sz="2400" b="1" dirty="0">
                <a:latin typeface="Arial"/>
                <a:cs typeface="Arial"/>
              </a:rPr>
              <a:t>3. Executive Function - (Prefrontal Cortex) </a:t>
            </a:r>
          </a:p>
          <a:p>
            <a:pPr marL="971550" lvl="1" indent="-228600">
              <a:lnSpc>
                <a:spcPct val="100000"/>
              </a:lnSpc>
            </a:pPr>
            <a:r>
              <a:rPr lang="en-US" dirty="0">
                <a:latin typeface="Arial"/>
                <a:cs typeface="Arial"/>
              </a:rPr>
              <a:t>Involved in decision making, self-control, and awareness. </a:t>
            </a:r>
            <a:endParaRPr lang="en-US" dirty="0">
              <a:ea typeface="Calibri"/>
              <a:cs typeface="Calibri"/>
            </a:endParaRPr>
          </a:p>
        </p:txBody>
      </p:sp>
      <p:pic>
        <p:nvPicPr>
          <p:cNvPr id="4" name="Picture 3">
            <a:extLst>
              <a:ext uri="{FF2B5EF4-FFF2-40B4-BE49-F238E27FC236}">
                <a16:creationId xmlns:a16="http://schemas.microsoft.com/office/drawing/2014/main" id="{EDBF5FB6-EE1F-2D39-8138-1EFDBE6EEF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91" t="5239" r="2809" b="45"/>
          <a:stretch/>
        </p:blipFill>
        <p:spPr>
          <a:xfrm>
            <a:off x="6566815" y="2213414"/>
            <a:ext cx="5318875" cy="3592158"/>
          </a:xfrm>
          <a:prstGeom prst="rect">
            <a:avLst/>
          </a:prstGeom>
        </p:spPr>
      </p:pic>
      <p:sp>
        <p:nvSpPr>
          <p:cNvPr id="5" name="TextBox 4">
            <a:extLst>
              <a:ext uri="{FF2B5EF4-FFF2-40B4-BE49-F238E27FC236}">
                <a16:creationId xmlns:a16="http://schemas.microsoft.com/office/drawing/2014/main" id="{3A2BC0F1-3876-9F25-0B29-126046E8FAFB}"/>
              </a:ext>
            </a:extLst>
          </p:cNvPr>
          <p:cNvSpPr txBox="1"/>
          <p:nvPr/>
        </p:nvSpPr>
        <p:spPr>
          <a:xfrm>
            <a:off x="8699500" y="6318250"/>
            <a:ext cx="34924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5"/>
              </a:rPr>
              <a:t>Functional Domains of Substance Use</a:t>
            </a:r>
            <a:endParaRPr lang="en-US" sz="1200">
              <a:ea typeface="+mn-lt"/>
              <a:cs typeface="+mn-lt"/>
            </a:endParaRPr>
          </a:p>
          <a:p>
            <a:r>
              <a:rPr lang="en-US" sz="1200">
                <a:ea typeface="+mn-lt"/>
                <a:cs typeface="+mn-lt"/>
                <a:hlinkClick r:id="rId6"/>
              </a:rPr>
              <a:t>Neurobiology of addiction</a:t>
            </a:r>
            <a:endParaRPr lang="en-US" sz="1200">
              <a:ea typeface="Calibri"/>
              <a:cs typeface="Calibri"/>
            </a:endParaRPr>
          </a:p>
        </p:txBody>
      </p:sp>
      <p:pic>
        <p:nvPicPr>
          <p:cNvPr id="6" name="Picture 5" descr="A close-up of a logo&#10;&#10;AI-generated content may be incorrect.">
            <a:extLst>
              <a:ext uri="{FF2B5EF4-FFF2-40B4-BE49-F238E27FC236}">
                <a16:creationId xmlns:a16="http://schemas.microsoft.com/office/drawing/2014/main" id="{338CD847-F2F8-88B6-756B-F2F7D53A7775}"/>
              </a:ext>
            </a:extLst>
          </p:cNvPr>
          <p:cNvPicPr>
            <a:picLocks noChangeAspect="1"/>
          </p:cNvPicPr>
          <p:nvPr/>
        </p:nvPicPr>
        <p:blipFill>
          <a:blip r:embed="rId7"/>
          <a:stretch>
            <a:fillRect/>
          </a:stretch>
        </p:blipFill>
        <p:spPr>
          <a:xfrm>
            <a:off x="0" y="6246574"/>
            <a:ext cx="1466687" cy="611426"/>
          </a:xfrm>
          <a:prstGeom prst="rect">
            <a:avLst/>
          </a:prstGeom>
        </p:spPr>
      </p:pic>
      <p:cxnSp>
        <p:nvCxnSpPr>
          <p:cNvPr id="7" name="Straight Connector 6">
            <a:extLst>
              <a:ext uri="{FF2B5EF4-FFF2-40B4-BE49-F238E27FC236}">
                <a16:creationId xmlns:a16="http://schemas.microsoft.com/office/drawing/2014/main" id="{9A3A8C27-9614-ACDC-9894-393F17B34031}"/>
              </a:ext>
            </a:extLst>
          </p:cNvPr>
          <p:cNvCxnSpPr>
            <a:cxnSpLocks/>
          </p:cNvCxnSpPr>
          <p:nvPr/>
        </p:nvCxnSpPr>
        <p:spPr>
          <a:xfrm>
            <a:off x="3500437" y="1052428"/>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7FA4EB9-5574-77F3-6694-C005358D3360}"/>
              </a:ext>
            </a:extLst>
          </p:cNvPr>
          <p:cNvSpPr/>
          <p:nvPr/>
        </p:nvSpPr>
        <p:spPr>
          <a:xfrm rot="10800000">
            <a:off x="11887201" y="512169"/>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3898008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6" name="Rectangle 5">
            <a:extLst>
              <a:ext uri="{FF2B5EF4-FFF2-40B4-BE49-F238E27FC236}">
                <a16:creationId xmlns:a16="http://schemas.microsoft.com/office/drawing/2014/main" id="{B5B0829D-94CC-23AD-1A82-6004BA63587C}"/>
              </a:ext>
            </a:extLst>
          </p:cNvPr>
          <p:cNvSpPr/>
          <p:nvPr/>
        </p:nvSpPr>
        <p:spPr>
          <a:xfrm>
            <a:off x="0" y="655320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275" name="Google Shape;275;p33"/>
          <p:cNvSpPr txBox="1">
            <a:spLocks noGrp="1"/>
          </p:cNvSpPr>
          <p:nvPr>
            <p:ph idx="1"/>
          </p:nvPr>
        </p:nvSpPr>
        <p:spPr>
          <a:xfrm>
            <a:off x="741802" y="1722358"/>
            <a:ext cx="10972800" cy="4471685"/>
          </a:xfrm>
          <a:prstGeom prst="rect">
            <a:avLst/>
          </a:prstGeom>
        </p:spPr>
        <p:txBody>
          <a:bodyPr spcFirstLastPara="1" vert="horz" wrap="square" lIns="91426" tIns="45700" rIns="91426" bIns="45700" rtlCol="0" anchor="t" anchorCtr="0">
            <a:noAutofit/>
          </a:bodyPr>
          <a:lstStyle/>
          <a:p>
            <a:pPr marL="469901" indent="-457200">
              <a:lnSpc>
                <a:spcPct val="100000"/>
              </a:lnSpc>
              <a:spcBef>
                <a:spcPts val="1200"/>
              </a:spcBef>
              <a:buSzPts val="3400"/>
            </a:pPr>
            <a:r>
              <a:rPr lang="en-US" sz="3401" dirty="0">
                <a:latin typeface="Arial" panose="020B0604020202020204" pitchFamily="34" charset="0"/>
                <a:cs typeface="Arial" panose="020B0604020202020204" pitchFamily="34" charset="0"/>
              </a:rPr>
              <a:t>Stop using drugs</a:t>
            </a:r>
            <a:endParaRPr lang="en-US" sz="800" dirty="0">
              <a:latin typeface="Arial" panose="020B0604020202020204" pitchFamily="34" charset="0"/>
              <a:cs typeface="Arial" panose="020B0604020202020204" pitchFamily="34" charset="0"/>
            </a:endParaRPr>
          </a:p>
          <a:p>
            <a:pPr marL="469901" indent="-457200">
              <a:lnSpc>
                <a:spcPct val="100000"/>
              </a:lnSpc>
              <a:spcBef>
                <a:spcPts val="1200"/>
              </a:spcBef>
              <a:buSzPts val="3400"/>
            </a:pPr>
            <a:r>
              <a:rPr lang="en-US" sz="3401" dirty="0">
                <a:latin typeface="Arial" panose="020B0604020202020204" pitchFamily="34" charset="0"/>
                <a:cs typeface="Arial" panose="020B0604020202020204" pitchFamily="34" charset="0"/>
              </a:rPr>
              <a:t>Reduce the frequency of drug use</a:t>
            </a:r>
          </a:p>
          <a:p>
            <a:pPr marL="184151" indent="-171450">
              <a:lnSpc>
                <a:spcPct val="100000"/>
              </a:lnSpc>
              <a:spcBef>
                <a:spcPts val="1200"/>
              </a:spcBef>
              <a:buSzPts val="3400"/>
            </a:pPr>
            <a:endParaRPr sz="500" dirty="0">
              <a:latin typeface="Arial" panose="020B0604020202020204" pitchFamily="34" charset="0"/>
              <a:cs typeface="Arial" panose="020B0604020202020204" pitchFamily="34" charset="0"/>
            </a:endParaRPr>
          </a:p>
          <a:p>
            <a:pPr marL="469901" indent="-457200">
              <a:lnSpc>
                <a:spcPct val="100000"/>
              </a:lnSpc>
              <a:spcBef>
                <a:spcPts val="0"/>
              </a:spcBef>
              <a:buSzPts val="3400"/>
            </a:pPr>
            <a:r>
              <a:rPr lang="en-US" sz="3401" dirty="0">
                <a:latin typeface="Arial" panose="020B0604020202020204" pitchFamily="34" charset="0"/>
                <a:cs typeface="Arial" panose="020B0604020202020204" pitchFamily="34" charset="0"/>
              </a:rPr>
              <a:t>Reduce the risk of harm from using drugs</a:t>
            </a:r>
          </a:p>
          <a:p>
            <a:pPr marL="457206" indent="-444505">
              <a:lnSpc>
                <a:spcPct val="100000"/>
              </a:lnSpc>
              <a:spcBef>
                <a:spcPts val="0"/>
              </a:spcBef>
              <a:buSzPts val="3400"/>
            </a:pPr>
            <a:endParaRPr sz="800" dirty="0">
              <a:latin typeface="Arial" panose="020B0604020202020204" pitchFamily="34" charset="0"/>
              <a:cs typeface="Arial" panose="020B0604020202020204" pitchFamily="34" charset="0"/>
            </a:endParaRPr>
          </a:p>
          <a:p>
            <a:pPr marL="469901" indent="-457200">
              <a:lnSpc>
                <a:spcPct val="100000"/>
              </a:lnSpc>
              <a:spcBef>
                <a:spcPts val="0"/>
              </a:spcBef>
              <a:buSzPts val="3400"/>
            </a:pPr>
            <a:r>
              <a:rPr lang="en-US" sz="3401" dirty="0">
                <a:latin typeface="Arial" panose="020B0604020202020204" pitchFamily="34" charset="0"/>
                <a:cs typeface="Arial" panose="020B0604020202020204" pitchFamily="34" charset="0"/>
              </a:rPr>
              <a:t>Be productive in the family, at work, and in society</a:t>
            </a:r>
            <a:endParaRPr dirty="0">
              <a:latin typeface="Arial" panose="020B0604020202020204" pitchFamily="34" charset="0"/>
              <a:cs typeface="Arial" panose="020B0604020202020204" pitchFamily="34" charset="0"/>
            </a:endParaRPr>
          </a:p>
        </p:txBody>
      </p:sp>
      <p:sp>
        <p:nvSpPr>
          <p:cNvPr id="276" name="Google Shape;276;p33"/>
          <p:cNvSpPr txBox="1"/>
          <p:nvPr/>
        </p:nvSpPr>
        <p:spPr>
          <a:xfrm>
            <a:off x="733343" y="75664"/>
            <a:ext cx="11281200" cy="1199401"/>
          </a:xfrm>
          <a:prstGeom prst="rect">
            <a:avLst/>
          </a:prstGeom>
          <a:noFill/>
          <a:ln>
            <a:noFill/>
          </a:ln>
        </p:spPr>
        <p:txBody>
          <a:bodyPr spcFirstLastPara="1" wrap="square" lIns="68574" tIns="34276" rIns="68574" bIns="34276" anchor="ctr" anchorCtr="0">
            <a:noAutofit/>
          </a:bodyPr>
          <a:lstStyle/>
          <a:p>
            <a:pPr algn="ctr"/>
            <a:r>
              <a:rPr lang="en-US" sz="4000" b="1" dirty="0">
                <a:solidFill>
                  <a:srgbClr val="153753"/>
                </a:solidFill>
                <a:latin typeface="Arial"/>
                <a:ea typeface="Nunito"/>
                <a:cs typeface="Arial"/>
                <a:sym typeface="Nunito"/>
              </a:rPr>
              <a:t>SUD Treatment can Help Someone…</a:t>
            </a:r>
            <a:endParaRPr lang="en-US" dirty="0">
              <a:solidFill>
                <a:srgbClr val="153753"/>
              </a:solidFill>
            </a:endParaRPr>
          </a:p>
        </p:txBody>
      </p:sp>
      <p:pic>
        <p:nvPicPr>
          <p:cNvPr id="4" name="Picture 3" descr="A close-up of a logo&#10;&#10;AI-generated content may be incorrect.">
            <a:extLst>
              <a:ext uri="{FF2B5EF4-FFF2-40B4-BE49-F238E27FC236}">
                <a16:creationId xmlns:a16="http://schemas.microsoft.com/office/drawing/2014/main" id="{1E08952F-6DC6-1901-F24C-388876EE372D}"/>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5" name="Straight Connector 4">
            <a:extLst>
              <a:ext uri="{FF2B5EF4-FFF2-40B4-BE49-F238E27FC236}">
                <a16:creationId xmlns:a16="http://schemas.microsoft.com/office/drawing/2014/main" id="{5D744846-1251-7169-2C65-DC33A3660A8D}"/>
              </a:ext>
            </a:extLst>
          </p:cNvPr>
          <p:cNvCxnSpPr>
            <a:cxnSpLocks/>
          </p:cNvCxnSpPr>
          <p:nvPr/>
        </p:nvCxnSpPr>
        <p:spPr>
          <a:xfrm>
            <a:off x="3778381" y="1228698"/>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862E573-8239-CA96-3710-9BA7E73391B4}"/>
              </a:ext>
            </a:extLst>
          </p:cNvPr>
          <p:cNvSpPr/>
          <p:nvPr/>
        </p:nvSpPr>
        <p:spPr>
          <a:xfrm rot="10800000">
            <a:off x="11887202" y="1495425"/>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300" name="Google Shape;300;p35"/>
          <p:cNvSpPr txBox="1"/>
          <p:nvPr/>
        </p:nvSpPr>
        <p:spPr>
          <a:xfrm>
            <a:off x="178390" y="1452756"/>
            <a:ext cx="4839319" cy="4502100"/>
          </a:xfrm>
          <a:prstGeom prst="rect">
            <a:avLst/>
          </a:prstGeom>
          <a:solidFill>
            <a:srgbClr val="FFFFFF"/>
          </a:solidFill>
          <a:ln>
            <a:noFill/>
          </a:ln>
        </p:spPr>
        <p:txBody>
          <a:bodyPr spcFirstLastPara="1" wrap="square" lIns="91426" tIns="91426" rIns="91426" bIns="91426" anchor="t" anchorCtr="0">
            <a:noAutofit/>
          </a:bodyPr>
          <a:lstStyle/>
          <a:p>
            <a:pPr algn="ctr"/>
            <a:r>
              <a:rPr lang="en-US" sz="2800" b="1" dirty="0">
                <a:latin typeface="Arial"/>
                <a:ea typeface="Calibri"/>
                <a:cs typeface="Arial"/>
                <a:sym typeface="Calibri"/>
              </a:rPr>
              <a:t>Types of Treatment:</a:t>
            </a:r>
          </a:p>
          <a:p>
            <a:pPr algn="ctr"/>
            <a:endParaRPr lang="en-US" sz="2201" dirty="0">
              <a:latin typeface="Arial" panose="020B0604020202020204" pitchFamily="34" charset="0"/>
              <a:ea typeface="Calibri"/>
              <a:cs typeface="Arial" panose="020B0604020202020204" pitchFamily="34" charset="0"/>
              <a:sym typeface="Calibri"/>
            </a:endParaRPr>
          </a:p>
          <a:p>
            <a:pPr marL="457200" indent="-393700">
              <a:buSzPct val="80000"/>
              <a:buFont typeface="Calibri"/>
              <a:buChar char="●"/>
            </a:pPr>
            <a:r>
              <a:rPr lang="en-US" sz="2200" dirty="0">
                <a:latin typeface="Arial"/>
                <a:ea typeface="Calibri"/>
                <a:cs typeface="Arial"/>
                <a:sym typeface="Calibri"/>
              </a:rPr>
              <a:t>Pharmacotherapy, Medication for Opioid Use Disorder (MOUD)</a:t>
            </a:r>
            <a:endParaRPr lang="en-US" sz="2200" dirty="0">
              <a:latin typeface="Arial"/>
              <a:ea typeface="Calibri"/>
              <a:cs typeface="Arial"/>
            </a:endParaRPr>
          </a:p>
          <a:p>
            <a:pPr marL="457200" indent="-393700">
              <a:buSzPct val="80000"/>
              <a:buFont typeface="Calibri"/>
              <a:buChar char="●"/>
            </a:pPr>
            <a:r>
              <a:rPr lang="en-US" sz="2201" dirty="0">
                <a:latin typeface="Arial"/>
                <a:ea typeface="Calibri"/>
                <a:cs typeface="Arial"/>
                <a:sym typeface="Calibri"/>
              </a:rPr>
              <a:t>Hospital-based</a:t>
            </a:r>
            <a:endParaRPr sz="2201" dirty="0">
              <a:latin typeface="Arial"/>
              <a:ea typeface="Calibri"/>
              <a:cs typeface="Arial"/>
            </a:endParaRPr>
          </a:p>
          <a:p>
            <a:pPr marL="457200" indent="-393700">
              <a:buSzPct val="80000"/>
              <a:buFont typeface="Calibri"/>
              <a:buChar char="●"/>
            </a:pPr>
            <a:r>
              <a:rPr lang="en-US" sz="2201" dirty="0">
                <a:latin typeface="Arial"/>
                <a:ea typeface="Calibri"/>
                <a:cs typeface="Arial"/>
                <a:sym typeface="Calibri"/>
              </a:rPr>
              <a:t>Outpatient / Inpatient</a:t>
            </a:r>
            <a:endParaRPr sz="2201" dirty="0">
              <a:latin typeface="Arial"/>
              <a:ea typeface="Calibri"/>
              <a:cs typeface="Arial"/>
            </a:endParaRPr>
          </a:p>
          <a:p>
            <a:pPr marL="457200" indent="-393700">
              <a:buSzPct val="80000"/>
              <a:buFont typeface="Calibri"/>
              <a:buChar char="●"/>
            </a:pPr>
            <a:r>
              <a:rPr lang="en-US" sz="2200" dirty="0">
                <a:latin typeface="Arial"/>
                <a:ea typeface="Calibri"/>
                <a:cs typeface="Arial"/>
                <a:sym typeface="Calibri"/>
              </a:rPr>
              <a:t>Self-help</a:t>
            </a:r>
            <a:endParaRPr lang="en-US" sz="2200" dirty="0">
              <a:latin typeface="Arial"/>
              <a:ea typeface="Calibri"/>
              <a:cs typeface="Arial"/>
            </a:endParaRPr>
          </a:p>
          <a:p>
            <a:pPr marL="457200" indent="-393700">
              <a:buSzPct val="80000"/>
              <a:buFont typeface="Calibri"/>
              <a:buChar char="●"/>
            </a:pPr>
            <a:r>
              <a:rPr lang="en-US" sz="2201" dirty="0">
                <a:latin typeface="Arial"/>
                <a:ea typeface="Calibri"/>
                <a:cs typeface="Arial"/>
                <a:sym typeface="Calibri"/>
              </a:rPr>
              <a:t>12-step</a:t>
            </a:r>
            <a:r>
              <a:rPr lang="en-US" sz="2201" dirty="0">
                <a:latin typeface="Arial"/>
                <a:ea typeface="Calibri"/>
                <a:cs typeface="Arial"/>
              </a:rPr>
              <a:t> recovery, Alcoholics Anonymous, Narcotics Anonymous</a:t>
            </a:r>
            <a:endParaRPr lang="en-US" sz="1801" dirty="0">
              <a:ea typeface="Calibri" panose="020F0502020204030204"/>
              <a:cs typeface="Calibri" panose="020F0502020204030204"/>
            </a:endParaRPr>
          </a:p>
          <a:p>
            <a:pPr marL="457200" indent="-393700">
              <a:buSzPct val="80000"/>
              <a:buFont typeface="Calibri"/>
              <a:buChar char="●"/>
            </a:pPr>
            <a:r>
              <a:rPr lang="en-US" sz="2201" dirty="0">
                <a:latin typeface="Arial"/>
                <a:ea typeface="Calibri"/>
                <a:cs typeface="Arial"/>
                <a:sym typeface="Calibri"/>
              </a:rPr>
              <a:t>Spirituality / Faith-based</a:t>
            </a:r>
            <a:endParaRPr sz="2201" dirty="0">
              <a:latin typeface="Arial"/>
              <a:ea typeface="Calibri"/>
              <a:cs typeface="Arial"/>
            </a:endParaRPr>
          </a:p>
          <a:p>
            <a:pPr marL="457200" indent="-393700">
              <a:buSzPct val="80000"/>
              <a:buFont typeface="Calibri"/>
              <a:buChar char="●"/>
            </a:pPr>
            <a:r>
              <a:rPr lang="en-US" sz="2201" dirty="0">
                <a:latin typeface="Arial" panose="020B0604020202020204" pitchFamily="34" charset="0"/>
                <a:ea typeface="Calibri"/>
                <a:cs typeface="Arial" panose="020B0604020202020204" pitchFamily="34" charset="0"/>
                <a:sym typeface="Calibri"/>
              </a:rPr>
              <a:t>Family Support </a:t>
            </a:r>
            <a:endParaRPr sz="2201" dirty="0">
              <a:latin typeface="Arial" panose="020B0604020202020204" pitchFamily="34" charset="0"/>
              <a:ea typeface="Calibri"/>
              <a:cs typeface="Arial" panose="020B0604020202020204" pitchFamily="34" charset="0"/>
            </a:endParaRPr>
          </a:p>
        </p:txBody>
      </p:sp>
      <p:sp>
        <p:nvSpPr>
          <p:cNvPr id="289" name="Google Shape;289;p35"/>
          <p:cNvSpPr txBox="1">
            <a:spLocks noGrp="1"/>
          </p:cNvSpPr>
          <p:nvPr>
            <p:ph type="title"/>
          </p:nvPr>
        </p:nvSpPr>
        <p:spPr>
          <a:xfrm>
            <a:off x="5034" y="170612"/>
            <a:ext cx="6340681" cy="1714500"/>
          </a:xfrm>
          <a:prstGeom prst="rect">
            <a:avLst/>
          </a:prstGeom>
        </p:spPr>
        <p:txBody>
          <a:bodyPr spcFirstLastPara="1" vert="horz" wrap="square" lIns="91426" tIns="45700" rIns="91426" bIns="45700" rtlCol="0" anchor="t" anchorCtr="0">
            <a:noAutofit/>
          </a:bodyPr>
          <a:lstStyle/>
          <a:p>
            <a:pPr algn="ctr">
              <a:spcBef>
                <a:spcPts val="0"/>
              </a:spcBef>
            </a:pPr>
            <a:r>
              <a:rPr lang="en-US" sz="3200" b="1" dirty="0">
                <a:solidFill>
                  <a:srgbClr val="153753"/>
                </a:solidFill>
                <a:latin typeface="Arial"/>
                <a:cs typeface="Arial"/>
              </a:rPr>
              <a:t>Components of Comprehensive SUD Treatment</a:t>
            </a:r>
            <a:endParaRPr sz="3200" b="1" dirty="0">
              <a:solidFill>
                <a:srgbClr val="153753"/>
              </a:solidFill>
              <a:latin typeface="Arial"/>
              <a:cs typeface="Arial"/>
            </a:endParaRPr>
          </a:p>
        </p:txBody>
      </p:sp>
      <p:grpSp>
        <p:nvGrpSpPr>
          <p:cNvPr id="3" name="Group 2">
            <a:extLst>
              <a:ext uri="{FF2B5EF4-FFF2-40B4-BE49-F238E27FC236}">
                <a16:creationId xmlns:a16="http://schemas.microsoft.com/office/drawing/2014/main" id="{6DD4752B-95B4-CB4C-97DF-9E2C0EDE76EB}"/>
              </a:ext>
            </a:extLst>
          </p:cNvPr>
          <p:cNvGrpSpPr/>
          <p:nvPr/>
        </p:nvGrpSpPr>
        <p:grpSpPr>
          <a:xfrm>
            <a:off x="4726419" y="-1"/>
            <a:ext cx="7279227" cy="6785401"/>
            <a:chOff x="4830499" y="36300"/>
            <a:chExt cx="7279226" cy="6785400"/>
          </a:xfrm>
        </p:grpSpPr>
        <p:sp>
          <p:nvSpPr>
            <p:cNvPr id="290" name="Google Shape;290;p35"/>
            <p:cNvSpPr/>
            <p:nvPr/>
          </p:nvSpPr>
          <p:spPr>
            <a:xfrm>
              <a:off x="4920570" y="36300"/>
              <a:ext cx="7147200" cy="6785400"/>
            </a:xfrm>
            <a:prstGeom prst="ellipse">
              <a:avLst/>
            </a:prstGeom>
            <a:solidFill>
              <a:schemeClr val="accent5">
                <a:lumMod val="20000"/>
                <a:lumOff val="80000"/>
              </a:schemeClr>
            </a:solidFill>
            <a:ln w="9525" cap="flat" cmpd="sng">
              <a:noFill/>
              <a:prstDash val="solid"/>
              <a:round/>
              <a:headEnd type="none" w="sm" len="sm"/>
              <a:tailEnd type="none" w="sm" len="sm"/>
            </a:ln>
          </p:spPr>
          <p:txBody>
            <a:bodyPr spcFirstLastPara="1" wrap="square" lIns="91426" tIns="91426" rIns="91426" bIns="91426" anchor="ctr" anchorCtr="0">
              <a:noAutofit/>
            </a:bodyPr>
            <a:lstStyle/>
            <a:p>
              <a:endParaRPr sz="1801">
                <a:latin typeface="Arial" panose="020B0604020202020204" pitchFamily="34" charset="0"/>
                <a:cs typeface="Arial" panose="020B0604020202020204" pitchFamily="34" charset="0"/>
              </a:endParaRPr>
            </a:p>
          </p:txBody>
        </p:sp>
        <p:sp>
          <p:nvSpPr>
            <p:cNvPr id="291" name="Google Shape;291;p35"/>
            <p:cNvSpPr txBox="1"/>
            <p:nvPr/>
          </p:nvSpPr>
          <p:spPr>
            <a:xfrm>
              <a:off x="5647924" y="1010625"/>
              <a:ext cx="1503000" cy="961500"/>
            </a:xfrm>
            <a:prstGeom prst="rect">
              <a:avLst/>
            </a:prstGeom>
            <a:noFill/>
            <a:ln>
              <a:noFill/>
            </a:ln>
          </p:spPr>
          <p:txBody>
            <a:bodyPr spcFirstLastPara="1" wrap="square" lIns="91426" tIns="91426" rIns="91426" bIns="91426" anchor="t" anchorCtr="0">
              <a:noAutofit/>
            </a:bodyPr>
            <a:lstStyle/>
            <a:p>
              <a:pPr algn="ctr"/>
              <a:r>
                <a:rPr lang="en-US" sz="1801" b="1" dirty="0">
                  <a:latin typeface="Arial" panose="020B0604020202020204" pitchFamily="34" charset="0"/>
                  <a:cs typeface="Arial" panose="020B0604020202020204" pitchFamily="34" charset="0"/>
                </a:rPr>
                <a:t>Family Services</a:t>
              </a:r>
              <a:endParaRPr sz="1801" b="1" dirty="0">
                <a:latin typeface="Arial" panose="020B0604020202020204" pitchFamily="34" charset="0"/>
                <a:cs typeface="Arial" panose="020B0604020202020204" pitchFamily="34" charset="0"/>
              </a:endParaRPr>
            </a:p>
          </p:txBody>
        </p:sp>
        <p:sp>
          <p:nvSpPr>
            <p:cNvPr id="292" name="Google Shape;292;p35"/>
            <p:cNvSpPr txBox="1"/>
            <p:nvPr/>
          </p:nvSpPr>
          <p:spPr>
            <a:xfrm>
              <a:off x="4830499" y="2995450"/>
              <a:ext cx="1503000" cy="961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Legal Services</a:t>
              </a:r>
              <a:endParaRPr sz="1801" b="1">
                <a:latin typeface="Arial" panose="020B0604020202020204" pitchFamily="34" charset="0"/>
                <a:cs typeface="Arial" panose="020B0604020202020204" pitchFamily="34" charset="0"/>
              </a:endParaRPr>
            </a:p>
          </p:txBody>
        </p:sp>
        <p:sp>
          <p:nvSpPr>
            <p:cNvPr id="293" name="Google Shape;293;p35"/>
            <p:cNvSpPr txBox="1"/>
            <p:nvPr/>
          </p:nvSpPr>
          <p:spPr>
            <a:xfrm>
              <a:off x="5668688" y="5056488"/>
              <a:ext cx="1705500" cy="961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HIV/AIDS Services</a:t>
              </a:r>
              <a:endParaRPr sz="1801" b="1">
                <a:latin typeface="Arial" panose="020B0604020202020204" pitchFamily="34" charset="0"/>
                <a:cs typeface="Arial" panose="020B0604020202020204" pitchFamily="34" charset="0"/>
              </a:endParaRPr>
            </a:p>
          </p:txBody>
        </p:sp>
        <p:sp>
          <p:nvSpPr>
            <p:cNvPr id="294" name="Google Shape;294;p35"/>
            <p:cNvSpPr txBox="1"/>
            <p:nvPr/>
          </p:nvSpPr>
          <p:spPr>
            <a:xfrm>
              <a:off x="8948640" y="5468595"/>
              <a:ext cx="1901400" cy="961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Educational Services</a:t>
              </a:r>
              <a:endParaRPr sz="1801" b="1">
                <a:latin typeface="Arial" panose="020B0604020202020204" pitchFamily="34" charset="0"/>
                <a:cs typeface="Arial" panose="020B0604020202020204" pitchFamily="34" charset="0"/>
              </a:endParaRPr>
            </a:p>
          </p:txBody>
        </p:sp>
        <p:sp>
          <p:nvSpPr>
            <p:cNvPr id="295" name="Google Shape;295;p35"/>
            <p:cNvSpPr txBox="1"/>
            <p:nvPr/>
          </p:nvSpPr>
          <p:spPr>
            <a:xfrm>
              <a:off x="10404225" y="3704375"/>
              <a:ext cx="1705500" cy="961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Medical Services</a:t>
              </a:r>
              <a:endParaRPr sz="1801" b="1">
                <a:latin typeface="Arial" panose="020B0604020202020204" pitchFamily="34" charset="0"/>
                <a:cs typeface="Arial" panose="020B0604020202020204" pitchFamily="34" charset="0"/>
              </a:endParaRPr>
            </a:p>
          </p:txBody>
        </p:sp>
        <p:sp>
          <p:nvSpPr>
            <p:cNvPr id="296" name="Google Shape;296;p35"/>
            <p:cNvSpPr txBox="1"/>
            <p:nvPr/>
          </p:nvSpPr>
          <p:spPr>
            <a:xfrm>
              <a:off x="9836135" y="1100350"/>
              <a:ext cx="1705500" cy="1255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Mental </a:t>
              </a:r>
              <a:endParaRPr sz="1801" b="1">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Health Services</a:t>
              </a:r>
              <a:endParaRPr sz="1801" b="1">
                <a:latin typeface="Arial" panose="020B0604020202020204" pitchFamily="34" charset="0"/>
                <a:cs typeface="Arial" panose="020B0604020202020204" pitchFamily="34" charset="0"/>
              </a:endParaRPr>
            </a:p>
          </p:txBody>
        </p:sp>
        <p:sp>
          <p:nvSpPr>
            <p:cNvPr id="297" name="Google Shape;297;p35"/>
            <p:cNvSpPr txBox="1"/>
            <p:nvPr/>
          </p:nvSpPr>
          <p:spPr>
            <a:xfrm>
              <a:off x="7574245" y="287705"/>
              <a:ext cx="1705500" cy="9615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Vocational Services</a:t>
              </a:r>
              <a:endParaRPr sz="1801" b="1">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EC9136F8-BA49-0544-829C-16AE8CBE69B2}"/>
              </a:ext>
            </a:extLst>
          </p:cNvPr>
          <p:cNvGrpSpPr/>
          <p:nvPr/>
        </p:nvGrpSpPr>
        <p:grpSpPr>
          <a:xfrm>
            <a:off x="6183522" y="1349093"/>
            <a:ext cx="4455989" cy="4087214"/>
            <a:chOff x="6193713" y="1354192"/>
            <a:chExt cx="4455989" cy="4087214"/>
          </a:xfrm>
        </p:grpSpPr>
        <p:sp>
          <p:nvSpPr>
            <p:cNvPr id="298" name="Google Shape;298;p35"/>
            <p:cNvSpPr/>
            <p:nvPr/>
          </p:nvSpPr>
          <p:spPr>
            <a:xfrm>
              <a:off x="6193713" y="1354192"/>
              <a:ext cx="4455989" cy="4087214"/>
            </a:xfrm>
            <a:prstGeom prst="ellipse">
              <a:avLst/>
            </a:prstGeom>
            <a:solidFill>
              <a:srgbClr val="3A667E">
                <a:alpha val="23000"/>
              </a:srgbClr>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algn="ctr"/>
              <a:endParaRPr sz="1801">
                <a:latin typeface="Arial" panose="020B0604020202020204" pitchFamily="34" charset="0"/>
                <a:cs typeface="Arial" panose="020B0604020202020204" pitchFamily="34" charset="0"/>
              </a:endParaRPr>
            </a:p>
          </p:txBody>
        </p:sp>
        <p:sp>
          <p:nvSpPr>
            <p:cNvPr id="299" name="Google Shape;299;p35"/>
            <p:cNvSpPr txBox="1"/>
            <p:nvPr/>
          </p:nvSpPr>
          <p:spPr>
            <a:xfrm>
              <a:off x="6255477" y="1813150"/>
              <a:ext cx="4281600" cy="3326100"/>
            </a:xfrm>
            <a:prstGeom prst="rect">
              <a:avLst/>
            </a:prstGeom>
            <a:noFill/>
            <a:ln>
              <a:noFill/>
            </a:ln>
          </p:spPr>
          <p:txBody>
            <a:bodyPr spcFirstLastPara="1" wrap="square" lIns="91426" tIns="91426" rIns="91426" bIns="91426" anchor="t" anchorCtr="0">
              <a:noAutofit/>
            </a:bodyPr>
            <a:lstStyle/>
            <a:p>
              <a:pPr algn="ctr"/>
              <a:r>
                <a:rPr lang="en-US" sz="1801" b="1" dirty="0">
                  <a:solidFill>
                    <a:schemeClr val="dk1"/>
                  </a:solidFill>
                  <a:latin typeface="Arial" panose="020B0604020202020204" pitchFamily="34" charset="0"/>
                  <a:cs typeface="Arial" panose="020B0604020202020204" pitchFamily="34" charset="0"/>
                </a:rPr>
                <a:t>•  Assessment</a:t>
              </a:r>
              <a:endParaRPr sz="1801" b="1" dirty="0">
                <a:solidFill>
                  <a:schemeClr val="dk1"/>
                </a:solidFill>
                <a:latin typeface="Arial" panose="020B0604020202020204" pitchFamily="34" charset="0"/>
                <a:cs typeface="Arial" panose="020B0604020202020204" pitchFamily="34" charset="0"/>
              </a:endParaRPr>
            </a:p>
            <a:p>
              <a:pPr algn="ctr">
                <a:buClr>
                  <a:schemeClr val="dk1"/>
                </a:buClr>
                <a:buSzPts val="1100"/>
              </a:pPr>
              <a:endParaRPr sz="1801" b="1" dirty="0">
                <a:solidFill>
                  <a:schemeClr val="dk1"/>
                </a:solidFill>
                <a:latin typeface="Arial" panose="020B0604020202020204" pitchFamily="34" charset="0"/>
                <a:cs typeface="Arial" panose="020B0604020202020204" pitchFamily="34" charset="0"/>
              </a:endParaRPr>
            </a:p>
            <a:p>
              <a:pPr algn="ctr"/>
              <a:r>
                <a:rPr lang="en-US" sz="1801" b="1" dirty="0">
                  <a:solidFill>
                    <a:schemeClr val="dk1"/>
                  </a:solidFill>
                  <a:latin typeface="Arial" panose="020B0604020202020204" pitchFamily="34" charset="0"/>
                  <a:cs typeface="Arial" panose="020B0604020202020204" pitchFamily="34" charset="0"/>
                </a:rPr>
                <a:t>• Evidence-Based Treatment</a:t>
              </a:r>
              <a:endParaRPr sz="1801" b="1" dirty="0">
                <a:solidFill>
                  <a:schemeClr val="dk1"/>
                </a:solidFill>
                <a:latin typeface="Arial" panose="020B0604020202020204" pitchFamily="34" charset="0"/>
                <a:cs typeface="Arial" panose="020B0604020202020204" pitchFamily="34" charset="0"/>
              </a:endParaRPr>
            </a:p>
            <a:p>
              <a:pPr algn="ctr">
                <a:buClr>
                  <a:schemeClr val="dk1"/>
                </a:buClr>
                <a:buSzPts val="1100"/>
              </a:pPr>
              <a:endParaRPr sz="1801" b="1" dirty="0">
                <a:solidFill>
                  <a:schemeClr val="dk1"/>
                </a:solidFill>
                <a:latin typeface="Arial" panose="020B0604020202020204" pitchFamily="34" charset="0"/>
                <a:cs typeface="Arial" panose="020B0604020202020204" pitchFamily="34" charset="0"/>
              </a:endParaRPr>
            </a:p>
            <a:p>
              <a:pPr algn="ctr"/>
              <a:r>
                <a:rPr lang="en-US" sz="1801" b="1" dirty="0">
                  <a:solidFill>
                    <a:schemeClr val="dk1"/>
                  </a:solidFill>
                  <a:latin typeface="Arial" panose="020B0604020202020204" pitchFamily="34" charset="0"/>
                  <a:cs typeface="Arial" panose="020B0604020202020204" pitchFamily="34" charset="0"/>
                </a:rPr>
                <a:t>• Substance Use Monitoring</a:t>
              </a:r>
              <a:endParaRPr sz="1801" b="1" dirty="0">
                <a:solidFill>
                  <a:schemeClr val="dk1"/>
                </a:solidFill>
                <a:latin typeface="Arial" panose="020B0604020202020204" pitchFamily="34" charset="0"/>
                <a:cs typeface="Arial" panose="020B0604020202020204" pitchFamily="34" charset="0"/>
              </a:endParaRPr>
            </a:p>
            <a:p>
              <a:pPr algn="ctr">
                <a:buClr>
                  <a:schemeClr val="dk1"/>
                </a:buClr>
                <a:buSzPts val="1100"/>
              </a:pPr>
              <a:endParaRPr sz="1801" b="1" dirty="0">
                <a:solidFill>
                  <a:schemeClr val="dk1"/>
                </a:solidFill>
                <a:latin typeface="Arial" panose="020B0604020202020204" pitchFamily="34" charset="0"/>
                <a:cs typeface="Arial" panose="020B0604020202020204" pitchFamily="34" charset="0"/>
              </a:endParaRPr>
            </a:p>
            <a:p>
              <a:pPr algn="ctr"/>
              <a:r>
                <a:rPr lang="en-US" sz="1801" b="1" dirty="0">
                  <a:solidFill>
                    <a:schemeClr val="dk1"/>
                  </a:solidFill>
                  <a:latin typeface="Arial" panose="020B0604020202020204" pitchFamily="34" charset="0"/>
                  <a:cs typeface="Arial" panose="020B0604020202020204" pitchFamily="34" charset="0"/>
                </a:rPr>
                <a:t>• Clinical &amp; Case Management</a:t>
              </a:r>
              <a:endParaRPr sz="1801" b="1" dirty="0">
                <a:solidFill>
                  <a:schemeClr val="dk1"/>
                </a:solidFill>
                <a:latin typeface="Arial" panose="020B0604020202020204" pitchFamily="34" charset="0"/>
                <a:cs typeface="Arial" panose="020B0604020202020204" pitchFamily="34" charset="0"/>
              </a:endParaRPr>
            </a:p>
            <a:p>
              <a:pPr algn="ctr">
                <a:buClr>
                  <a:schemeClr val="dk1"/>
                </a:buClr>
                <a:buSzPts val="1100"/>
              </a:pPr>
              <a:endParaRPr sz="1801" b="1" dirty="0">
                <a:solidFill>
                  <a:schemeClr val="dk1"/>
                </a:solidFill>
                <a:latin typeface="Arial" panose="020B0604020202020204" pitchFamily="34" charset="0"/>
                <a:cs typeface="Arial" panose="020B0604020202020204" pitchFamily="34" charset="0"/>
              </a:endParaRPr>
            </a:p>
            <a:p>
              <a:pPr algn="ctr"/>
              <a:r>
                <a:rPr lang="en-US" sz="1801" b="1" dirty="0">
                  <a:solidFill>
                    <a:schemeClr val="dk1"/>
                  </a:solidFill>
                  <a:latin typeface="Arial" panose="020B0604020202020204" pitchFamily="34" charset="0"/>
                  <a:cs typeface="Arial" panose="020B0604020202020204" pitchFamily="34" charset="0"/>
                </a:rPr>
                <a:t>• Recovery Support Programs</a:t>
              </a:r>
              <a:endParaRPr sz="1801" b="1" dirty="0">
                <a:solidFill>
                  <a:schemeClr val="dk1"/>
                </a:solidFill>
                <a:latin typeface="Arial" panose="020B0604020202020204" pitchFamily="34" charset="0"/>
                <a:cs typeface="Arial" panose="020B0604020202020204" pitchFamily="34" charset="0"/>
              </a:endParaRPr>
            </a:p>
            <a:p>
              <a:pPr algn="ctr">
                <a:buClr>
                  <a:schemeClr val="dk1"/>
                </a:buClr>
                <a:buSzPts val="1100"/>
              </a:pPr>
              <a:endParaRPr sz="1801" b="1" dirty="0">
                <a:solidFill>
                  <a:schemeClr val="dk1"/>
                </a:solidFill>
                <a:latin typeface="Arial" panose="020B0604020202020204" pitchFamily="34" charset="0"/>
                <a:cs typeface="Arial" panose="020B0604020202020204" pitchFamily="34" charset="0"/>
              </a:endParaRPr>
            </a:p>
            <a:p>
              <a:pPr algn="ctr"/>
              <a:r>
                <a:rPr lang="en-US" sz="1801" b="1" dirty="0">
                  <a:solidFill>
                    <a:schemeClr val="dk1"/>
                  </a:solidFill>
                  <a:latin typeface="Arial" panose="020B0604020202020204" pitchFamily="34" charset="0"/>
                  <a:cs typeface="Arial" panose="020B0604020202020204" pitchFamily="34" charset="0"/>
                </a:rPr>
                <a:t>• Continuing Care</a:t>
              </a:r>
              <a:endParaRPr sz="1801" b="1" dirty="0">
                <a:solidFill>
                  <a:schemeClr val="dk1"/>
                </a:solidFill>
                <a:latin typeface="Arial" panose="020B0604020202020204" pitchFamily="34" charset="0"/>
                <a:cs typeface="Arial" panose="020B0604020202020204" pitchFamily="34" charset="0"/>
              </a:endParaRPr>
            </a:p>
            <a:p>
              <a:endParaRPr sz="1801" b="1" dirty="0">
                <a:latin typeface="Arial" panose="020B0604020202020204" pitchFamily="34"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6AC74A6-2CE6-4953-4D11-2CA1BD3C3E11}"/>
              </a:ext>
            </a:extLst>
          </p:cNvPr>
          <p:cNvCxnSpPr>
            <a:cxnSpLocks/>
          </p:cNvCxnSpPr>
          <p:nvPr/>
        </p:nvCxnSpPr>
        <p:spPr>
          <a:xfrm>
            <a:off x="1131692" y="1234938"/>
            <a:ext cx="3748780"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958A18E-3E56-666D-434A-D48261440680}"/>
              </a:ext>
            </a:extLst>
          </p:cNvPr>
          <p:cNvSpPr/>
          <p:nvPr/>
        </p:nvSpPr>
        <p:spPr>
          <a:xfrm rot="10800000">
            <a:off x="11901363" y="170612"/>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6" name="Picture 5" descr="A close-up of a logo&#10;&#10;AI-generated content may be incorrect.">
            <a:extLst>
              <a:ext uri="{FF2B5EF4-FFF2-40B4-BE49-F238E27FC236}">
                <a16:creationId xmlns:a16="http://schemas.microsoft.com/office/drawing/2014/main" id="{E31B9A5F-B72B-8ACD-669E-D055A0694127}"/>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170115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7" name="Google Shape;163;p18">
            <a:extLst>
              <a:ext uri="{FF2B5EF4-FFF2-40B4-BE49-F238E27FC236}">
                <a16:creationId xmlns:a16="http://schemas.microsoft.com/office/drawing/2014/main" id="{60621532-7DEE-EE4E-A477-5684449AA984}"/>
              </a:ext>
            </a:extLst>
          </p:cNvPr>
          <p:cNvSpPr txBox="1">
            <a:spLocks/>
          </p:cNvSpPr>
          <p:nvPr/>
        </p:nvSpPr>
        <p:spPr>
          <a:xfrm>
            <a:off x="1851932" y="164912"/>
            <a:ext cx="8035018" cy="1121431"/>
          </a:xfrm>
          <a:prstGeom prst="rect">
            <a:avLst/>
          </a:prstGeom>
        </p:spPr>
        <p:txBody>
          <a:bodyPr spcFirstLastPara="1" vert="horz" lIns="91440" tIns="45721" rIns="91440" bIns="4572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1"/>
              </a:spcAft>
            </a:pPr>
            <a:r>
              <a:rPr lang="en-US" sz="3600" b="1" dirty="0">
                <a:solidFill>
                  <a:srgbClr val="153753"/>
                </a:solidFill>
                <a:latin typeface="Arial" panose="020B0604020202020204" pitchFamily="34" charset="0"/>
                <a:cs typeface="Arial" panose="020B0604020202020204" pitchFamily="34" charset="0"/>
              </a:rPr>
              <a:t>Goal of Five Minutes to Help</a:t>
            </a:r>
          </a:p>
        </p:txBody>
      </p:sp>
      <p:sp>
        <p:nvSpPr>
          <p:cNvPr id="18" name="Google Shape;164;p18">
            <a:extLst>
              <a:ext uri="{FF2B5EF4-FFF2-40B4-BE49-F238E27FC236}">
                <a16:creationId xmlns:a16="http://schemas.microsoft.com/office/drawing/2014/main" id="{91CFF736-C767-D841-AC46-9CABB2171509}"/>
              </a:ext>
            </a:extLst>
          </p:cNvPr>
          <p:cNvSpPr txBox="1">
            <a:spLocks/>
          </p:cNvSpPr>
          <p:nvPr/>
        </p:nvSpPr>
        <p:spPr>
          <a:xfrm>
            <a:off x="526214" y="1807210"/>
            <a:ext cx="4932970" cy="4745980"/>
          </a:xfrm>
          <a:prstGeom prst="rect">
            <a:avLst/>
          </a:prstGeom>
        </p:spPr>
        <p:txBody>
          <a:bodyPr spcFirstLastPara="1" vert="horz" lIns="91440" tIns="45721" rIns="91440" bIns="45721"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3001" dirty="0">
                <a:latin typeface="Arial" panose="020B0604020202020204" pitchFamily="34" charset="0"/>
                <a:cs typeface="Arial" panose="020B0604020202020204" pitchFamily="34" charset="0"/>
              </a:rPr>
              <a:t>To provide first responders with new skills in </a:t>
            </a:r>
          </a:p>
          <a:p>
            <a:pPr marL="0" indent="0" algn="ctr">
              <a:lnSpc>
                <a:spcPct val="110000"/>
              </a:lnSpc>
              <a:spcBef>
                <a:spcPts val="0"/>
              </a:spcBef>
              <a:buNone/>
            </a:pPr>
            <a:r>
              <a:rPr lang="en-US" sz="3001" dirty="0">
                <a:latin typeface="Arial" panose="020B0604020202020204" pitchFamily="34" charset="0"/>
                <a:cs typeface="Arial" panose="020B0604020202020204" pitchFamily="34" charset="0"/>
              </a:rPr>
              <a:t>motivational interviewing </a:t>
            </a:r>
          </a:p>
          <a:p>
            <a:pPr marL="0" indent="0" algn="ctr">
              <a:lnSpc>
                <a:spcPct val="110000"/>
              </a:lnSpc>
              <a:spcBef>
                <a:spcPts val="0"/>
              </a:spcBef>
              <a:buNone/>
            </a:pPr>
            <a:r>
              <a:rPr lang="en-US" sz="3001" dirty="0">
                <a:latin typeface="Arial" panose="020B0604020202020204" pitchFamily="34" charset="0"/>
                <a:cs typeface="Arial" panose="020B0604020202020204" pitchFamily="34" charset="0"/>
              </a:rPr>
              <a:t>and other communication techniques to apply </a:t>
            </a:r>
          </a:p>
          <a:p>
            <a:pPr marL="0" indent="0" algn="ctr">
              <a:lnSpc>
                <a:spcPct val="110000"/>
              </a:lnSpc>
              <a:spcBef>
                <a:spcPts val="0"/>
              </a:spcBef>
              <a:buNone/>
            </a:pPr>
            <a:r>
              <a:rPr lang="en-US" sz="3001" dirty="0">
                <a:latin typeface="Arial" panose="020B0604020202020204" pitchFamily="34" charset="0"/>
                <a:cs typeface="Arial" panose="020B0604020202020204" pitchFamily="34" charset="0"/>
              </a:rPr>
              <a:t>after revival from an opioid overdose.</a:t>
            </a:r>
          </a:p>
          <a:p>
            <a:pPr marL="342904" algn="ctr">
              <a:spcBef>
                <a:spcPts val="0"/>
              </a:spcBef>
              <a:spcAft>
                <a:spcPts val="601"/>
              </a:spcAft>
              <a:buClr>
                <a:schemeClr val="dk2"/>
              </a:buClr>
              <a:buSzPts val="2200"/>
            </a:pPr>
            <a:endParaRPr lang="en-US" sz="1801" dirty="0">
              <a:latin typeface="Arial" panose="020B0604020202020204" pitchFamily="34" charset="0"/>
              <a:cs typeface="Arial" panose="020B0604020202020204" pitchFamily="34" charset="0"/>
            </a:endParaRPr>
          </a:p>
          <a:p>
            <a:pPr marL="342904" algn="ctr">
              <a:spcBef>
                <a:spcPts val="0"/>
              </a:spcBef>
              <a:spcAft>
                <a:spcPts val="601"/>
              </a:spcAft>
              <a:buClr>
                <a:schemeClr val="dk2"/>
              </a:buClr>
              <a:buSzPts val="2200"/>
            </a:pPr>
            <a:endParaRPr lang="en-US" sz="1801" dirty="0">
              <a:latin typeface="Arial" panose="020B0604020202020204" pitchFamily="34" charset="0"/>
              <a:cs typeface="Arial" panose="020B0604020202020204" pitchFamily="34" charset="0"/>
            </a:endParaRPr>
          </a:p>
        </p:txBody>
      </p:sp>
      <p:pic>
        <p:nvPicPr>
          <p:cNvPr id="12" name="Picture 11" descr="A group of people in uniform&#10;&#10;Description automatically generated">
            <a:extLst>
              <a:ext uri="{FF2B5EF4-FFF2-40B4-BE49-F238E27FC236}">
                <a16:creationId xmlns:a16="http://schemas.microsoft.com/office/drawing/2014/main" id="{67871C19-D1FE-334C-A560-7293162FCA71}"/>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462031" y="1702435"/>
            <a:ext cx="4427766" cy="4020362"/>
          </a:xfrm>
          <a:prstGeom prst="rect">
            <a:avLst/>
          </a:prstGeom>
          <a:effectLst/>
        </p:spPr>
      </p:pic>
      <p:sp>
        <p:nvSpPr>
          <p:cNvPr id="3" name="Rectangle 2">
            <a:extLst>
              <a:ext uri="{FF2B5EF4-FFF2-40B4-BE49-F238E27FC236}">
                <a16:creationId xmlns:a16="http://schemas.microsoft.com/office/drawing/2014/main" id="{954C334C-6FDF-69C1-FAD4-8C75983DEA97}"/>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4C882CA-8060-B966-8524-AE5E76BC0DA5}"/>
              </a:ext>
            </a:extLst>
          </p:cNvPr>
          <p:cNvCxnSpPr>
            <a:cxnSpLocks/>
          </p:cNvCxnSpPr>
          <p:nvPr/>
        </p:nvCxnSpPr>
        <p:spPr>
          <a:xfrm>
            <a:off x="3273879" y="1238718"/>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logo&#10;&#10;AI-generated content may be incorrect.">
            <a:extLst>
              <a:ext uri="{FF2B5EF4-FFF2-40B4-BE49-F238E27FC236}">
                <a16:creationId xmlns:a16="http://schemas.microsoft.com/office/drawing/2014/main" id="{17437D6D-6EFD-06B0-F4C8-F323D13E09AA}"/>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 name="Rectangle 4">
            <a:extLst>
              <a:ext uri="{FF2B5EF4-FFF2-40B4-BE49-F238E27FC236}">
                <a16:creationId xmlns:a16="http://schemas.microsoft.com/office/drawing/2014/main" id="{4BB4E2DA-B6FA-361C-FA28-E8D4E3EFB7CD}"/>
              </a:ext>
            </a:extLst>
          </p:cNvPr>
          <p:cNvSpPr/>
          <p:nvPr/>
        </p:nvSpPr>
        <p:spPr>
          <a:xfrm>
            <a:off x="0" y="6553200"/>
            <a:ext cx="12192000" cy="304800"/>
          </a:xfrm>
          <a:prstGeom prst="rect">
            <a:avLst/>
          </a:prstGeom>
          <a:solidFill>
            <a:srgbClr val="56920C"/>
          </a:solidFill>
          <a:ln>
            <a:solidFill>
              <a:srgbClr val="5692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510" name="Google Shape;510;p62"/>
          <p:cNvSpPr txBox="1">
            <a:spLocks noGrp="1"/>
          </p:cNvSpPr>
          <p:nvPr>
            <p:ph type="title"/>
          </p:nvPr>
        </p:nvSpPr>
        <p:spPr>
          <a:xfrm>
            <a:off x="968829" y="246745"/>
            <a:ext cx="10515600" cy="730405"/>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800" b="1" dirty="0">
                <a:solidFill>
                  <a:srgbClr val="153753"/>
                </a:solidFill>
                <a:latin typeface="Arial" panose="020B0604020202020204" pitchFamily="34" charset="0"/>
                <a:cs typeface="Arial" panose="020B0604020202020204" pitchFamily="34" charset="0"/>
              </a:rPr>
              <a:t>Harm Reduction</a:t>
            </a:r>
            <a:endParaRPr lang="en-US" sz="4800" dirty="0">
              <a:solidFill>
                <a:srgbClr val="153753"/>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560003" y="1127936"/>
            <a:ext cx="11071993" cy="5289711"/>
          </a:xfrm>
          <a:prstGeom prst="rect">
            <a:avLst/>
          </a:prstGeom>
          <a:noFill/>
          <a:ln>
            <a:noFill/>
          </a:ln>
        </p:spPr>
        <p:txBody>
          <a:bodyPr spcFirstLastPara="1" vert="horz" wrap="square" lIns="91426" tIns="45700" rIns="91426" bIns="45700" rtlCol="0" anchor="t" anchorCtr="0">
            <a:noAutofit/>
          </a:bodyPr>
          <a:lstStyle/>
          <a:p>
            <a:pPr marL="0" indent="0">
              <a:lnSpc>
                <a:spcPct val="80000"/>
              </a:lnSpc>
              <a:spcBef>
                <a:spcPts val="0"/>
              </a:spcBef>
              <a:buClr>
                <a:schemeClr val="dk2"/>
              </a:buClr>
              <a:buSzPts val="3200"/>
              <a:buNone/>
            </a:pPr>
            <a:endParaRPr lang="en-US" sz="2000" b="1" u="sng" dirty="0">
              <a:latin typeface="Arial" panose="020B0604020202020204" pitchFamily="34" charset="0"/>
              <a:cs typeface="Arial" panose="020B0604020202020204" pitchFamily="34" charset="0"/>
            </a:endParaRPr>
          </a:p>
          <a:p>
            <a:pPr marL="448315" indent="-457206">
              <a:lnSpc>
                <a:spcPct val="80000"/>
              </a:lnSpc>
              <a:spcBef>
                <a:spcPts val="0"/>
              </a:spcBef>
              <a:buClr>
                <a:schemeClr val="dk2"/>
              </a:buClr>
              <a:buSzPts val="3200"/>
            </a:pPr>
            <a:r>
              <a:rPr lang="en-US" dirty="0">
                <a:latin typeface="Arial"/>
                <a:cs typeface="Arial"/>
              </a:rPr>
              <a:t>A set of practical strategies and ideas aimed at reducing negative consequences associated with drug use and preventing overdose deaths</a:t>
            </a:r>
            <a:endParaRPr lang="en-US" dirty="0">
              <a:latin typeface="Arial" panose="020B0604020202020204" pitchFamily="34" charset="0"/>
              <a:cs typeface="Arial" panose="020B0604020202020204" pitchFamily="34" charset="0"/>
            </a:endParaRPr>
          </a:p>
          <a:p>
            <a:pPr marL="448315" indent="-457206">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5" indent="-457206">
              <a:lnSpc>
                <a:spcPct val="80000"/>
              </a:lnSpc>
              <a:spcBef>
                <a:spcPts val="0"/>
              </a:spcBef>
              <a:buClr>
                <a:schemeClr val="dk2"/>
              </a:buClr>
              <a:buSzPts val="3200"/>
            </a:pPr>
            <a:r>
              <a:rPr lang="en-US" dirty="0">
                <a:latin typeface="Arial"/>
                <a:cs typeface="Arial"/>
              </a:rPr>
              <a:t>A movement for social justice built on a belief in, and respect for, the rights and autonomy of people who use drugs</a:t>
            </a:r>
          </a:p>
          <a:p>
            <a:pPr marL="448315" indent="-457206">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5" indent="-457206">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Daily examples of harm reduction</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Seat belts</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Helmets</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Condoms</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Vaccines</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Masks</a:t>
            </a:r>
          </a:p>
          <a:p>
            <a:pPr marL="905521" lvl="1" indent="-457206">
              <a:lnSpc>
                <a:spcPct val="80000"/>
              </a:lnSpc>
              <a:spcBef>
                <a:spcPts val="0"/>
              </a:spcBef>
              <a:buClr>
                <a:schemeClr val="dk2"/>
              </a:buClr>
              <a:buSzPts val="3200"/>
            </a:pPr>
            <a:r>
              <a:rPr lang="en-US" sz="2800" dirty="0">
                <a:latin typeface="Arial" panose="020B0604020202020204" pitchFamily="34" charset="0"/>
                <a:cs typeface="Arial" panose="020B0604020202020204" pitchFamily="34" charset="0"/>
              </a:rPr>
              <a:t>Designated drivers</a:t>
            </a:r>
            <a:endParaRPr lang="en-US" dirty="0">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dirty="0">
              <a:solidFill>
                <a:srgbClr val="3C78D8"/>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dirty="0">
              <a:solidFill>
                <a:srgbClr val="3C78D8"/>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37E98124-0D63-9340-65D5-464ED11351CB}"/>
              </a:ext>
            </a:extLst>
          </p:cNvPr>
          <p:cNvCxnSpPr>
            <a:cxnSpLocks/>
          </p:cNvCxnSpPr>
          <p:nvPr/>
        </p:nvCxnSpPr>
        <p:spPr>
          <a:xfrm>
            <a:off x="3631067" y="1085477"/>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AI-generated content may be incorrect.">
            <a:extLst>
              <a:ext uri="{FF2B5EF4-FFF2-40B4-BE49-F238E27FC236}">
                <a16:creationId xmlns:a16="http://schemas.microsoft.com/office/drawing/2014/main" id="{258CCDED-46B7-0204-CA3A-67AB68C9EF7A}"/>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D02797D6-25F9-F222-0AF1-8D8F51ADE4CA}"/>
              </a:ext>
            </a:extLst>
          </p:cNvPr>
          <p:cNvSpPr/>
          <p:nvPr/>
        </p:nvSpPr>
        <p:spPr>
          <a:xfrm rot="10800000">
            <a:off x="11897605" y="3807451"/>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029033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2E8F08-C28F-490D-8526-6A4F3B58B612}"/>
              </a:ext>
            </a:extLst>
          </p:cNvPr>
          <p:cNvSpPr txBox="1">
            <a:spLocks noGrp="1"/>
          </p:cNvSpPr>
          <p:nvPr>
            <p:ph idx="1"/>
          </p:nvPr>
        </p:nvSpPr>
        <p:spPr>
          <a:xfrm>
            <a:off x="968829" y="1861644"/>
            <a:ext cx="9985828" cy="3194723"/>
          </a:xfrm>
          <a:prstGeom prst="rect">
            <a:avLst/>
          </a:prstGeom>
          <a:noFill/>
        </p:spPr>
        <p:txBody>
          <a:bodyPr vert="horz" wrap="square" lIns="91440" tIns="45721" rIns="91440" bIns="45721" rtlCol="0" anchor="t">
            <a:spAutoFit/>
          </a:bodyPr>
          <a:lstStyle/>
          <a:p>
            <a:pPr marL="448315" indent="-457206">
              <a:lnSpc>
                <a:spcPct val="80000"/>
              </a:lnSpc>
              <a:spcBef>
                <a:spcPts val="0"/>
              </a:spcBef>
              <a:buClr>
                <a:schemeClr val="dk2"/>
              </a:buClr>
              <a:buSzPts val="3200"/>
            </a:pPr>
            <a:r>
              <a:rPr lang="en-US" dirty="0">
                <a:latin typeface="Arial"/>
                <a:cs typeface="Arial"/>
              </a:rPr>
              <a:t>The intent is to </a:t>
            </a:r>
            <a:r>
              <a:rPr lang="en-US" b="1" dirty="0">
                <a:latin typeface="Arial"/>
                <a:cs typeface="Arial"/>
              </a:rPr>
              <a:t>reduce the risks associated with drug use</a:t>
            </a:r>
            <a:endParaRPr lang="en-US" dirty="0">
              <a:latin typeface="Arial"/>
              <a:cs typeface="Arial"/>
            </a:endParaRPr>
          </a:p>
          <a:p>
            <a:pPr marL="448315" indent="-457206">
              <a:lnSpc>
                <a:spcPct val="80000"/>
              </a:lnSpc>
              <a:spcBef>
                <a:spcPts val="0"/>
              </a:spcBef>
              <a:buClr>
                <a:schemeClr val="dk2"/>
              </a:buClr>
              <a:buSzPts val="3200"/>
            </a:pPr>
            <a:endParaRPr lang="en-US" dirty="0">
              <a:latin typeface="Arial"/>
              <a:cs typeface="Arial"/>
            </a:endParaRPr>
          </a:p>
          <a:p>
            <a:pPr marL="448315" indent="-457206">
              <a:lnSpc>
                <a:spcPct val="80000"/>
              </a:lnSpc>
              <a:spcBef>
                <a:spcPts val="0"/>
              </a:spcBef>
              <a:buClr>
                <a:schemeClr val="dk2"/>
              </a:buClr>
              <a:buSzPts val="3200"/>
            </a:pPr>
            <a:r>
              <a:rPr lang="en-US" dirty="0">
                <a:latin typeface="Arial"/>
                <a:cs typeface="Arial"/>
              </a:rPr>
              <a:t>The purpose is NOT to force people to stop using drugs. The purpose is to </a:t>
            </a:r>
            <a:r>
              <a:rPr lang="en-US" b="1" dirty="0">
                <a:latin typeface="Arial"/>
                <a:cs typeface="Arial"/>
              </a:rPr>
              <a:t>keep people alive long enough for if/when they are ready </a:t>
            </a:r>
            <a:r>
              <a:rPr lang="en-US" dirty="0">
                <a:latin typeface="Arial"/>
                <a:cs typeface="Arial"/>
              </a:rPr>
              <a:t>to stop using</a:t>
            </a:r>
            <a:endParaRPr lang="en-US" dirty="0">
              <a:cs typeface="Calibri"/>
            </a:endParaRPr>
          </a:p>
          <a:p>
            <a:pPr marL="448315" indent="-457206">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5" indent="-457206">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Evidence-based and effective in </a:t>
            </a:r>
            <a:r>
              <a:rPr lang="en-US" b="1" dirty="0">
                <a:latin typeface="Arial" panose="020B0604020202020204" pitchFamily="34" charset="0"/>
                <a:cs typeface="Arial" panose="020B0604020202020204" pitchFamily="34" charset="0"/>
              </a:rPr>
              <a:t>reducing overdoses and overdose deaths</a:t>
            </a:r>
          </a:p>
        </p:txBody>
      </p:sp>
      <p:pic>
        <p:nvPicPr>
          <p:cNvPr id="3" name="Picture 2" descr="A close-up of a logo&#10;&#10;AI-generated content may be incorrect.">
            <a:extLst>
              <a:ext uri="{FF2B5EF4-FFF2-40B4-BE49-F238E27FC236}">
                <a16:creationId xmlns:a16="http://schemas.microsoft.com/office/drawing/2014/main" id="{DAD7C6A5-ED57-C875-3F53-B1A9AE5A8DBE}"/>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7C5AA15C-822B-7263-23B7-A4D53B477FE1}"/>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AC8AAB-931A-03CB-E1E1-DD5EEFCB45E3}"/>
              </a:ext>
            </a:extLst>
          </p:cNvPr>
          <p:cNvSpPr/>
          <p:nvPr/>
        </p:nvSpPr>
        <p:spPr>
          <a:xfrm rot="16200000">
            <a:off x="8603563" y="574891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12" name="Google Shape;510;p62">
            <a:extLst>
              <a:ext uri="{FF2B5EF4-FFF2-40B4-BE49-F238E27FC236}">
                <a16:creationId xmlns:a16="http://schemas.microsoft.com/office/drawing/2014/main" id="{4FC25D4F-0E1B-07E9-F313-4BA8B38932A0}"/>
              </a:ext>
            </a:extLst>
          </p:cNvPr>
          <p:cNvSpPr txBox="1">
            <a:spLocks/>
          </p:cNvSpPr>
          <p:nvPr/>
        </p:nvSpPr>
        <p:spPr>
          <a:xfrm>
            <a:off x="968829" y="246745"/>
            <a:ext cx="10515600" cy="730405"/>
          </a:xfrm>
          <a:prstGeom prst="rect">
            <a:avLst/>
          </a:prstGeom>
          <a:noFill/>
          <a:ln>
            <a:noFill/>
          </a:ln>
        </p:spPr>
        <p:txBody>
          <a:bodyPr spcFirstLastPara="1" vert="horz" wrap="square" lIns="91426" tIns="45700" rIns="91426" bIns="45700" rtlCol="0" anchor="ctr" anchorCtr="0">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800" b="1" dirty="0">
                <a:solidFill>
                  <a:srgbClr val="153753"/>
                </a:solidFill>
                <a:latin typeface="Arial" panose="020B0604020202020204" pitchFamily="34" charset="0"/>
                <a:cs typeface="Arial" panose="020B0604020202020204" pitchFamily="34" charset="0"/>
              </a:rPr>
              <a:t>Harm Reduction</a:t>
            </a:r>
            <a:endParaRPr lang="en-US" sz="4800" dirty="0">
              <a:solidFill>
                <a:srgbClr val="153753"/>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D5747FC0-DF70-B418-BFF0-55A97F2B96E3}"/>
              </a:ext>
            </a:extLst>
          </p:cNvPr>
          <p:cNvCxnSpPr>
            <a:cxnSpLocks/>
          </p:cNvCxnSpPr>
          <p:nvPr/>
        </p:nvCxnSpPr>
        <p:spPr>
          <a:xfrm>
            <a:off x="3631067" y="1085477"/>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179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p:nvPr/>
        </p:nvSpPr>
        <p:spPr>
          <a:xfrm>
            <a:off x="272502" y="2399247"/>
            <a:ext cx="3590644" cy="1608788"/>
          </a:xfrm>
          <a:prstGeom prst="rect">
            <a:avLst/>
          </a:prstGeom>
          <a:solidFill>
            <a:srgbClr val="FFFFFF"/>
          </a:solidFill>
          <a:ln>
            <a:noFill/>
          </a:ln>
        </p:spPr>
        <p:txBody>
          <a:bodyPr spcFirstLastPara="1" wrap="square" lIns="91426" tIns="91426" rIns="91426" bIns="91426" anchor="t" anchorCtr="0">
            <a:noAutofit/>
          </a:bodyPr>
          <a:lstStyle/>
          <a:p>
            <a:pPr algn="ctr"/>
            <a:r>
              <a:rPr lang="en-US" sz="2800" dirty="0">
                <a:solidFill>
                  <a:srgbClr val="000000"/>
                </a:solidFill>
                <a:latin typeface="Arial"/>
                <a:ea typeface="Open Sans"/>
                <a:cs typeface="Arial"/>
              </a:rPr>
              <a:t>There are Harm Reduction Centers in all 21 counties in NJ. </a:t>
            </a:r>
            <a:endParaRPr lang="en-US" sz="2800" dirty="0">
              <a:ea typeface="Calibri" panose="020F0502020204030204"/>
              <a:cs typeface="Calibri" panose="020F0502020204030204"/>
            </a:endParaRPr>
          </a:p>
        </p:txBody>
      </p:sp>
      <p:pic>
        <p:nvPicPr>
          <p:cNvPr id="519" name="Google Shape;519;p63"/>
          <p:cNvPicPr preferRelativeResize="0"/>
          <p:nvPr/>
        </p:nvPicPr>
        <p:blipFill>
          <a:blip r:embed="rId3">
            <a:alphaModFix/>
          </a:blip>
          <a:stretch>
            <a:fillRect/>
          </a:stretch>
        </p:blipFill>
        <p:spPr>
          <a:xfrm>
            <a:off x="3757851" y="141315"/>
            <a:ext cx="8440626" cy="6575374"/>
          </a:xfrm>
          <a:prstGeom prst="rect">
            <a:avLst/>
          </a:prstGeom>
          <a:noFill/>
          <a:ln>
            <a:noFill/>
          </a:ln>
        </p:spPr>
      </p:pic>
      <p:sp>
        <p:nvSpPr>
          <p:cNvPr id="520" name="Google Shape;520;p63"/>
          <p:cNvSpPr txBox="1"/>
          <p:nvPr/>
        </p:nvSpPr>
        <p:spPr>
          <a:xfrm>
            <a:off x="3979323" y="1943434"/>
            <a:ext cx="2116574" cy="1260207"/>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Safer smoking/sniffing supplies, free needles / injection equipment, + testing strips for fentanyl and Xylazine</a:t>
            </a:r>
            <a:endParaRPr lang="en-US">
              <a:sym typeface="Calibri"/>
            </a:endParaRPr>
          </a:p>
          <a:p>
            <a:pPr algn="ctr"/>
            <a:endParaRPr lang="en-US" sz="1500" b="1">
              <a:latin typeface="Calibri"/>
              <a:ea typeface="Calibri"/>
              <a:cs typeface="Calibri"/>
            </a:endParaRPr>
          </a:p>
        </p:txBody>
      </p:sp>
      <p:sp>
        <p:nvSpPr>
          <p:cNvPr id="521" name="Google Shape;521;p63"/>
          <p:cNvSpPr txBox="1"/>
          <p:nvPr/>
        </p:nvSpPr>
        <p:spPr>
          <a:xfrm>
            <a:off x="8436627" y="279350"/>
            <a:ext cx="1875600" cy="616800"/>
          </a:xfrm>
          <a:prstGeom prst="rect">
            <a:avLst/>
          </a:prstGeom>
          <a:noFill/>
          <a:ln>
            <a:noFill/>
          </a:ln>
        </p:spPr>
        <p:txBody>
          <a:bodyPr spcFirstLastPara="1" wrap="square" lIns="91426" tIns="91426" rIns="91426" bIns="91426" anchor="t" anchorCtr="0">
            <a:noAutofit/>
          </a:bodyPr>
          <a:lstStyle/>
          <a:p>
            <a:r>
              <a:rPr lang="en-US" sz="1500" b="1">
                <a:latin typeface="Calibri"/>
                <a:ea typeface="Calibri"/>
                <a:cs typeface="Calibri"/>
                <a:sym typeface="Calibri"/>
              </a:rPr>
              <a:t>Overdose education + access to naloxone</a:t>
            </a:r>
            <a:endParaRPr sz="1500" b="1">
              <a:latin typeface="Calibri"/>
              <a:ea typeface="Calibri"/>
              <a:cs typeface="Calibri"/>
              <a:sym typeface="Calibri"/>
            </a:endParaRPr>
          </a:p>
        </p:txBody>
      </p:sp>
      <p:sp>
        <p:nvSpPr>
          <p:cNvPr id="522" name="Google Shape;522;p63"/>
          <p:cNvSpPr txBox="1"/>
          <p:nvPr/>
        </p:nvSpPr>
        <p:spPr>
          <a:xfrm>
            <a:off x="3563752" y="5584877"/>
            <a:ext cx="1523700" cy="849900"/>
          </a:xfrm>
          <a:prstGeom prst="rect">
            <a:avLst/>
          </a:prstGeom>
          <a:noFill/>
          <a:ln>
            <a:noFill/>
          </a:ln>
        </p:spPr>
        <p:txBody>
          <a:bodyPr spcFirstLastPara="1" wrap="square" lIns="91426" tIns="91426" rIns="91426" bIns="91426" anchor="t" anchorCtr="0">
            <a:noAutofit/>
          </a:bodyPr>
          <a:lstStyle/>
          <a:p>
            <a:pPr algn="ctr"/>
            <a:r>
              <a:rPr lang="en-US" sz="1500" b="1" dirty="0">
                <a:latin typeface="Calibri"/>
                <a:ea typeface="Calibri"/>
                <a:cs typeface="Calibri"/>
                <a:sym typeface="Calibri"/>
              </a:rPr>
              <a:t>On-site counseling + referral to social services</a:t>
            </a:r>
            <a:endParaRPr sz="1500" b="1" dirty="0">
              <a:latin typeface="Calibri"/>
              <a:ea typeface="Calibri"/>
              <a:cs typeface="Calibri"/>
              <a:sym typeface="Calibri"/>
            </a:endParaRPr>
          </a:p>
        </p:txBody>
      </p:sp>
      <p:sp>
        <p:nvSpPr>
          <p:cNvPr id="523" name="Google Shape;523;p63"/>
          <p:cNvSpPr txBox="1"/>
          <p:nvPr/>
        </p:nvSpPr>
        <p:spPr>
          <a:xfrm>
            <a:off x="4008222" y="4604896"/>
            <a:ext cx="2155651" cy="401362"/>
          </a:xfrm>
          <a:prstGeom prst="rect">
            <a:avLst/>
          </a:prstGeom>
          <a:noFill/>
          <a:ln>
            <a:noFill/>
          </a:ln>
        </p:spPr>
        <p:txBody>
          <a:bodyPr spcFirstLastPara="1" wrap="square" lIns="91426" tIns="91426" rIns="91426" bIns="91426" anchor="t" anchorCtr="0">
            <a:noAutofit/>
          </a:bodyPr>
          <a:lstStyle/>
          <a:p>
            <a:r>
              <a:rPr lang="en-US" sz="1500" b="1" dirty="0">
                <a:latin typeface="Calibri"/>
                <a:ea typeface="Calibri"/>
                <a:cs typeface="Calibri"/>
                <a:sym typeface="Calibri"/>
              </a:rPr>
              <a:t>Community needle cleanup</a:t>
            </a:r>
            <a:endParaRPr sz="1500" b="1" dirty="0">
              <a:latin typeface="Calibri"/>
              <a:ea typeface="Calibri"/>
              <a:cs typeface="Calibri"/>
              <a:sym typeface="Calibri"/>
            </a:endParaRPr>
          </a:p>
        </p:txBody>
      </p:sp>
      <p:sp>
        <p:nvSpPr>
          <p:cNvPr id="524" name="Google Shape;524;p63"/>
          <p:cNvSpPr txBox="1"/>
          <p:nvPr/>
        </p:nvSpPr>
        <p:spPr>
          <a:xfrm>
            <a:off x="10652850" y="2105825"/>
            <a:ext cx="1358400" cy="420900"/>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ARCH Nurses</a:t>
            </a:r>
            <a:endParaRPr sz="1500" b="1">
              <a:latin typeface="Calibri"/>
              <a:ea typeface="Calibri"/>
              <a:cs typeface="Calibri"/>
              <a:sym typeface="Calibri"/>
            </a:endParaRPr>
          </a:p>
        </p:txBody>
      </p:sp>
      <p:pic>
        <p:nvPicPr>
          <p:cNvPr id="525" name="Google Shape;525;p63"/>
          <p:cNvPicPr preferRelativeResize="0"/>
          <p:nvPr/>
        </p:nvPicPr>
        <p:blipFill>
          <a:blip r:embed="rId4">
            <a:alphaModFix/>
          </a:blip>
          <a:stretch>
            <a:fillRect/>
          </a:stretch>
        </p:blipFill>
        <p:spPr>
          <a:xfrm>
            <a:off x="11008275" y="3080675"/>
            <a:ext cx="1074025" cy="1044601"/>
          </a:xfrm>
          <a:prstGeom prst="rect">
            <a:avLst/>
          </a:prstGeom>
          <a:noFill/>
          <a:ln>
            <a:noFill/>
          </a:ln>
        </p:spPr>
      </p:pic>
      <p:sp>
        <p:nvSpPr>
          <p:cNvPr id="526" name="Google Shape;526;p63"/>
          <p:cNvSpPr txBox="1"/>
          <p:nvPr/>
        </p:nvSpPr>
        <p:spPr>
          <a:xfrm>
            <a:off x="10866089" y="4125275"/>
            <a:ext cx="1358400" cy="420900"/>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Condom Distribution</a:t>
            </a:r>
            <a:endParaRPr sz="1500" b="1">
              <a:latin typeface="Calibri"/>
              <a:ea typeface="Calibri"/>
              <a:cs typeface="Calibri"/>
              <a:sym typeface="Calibri"/>
            </a:endParaRPr>
          </a:p>
        </p:txBody>
      </p:sp>
      <p:sp>
        <p:nvSpPr>
          <p:cNvPr id="527" name="Google Shape;527;p63"/>
          <p:cNvSpPr txBox="1"/>
          <p:nvPr/>
        </p:nvSpPr>
        <p:spPr>
          <a:xfrm>
            <a:off x="10312227" y="5120476"/>
            <a:ext cx="1875600" cy="616800"/>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HIV/Hep C Testing / PrEP</a:t>
            </a:r>
            <a:endParaRPr sz="1500" b="1">
              <a:latin typeface="Calibri"/>
              <a:ea typeface="Calibri"/>
              <a:cs typeface="Calibri"/>
              <a:sym typeface="Calibri"/>
            </a:endParaRPr>
          </a:p>
        </p:txBody>
      </p:sp>
      <p:sp>
        <p:nvSpPr>
          <p:cNvPr id="528" name="Google Shape;528;p63"/>
          <p:cNvSpPr txBox="1"/>
          <p:nvPr/>
        </p:nvSpPr>
        <p:spPr>
          <a:xfrm>
            <a:off x="6652759" y="5120476"/>
            <a:ext cx="3184861" cy="616800"/>
          </a:xfrm>
          <a:prstGeom prst="rect">
            <a:avLst/>
          </a:prstGeom>
          <a:solidFill>
            <a:srgbClr val="FFFFFF"/>
          </a:solidFill>
          <a:ln>
            <a:noFill/>
          </a:ln>
        </p:spPr>
        <p:txBody>
          <a:bodyPr spcFirstLastPara="1" wrap="square" lIns="91426" tIns="91426" rIns="91426" bIns="91426" anchor="t" anchorCtr="0">
            <a:noAutofit/>
          </a:bodyPr>
          <a:lstStyle/>
          <a:p>
            <a:pPr algn="ctr"/>
            <a:r>
              <a:rPr lang="en-US" sz="1500" b="1" dirty="0"/>
              <a:t>SUD treatment and mental health care</a:t>
            </a:r>
            <a:endParaRPr lang="en-US" sz="1500" b="1">
              <a:ea typeface="Calibri" panose="020F0502020204030204"/>
              <a:cs typeface="Calibri" panose="020F0502020204030204"/>
            </a:endParaRPr>
          </a:p>
          <a:p>
            <a:endParaRPr sz="1500" b="1">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905C54CA-0CDB-2A49-86FC-12DD90F97D84}"/>
              </a:ext>
            </a:extLst>
          </p:cNvPr>
          <p:cNvPicPr>
            <a:picLocks noChangeAspect="1"/>
          </p:cNvPicPr>
          <p:nvPr/>
        </p:nvPicPr>
        <p:blipFill>
          <a:blip r:embed="rId5"/>
          <a:stretch>
            <a:fillRect/>
          </a:stretch>
        </p:blipFill>
        <p:spPr>
          <a:xfrm>
            <a:off x="5989060" y="1447394"/>
            <a:ext cx="4616564" cy="3673083"/>
          </a:xfrm>
          <a:prstGeom prst="rect">
            <a:avLst/>
          </a:prstGeom>
        </p:spPr>
      </p:pic>
      <p:sp>
        <p:nvSpPr>
          <p:cNvPr id="2" name="TextBox 1">
            <a:extLst>
              <a:ext uri="{FF2B5EF4-FFF2-40B4-BE49-F238E27FC236}">
                <a16:creationId xmlns:a16="http://schemas.microsoft.com/office/drawing/2014/main" id="{5C530A0D-B689-4057-844C-93E5EEF234E5}"/>
              </a:ext>
            </a:extLst>
          </p:cNvPr>
          <p:cNvSpPr txBox="1"/>
          <p:nvPr/>
        </p:nvSpPr>
        <p:spPr>
          <a:xfrm>
            <a:off x="56453" y="413602"/>
            <a:ext cx="4350405" cy="1323439"/>
          </a:xfrm>
          <a:prstGeom prst="rect">
            <a:avLst/>
          </a:prstGeom>
          <a:noFill/>
        </p:spPr>
        <p:txBody>
          <a:bodyPr wrap="square" rtlCol="0">
            <a:spAutoFit/>
          </a:bodyPr>
          <a:lstStyle/>
          <a:p>
            <a:pPr algn="ctr"/>
            <a:r>
              <a:rPr lang="en-US" sz="4000" b="1" dirty="0">
                <a:solidFill>
                  <a:srgbClr val="153753"/>
                </a:solidFill>
                <a:latin typeface="Arial" panose="020B0604020202020204" pitchFamily="34" charset="0"/>
                <a:cs typeface="Arial" panose="020B0604020202020204" pitchFamily="34" charset="0"/>
              </a:rPr>
              <a:t>Examples of Harm Reduction</a:t>
            </a:r>
          </a:p>
        </p:txBody>
      </p:sp>
      <p:pic>
        <p:nvPicPr>
          <p:cNvPr id="7" name="Picture 6" descr="A close-up of a logo&#10;&#10;AI-generated content may be incorrect.">
            <a:extLst>
              <a:ext uri="{FF2B5EF4-FFF2-40B4-BE49-F238E27FC236}">
                <a16:creationId xmlns:a16="http://schemas.microsoft.com/office/drawing/2014/main" id="{D7375AE0-6969-EB05-09DA-A1C3903E8831}"/>
              </a:ext>
            </a:extLst>
          </p:cNvPr>
          <p:cNvPicPr>
            <a:picLocks noChangeAspect="1"/>
          </p:cNvPicPr>
          <p:nvPr/>
        </p:nvPicPr>
        <p:blipFill>
          <a:blip r:embed="rId6"/>
          <a:stretch>
            <a:fillRect/>
          </a:stretch>
        </p:blipFill>
        <p:spPr>
          <a:xfrm>
            <a:off x="0" y="6246574"/>
            <a:ext cx="1466687" cy="611426"/>
          </a:xfrm>
          <a:prstGeom prst="rect">
            <a:avLst/>
          </a:prstGeom>
        </p:spPr>
      </p:pic>
      <p:cxnSp>
        <p:nvCxnSpPr>
          <p:cNvPr id="8" name="Straight Connector 7">
            <a:extLst>
              <a:ext uri="{FF2B5EF4-FFF2-40B4-BE49-F238E27FC236}">
                <a16:creationId xmlns:a16="http://schemas.microsoft.com/office/drawing/2014/main" id="{4AE419DF-C888-2511-D3CC-8593551D8307}"/>
              </a:ext>
            </a:extLst>
          </p:cNvPr>
          <p:cNvCxnSpPr>
            <a:cxnSpLocks/>
          </p:cNvCxnSpPr>
          <p:nvPr/>
        </p:nvCxnSpPr>
        <p:spPr>
          <a:xfrm>
            <a:off x="580968" y="1943434"/>
            <a:ext cx="3070919"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3B2EF1-E3B3-81C4-575F-2FE146069E6F}"/>
              </a:ext>
            </a:extLst>
          </p:cNvPr>
          <p:cNvSpPr/>
          <p:nvPr/>
        </p:nvSpPr>
        <p:spPr>
          <a:xfrm>
            <a:off x="-4516" y="4039470"/>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3772070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BB31A-7C8C-250D-52EB-A1EF32DC0FA7}"/>
              </a:ext>
            </a:extLst>
          </p:cNvPr>
          <p:cNvSpPr/>
          <p:nvPr/>
        </p:nvSpPr>
        <p:spPr>
          <a:xfrm>
            <a:off x="0" y="6553200"/>
            <a:ext cx="12192000" cy="304800"/>
          </a:xfrm>
          <a:prstGeom prst="rect">
            <a:avLst/>
          </a:prstGeom>
          <a:solidFill>
            <a:srgbClr val="56920C"/>
          </a:solidFill>
          <a:ln>
            <a:solidFill>
              <a:srgbClr val="5692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5" name="Google Shape;510;p62">
            <a:extLst>
              <a:ext uri="{FF2B5EF4-FFF2-40B4-BE49-F238E27FC236}">
                <a16:creationId xmlns:a16="http://schemas.microsoft.com/office/drawing/2014/main" id="{482AFB74-B41D-4D58-A04C-E0DFBA93A430}"/>
              </a:ext>
            </a:extLst>
          </p:cNvPr>
          <p:cNvSpPr txBox="1">
            <a:spLocks noGrp="1"/>
          </p:cNvSpPr>
          <p:nvPr>
            <p:ph type="title"/>
          </p:nvPr>
        </p:nvSpPr>
        <p:spPr>
          <a:xfrm>
            <a:off x="838202" y="2"/>
            <a:ext cx="10515600" cy="1325563"/>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800" b="1" dirty="0">
                <a:solidFill>
                  <a:srgbClr val="153753"/>
                </a:solidFill>
                <a:latin typeface="Arial" panose="020B0604020202020204" pitchFamily="34" charset="0"/>
                <a:cs typeface="Arial" panose="020B0604020202020204" pitchFamily="34" charset="0"/>
              </a:rPr>
              <a:t>Benefits of Harm Reduction</a:t>
            </a:r>
            <a:endParaRPr lang="en-US" sz="4800" dirty="0">
              <a:solidFill>
                <a:srgbClr val="153753"/>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DEB3A5A5-75D2-4320-A0C7-569292C335E0}"/>
              </a:ext>
            </a:extLst>
          </p:cNvPr>
          <p:cNvGraphicFramePr>
            <a:graphicFrameLocks noGrp="1"/>
          </p:cNvGraphicFramePr>
          <p:nvPr>
            <p:extLst>
              <p:ext uri="{D42A27DB-BD31-4B8C-83A1-F6EECF244321}">
                <p14:modId xmlns:p14="http://schemas.microsoft.com/office/powerpoint/2010/main" val="4038548725"/>
              </p:ext>
            </p:extLst>
          </p:nvPr>
        </p:nvGraphicFramePr>
        <p:xfrm>
          <a:off x="428171" y="1415535"/>
          <a:ext cx="11335657" cy="4434444"/>
        </p:xfrm>
        <a:graphic>
          <a:graphicData uri="http://schemas.openxmlformats.org/drawingml/2006/table">
            <a:tbl>
              <a:tblPr firstRow="1" bandRow="1">
                <a:tableStyleId>{073A0DAA-6AF3-43AB-8588-CEC1D06C72B9}</a:tableStyleId>
              </a:tblPr>
              <a:tblGrid>
                <a:gridCol w="4794249">
                  <a:extLst>
                    <a:ext uri="{9D8B030D-6E8A-4147-A177-3AD203B41FA5}">
                      <a16:colId xmlns:a16="http://schemas.microsoft.com/office/drawing/2014/main" val="3858087849"/>
                    </a:ext>
                  </a:extLst>
                </a:gridCol>
                <a:gridCol w="6541408">
                  <a:extLst>
                    <a:ext uri="{9D8B030D-6E8A-4147-A177-3AD203B41FA5}">
                      <a16:colId xmlns:a16="http://schemas.microsoft.com/office/drawing/2014/main" val="1069303847"/>
                    </a:ext>
                  </a:extLst>
                </a:gridCol>
              </a:tblGrid>
              <a:tr h="562579">
                <a:tc>
                  <a:txBody>
                    <a:bodyPr/>
                    <a:lstStyle/>
                    <a:p>
                      <a:pPr algn="ctr"/>
                      <a:r>
                        <a:rPr lang="en-US" sz="2500" dirty="0">
                          <a:solidFill>
                            <a:schemeClr val="bg1"/>
                          </a:solidFill>
                        </a:rPr>
                        <a:t>Harm Reduction Strategy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3"/>
                    </a:solidFill>
                  </a:tcPr>
                </a:tc>
                <a:tc>
                  <a:txBody>
                    <a:bodyPr/>
                    <a:lstStyle/>
                    <a:p>
                      <a:pPr algn="ctr"/>
                      <a:r>
                        <a:rPr lang="en-US" sz="2500" dirty="0">
                          <a:solidFill>
                            <a:schemeClr val="bg1"/>
                          </a:solidFill>
                        </a:rPr>
                        <a:t>Benefits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3"/>
                    </a:solidFill>
                  </a:tcPr>
                </a:tc>
                <a:extLst>
                  <a:ext uri="{0D108BD9-81ED-4DB2-BD59-A6C34878D82A}">
                    <a16:rowId xmlns:a16="http://schemas.microsoft.com/office/drawing/2014/main" val="4020110977"/>
                  </a:ext>
                </a:extLst>
              </a:tr>
              <a:tr h="843868">
                <a:tc>
                  <a:txBody>
                    <a:bodyPr/>
                    <a:lstStyle/>
                    <a:p>
                      <a:r>
                        <a:rPr lang="en-US" sz="1800" dirty="0"/>
                        <a:t>Naloxone education and access in communities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dirty="0"/>
                        <a:t>Community members/loved ones will know how to administer naloxone prior to first responders arriving.</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8965497"/>
                  </a:ext>
                </a:extLst>
              </a:tr>
              <a:tr h="810775">
                <a:tc>
                  <a:txBody>
                    <a:bodyPr/>
                    <a:lstStyle/>
                    <a:p>
                      <a:r>
                        <a:rPr lang="en-US" sz="1800" dirty="0"/>
                        <a:t>Referral to SUD services or resources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85750" indent="-285750">
                        <a:buFont typeface="Arial" panose="020B0604020202020204" pitchFamily="34" charset="0"/>
                        <a:buChar char="•"/>
                      </a:pPr>
                      <a:r>
                        <a:rPr lang="en-US" sz="1800" dirty="0"/>
                        <a:t>Harm Reduction Centers can provide referrals to SUD resources</a:t>
                      </a:r>
                    </a:p>
                    <a:p>
                      <a:pPr marL="285750" lvl="0" indent="-285750">
                        <a:buFont typeface="Arial" panose="020B0604020202020204" pitchFamily="34" charset="0"/>
                        <a:buChar char="•"/>
                      </a:pPr>
                      <a:r>
                        <a:rPr lang="en-US" sz="1800" dirty="0"/>
                        <a:t>Medication for Opioid Use Disorder (MOUD)</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1555994"/>
                  </a:ext>
                </a:extLst>
              </a:tr>
              <a:tr h="562579">
                <a:tc>
                  <a:txBody>
                    <a:bodyPr/>
                    <a:lstStyle/>
                    <a:p>
                      <a:pPr lvl="0">
                        <a:buNone/>
                      </a:pPr>
                      <a:r>
                        <a:rPr lang="en-US" sz="1800" dirty="0"/>
                        <a:t>Infectious disease testing (HIV, Hepatitis, TB, etc.)</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buFont typeface="Arial"/>
                        <a:buChar char="•"/>
                      </a:pPr>
                      <a:r>
                        <a:rPr lang="en-US" sz="1800" dirty="0"/>
                        <a:t>Provides access for treatment and medical care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9209985"/>
                  </a:ext>
                </a:extLst>
              </a:tr>
              <a:tr h="810775">
                <a:tc>
                  <a:txBody>
                    <a:bodyPr/>
                    <a:lstStyle/>
                    <a:p>
                      <a:pPr lvl="0">
                        <a:buNone/>
                      </a:pPr>
                      <a:r>
                        <a:rPr lang="en-US" sz="1800" dirty="0"/>
                        <a:t>Access to sterile syringes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85750" lvl="0" indent="-285750">
                        <a:buFont typeface="Arial" panose="020B0604020202020204" pitchFamily="34" charset="0"/>
                        <a:buChar char="•"/>
                      </a:pPr>
                      <a:r>
                        <a:rPr lang="en-US" sz="1800" dirty="0"/>
                        <a:t>Decreases spread of HIV/Hepatitis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70234780"/>
                  </a:ext>
                </a:extLst>
              </a:tr>
              <a:tr h="843868">
                <a:tc>
                  <a:txBody>
                    <a:bodyPr/>
                    <a:lstStyle/>
                    <a:p>
                      <a:pPr lvl="0">
                        <a:buNone/>
                      </a:pPr>
                      <a:r>
                        <a:rPr lang="en-US" sz="1800" dirty="0"/>
                        <a:t>Fentanyl Test Strips (FTS)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buFont typeface="Arial" panose="020B0604020202020204" pitchFamily="34" charset="0"/>
                        <a:buChar char="•"/>
                      </a:pPr>
                      <a:r>
                        <a:rPr lang="en-US" sz="1800" dirty="0"/>
                        <a:t>Detects presence of Fentanyl in a substance before use</a:t>
                      </a:r>
                      <a:endParaRPr lang="en-US"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743233"/>
                  </a:ext>
                </a:extLst>
              </a:tr>
            </a:tbl>
          </a:graphicData>
        </a:graphic>
      </p:graphicFrame>
      <p:pic>
        <p:nvPicPr>
          <p:cNvPr id="3" name="Picture 2" descr="A close-up of a logo&#10;&#10;AI-generated content may be incorrect.">
            <a:extLst>
              <a:ext uri="{FF2B5EF4-FFF2-40B4-BE49-F238E27FC236}">
                <a16:creationId xmlns:a16="http://schemas.microsoft.com/office/drawing/2014/main" id="{C024CA3B-B3B7-7BB8-F3E0-F15F0BE5B905}"/>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6" name="Straight Connector 5">
            <a:extLst>
              <a:ext uri="{FF2B5EF4-FFF2-40B4-BE49-F238E27FC236}">
                <a16:creationId xmlns:a16="http://schemas.microsoft.com/office/drawing/2014/main" id="{44E6AF67-659D-BEC4-3179-4ABD7440A5C5}"/>
              </a:ext>
            </a:extLst>
          </p:cNvPr>
          <p:cNvCxnSpPr>
            <a:cxnSpLocks/>
          </p:cNvCxnSpPr>
          <p:nvPr/>
        </p:nvCxnSpPr>
        <p:spPr>
          <a:xfrm>
            <a:off x="3500440" y="1085477"/>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908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7EB8E-565B-8468-A847-C1F6D0611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4595C-0E5E-5006-A9B2-38A3F79C2149}"/>
              </a:ext>
            </a:extLst>
          </p:cNvPr>
          <p:cNvSpPr>
            <a:spLocks noGrp="1"/>
          </p:cNvSpPr>
          <p:nvPr>
            <p:ph type="title"/>
          </p:nvPr>
        </p:nvSpPr>
        <p:spPr>
          <a:xfrm>
            <a:off x="229566" y="-39797"/>
            <a:ext cx="11690349" cy="1357312"/>
          </a:xfrm>
        </p:spPr>
        <p:txBody>
          <a:bodyPr/>
          <a:lstStyle/>
          <a:p>
            <a:pPr algn="ctr"/>
            <a:r>
              <a:rPr lang="en-US" sz="4200" b="1" dirty="0">
                <a:solidFill>
                  <a:srgbClr val="153753"/>
                </a:solidFill>
                <a:latin typeface="Arial"/>
                <a:cs typeface="Arial"/>
              </a:rPr>
              <a:t>Medication for Opioid Use Disorder (MOUD)</a:t>
            </a:r>
            <a:r>
              <a:rPr lang="en-US" sz="4200" b="1" baseline="30000" dirty="0">
                <a:solidFill>
                  <a:srgbClr val="153753"/>
                </a:solidFill>
                <a:latin typeface="Arial"/>
                <a:cs typeface="Arial"/>
              </a:rPr>
              <a:t>1</a:t>
            </a:r>
            <a:endParaRPr lang="en-US" sz="4200" baseline="30000" dirty="0">
              <a:solidFill>
                <a:srgbClr val="153753"/>
              </a:solidFill>
            </a:endParaRPr>
          </a:p>
        </p:txBody>
      </p:sp>
      <p:sp>
        <p:nvSpPr>
          <p:cNvPr id="4" name="TextBox 3">
            <a:extLst>
              <a:ext uri="{FF2B5EF4-FFF2-40B4-BE49-F238E27FC236}">
                <a16:creationId xmlns:a16="http://schemas.microsoft.com/office/drawing/2014/main" id="{CBADDDE7-69A5-7B4B-D661-E1DF98E61E06}"/>
              </a:ext>
            </a:extLst>
          </p:cNvPr>
          <p:cNvSpPr txBox="1"/>
          <p:nvPr/>
        </p:nvSpPr>
        <p:spPr>
          <a:xfrm>
            <a:off x="10140850" y="5806724"/>
            <a:ext cx="2185574" cy="954107"/>
          </a:xfrm>
          <a:prstGeom prst="rect">
            <a:avLst/>
          </a:prstGeom>
          <a:noFill/>
        </p:spPr>
        <p:txBody>
          <a:bodyPr wrap="square" lIns="91440" tIns="45720" rIns="91440" bIns="45720" rtlCol="0" anchor="t">
            <a:spAutoFit/>
          </a:bodyPr>
          <a:lstStyle/>
          <a:p>
            <a:r>
              <a:rPr lang="en-US" sz="1400" dirty="0"/>
              <a:t>1. </a:t>
            </a:r>
            <a:r>
              <a:rPr lang="en-US" sz="1400" dirty="0">
                <a:hlinkClick r:id="rId3"/>
              </a:rPr>
              <a:t>FDA: Information About MOUD</a:t>
            </a:r>
            <a:endParaRPr lang="en-US" sz="1400" dirty="0">
              <a:ea typeface="Calibri"/>
              <a:cs typeface="Calibri"/>
            </a:endParaRPr>
          </a:p>
          <a:p>
            <a:r>
              <a:rPr lang="en-US" sz="1400" dirty="0">
                <a:ea typeface="Calibri"/>
                <a:cs typeface="Calibri"/>
              </a:rPr>
              <a:t>2. </a:t>
            </a:r>
            <a:r>
              <a:rPr lang="en-US" sz="1400" dirty="0">
                <a:ea typeface="+mn-lt"/>
                <a:cs typeface="+mn-lt"/>
                <a:hlinkClick r:id="rId4"/>
              </a:rPr>
              <a:t>MOUD saves lives, especially after 60 days</a:t>
            </a:r>
            <a:endParaRPr lang="en-US" sz="1400" dirty="0">
              <a:ea typeface="Calibri"/>
              <a:cs typeface="Calibri"/>
            </a:endParaRPr>
          </a:p>
        </p:txBody>
      </p:sp>
      <p:grpSp>
        <p:nvGrpSpPr>
          <p:cNvPr id="24" name="Group 23">
            <a:extLst>
              <a:ext uri="{FF2B5EF4-FFF2-40B4-BE49-F238E27FC236}">
                <a16:creationId xmlns:a16="http://schemas.microsoft.com/office/drawing/2014/main" id="{80858D0D-184E-F3AA-DA80-09D078261460}"/>
              </a:ext>
            </a:extLst>
          </p:cNvPr>
          <p:cNvGrpSpPr/>
          <p:nvPr/>
        </p:nvGrpSpPr>
        <p:grpSpPr>
          <a:xfrm>
            <a:off x="229566" y="1445611"/>
            <a:ext cx="3528842" cy="2424248"/>
            <a:chOff x="261316" y="1729080"/>
            <a:chExt cx="3528842" cy="2424248"/>
          </a:xfrm>
        </p:grpSpPr>
        <p:sp>
          <p:nvSpPr>
            <p:cNvPr id="9" name="Rectangle 8">
              <a:extLst>
                <a:ext uri="{FF2B5EF4-FFF2-40B4-BE49-F238E27FC236}">
                  <a16:creationId xmlns:a16="http://schemas.microsoft.com/office/drawing/2014/main" id="{3E61F8B6-D24D-79DF-9AFF-7B8023BDCAC4}"/>
                </a:ext>
              </a:extLst>
            </p:cNvPr>
            <p:cNvSpPr/>
            <p:nvPr/>
          </p:nvSpPr>
          <p:spPr>
            <a:xfrm>
              <a:off x="261316" y="2232356"/>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aseline="0" dirty="0">
                  <a:solidFill>
                    <a:schemeClr val="tx1"/>
                  </a:solidFill>
                  <a:latin typeface="Arial"/>
                  <a:cs typeface="Arial"/>
                </a:rPr>
                <a:t>MOUD is an evidence-based intervention that is proven to be effective in treating Opioid Use Disorder (OUD)</a:t>
              </a:r>
              <a:endParaRPr lang="en-US" sz="2000" dirty="0">
                <a:solidFill>
                  <a:schemeClr val="tx1"/>
                </a:solidFill>
                <a:latin typeface="Arial"/>
                <a:ea typeface="Calibri"/>
                <a:cs typeface="Arial"/>
              </a:endParaRPr>
            </a:p>
          </p:txBody>
        </p:sp>
        <p:sp>
          <p:nvSpPr>
            <p:cNvPr id="10" name="Rectangle 9">
              <a:extLst>
                <a:ext uri="{FF2B5EF4-FFF2-40B4-BE49-F238E27FC236}">
                  <a16:creationId xmlns:a16="http://schemas.microsoft.com/office/drawing/2014/main" id="{FE7C82C0-C208-08E2-7BDF-DA694F1D19CB}"/>
                </a:ext>
              </a:extLst>
            </p:cNvPr>
            <p:cNvSpPr/>
            <p:nvPr/>
          </p:nvSpPr>
          <p:spPr>
            <a:xfrm>
              <a:off x="263170" y="1729080"/>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ea typeface="Calibri"/>
                  <a:cs typeface="Calibri"/>
                </a:rPr>
                <a:t>What is MOUD?</a:t>
              </a:r>
            </a:p>
          </p:txBody>
        </p:sp>
        <p:sp>
          <p:nvSpPr>
            <p:cNvPr id="11" name="Rectangle 10">
              <a:extLst>
                <a:ext uri="{FF2B5EF4-FFF2-40B4-BE49-F238E27FC236}">
                  <a16:creationId xmlns:a16="http://schemas.microsoft.com/office/drawing/2014/main" id="{E1707111-D42E-5239-B61E-0488EBDB7AB5}"/>
                </a:ext>
              </a:extLst>
            </p:cNvPr>
            <p:cNvSpPr/>
            <p:nvPr/>
          </p:nvSpPr>
          <p:spPr>
            <a:xfrm>
              <a:off x="265706" y="1740199"/>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A3A5363-7A1B-F136-7842-FA493F5CDD28}"/>
              </a:ext>
            </a:extLst>
          </p:cNvPr>
          <p:cNvGrpSpPr/>
          <p:nvPr/>
        </p:nvGrpSpPr>
        <p:grpSpPr>
          <a:xfrm>
            <a:off x="8376429" y="1445611"/>
            <a:ext cx="3535584" cy="2424248"/>
            <a:chOff x="8431992" y="1729593"/>
            <a:chExt cx="3535584" cy="2424248"/>
          </a:xfrm>
        </p:grpSpPr>
        <p:sp>
          <p:nvSpPr>
            <p:cNvPr id="12" name="Rectangle 11">
              <a:extLst>
                <a:ext uri="{FF2B5EF4-FFF2-40B4-BE49-F238E27FC236}">
                  <a16:creationId xmlns:a16="http://schemas.microsoft.com/office/drawing/2014/main" id="{D48FC420-0D98-74DB-79AD-845522D7B0EA}"/>
                </a:ext>
              </a:extLst>
            </p:cNvPr>
            <p:cNvSpPr/>
            <p:nvPr/>
          </p:nvSpPr>
          <p:spPr>
            <a:xfrm>
              <a:off x="8431992" y="2232869"/>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Arial"/>
                  <a:ea typeface="Calibri"/>
                  <a:cs typeface="Calibri"/>
                </a:rPr>
                <a:t>Curb cravings to prevent the use of opioids </a:t>
              </a:r>
              <a:endParaRPr lang="en-US">
                <a:solidFill>
                  <a:schemeClr val="tx1"/>
                </a:solidFill>
                <a:latin typeface="Arial"/>
              </a:endParaRPr>
            </a:p>
            <a:p>
              <a:pPr algn="ctr"/>
              <a:endParaRPr lang="en-US" sz="2000">
                <a:solidFill>
                  <a:schemeClr val="tx1"/>
                </a:solidFill>
                <a:ea typeface="Calibri"/>
                <a:cs typeface="Calibri"/>
              </a:endParaRPr>
            </a:p>
          </p:txBody>
        </p:sp>
        <p:sp>
          <p:nvSpPr>
            <p:cNvPr id="13" name="Rectangle 12">
              <a:extLst>
                <a:ext uri="{FF2B5EF4-FFF2-40B4-BE49-F238E27FC236}">
                  <a16:creationId xmlns:a16="http://schemas.microsoft.com/office/drawing/2014/main" id="{D8AEC8F6-CB82-EAEC-FD71-EB3659FF0822}"/>
                </a:ext>
              </a:extLst>
            </p:cNvPr>
            <p:cNvSpPr/>
            <p:nvPr/>
          </p:nvSpPr>
          <p:spPr>
            <a:xfrm>
              <a:off x="8441784" y="1729593"/>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ea typeface="Calibri"/>
                  <a:cs typeface="Calibri"/>
                </a:rPr>
                <a:t>Purpose</a:t>
              </a:r>
              <a:endParaRPr lang="en-US" dirty="0">
                <a:solidFill>
                  <a:schemeClr val="bg1"/>
                </a:solidFill>
                <a:latin typeface="Arial"/>
              </a:endParaRPr>
            </a:p>
          </p:txBody>
        </p:sp>
        <p:sp>
          <p:nvSpPr>
            <p:cNvPr id="14" name="Rectangle 13">
              <a:extLst>
                <a:ext uri="{FF2B5EF4-FFF2-40B4-BE49-F238E27FC236}">
                  <a16:creationId xmlns:a16="http://schemas.microsoft.com/office/drawing/2014/main" id="{86A30EA4-5A89-6EB2-4378-B7A7D1F90929}"/>
                </a:ext>
              </a:extLst>
            </p:cNvPr>
            <p:cNvSpPr/>
            <p:nvPr/>
          </p:nvSpPr>
          <p:spPr>
            <a:xfrm>
              <a:off x="8436382" y="1730944"/>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CD68987-1216-BD2C-81DD-9F0C47934BFA}"/>
              </a:ext>
            </a:extLst>
          </p:cNvPr>
          <p:cNvGrpSpPr/>
          <p:nvPr/>
        </p:nvGrpSpPr>
        <p:grpSpPr>
          <a:xfrm>
            <a:off x="4303547" y="1445611"/>
            <a:ext cx="3528842" cy="2424248"/>
            <a:chOff x="4414782" y="1717254"/>
            <a:chExt cx="3528842" cy="2424248"/>
          </a:xfrm>
        </p:grpSpPr>
        <p:sp>
          <p:nvSpPr>
            <p:cNvPr id="15" name="Rectangle 14">
              <a:extLst>
                <a:ext uri="{FF2B5EF4-FFF2-40B4-BE49-F238E27FC236}">
                  <a16:creationId xmlns:a16="http://schemas.microsoft.com/office/drawing/2014/main" id="{4EC2BAB1-E7DB-C075-689E-30459DEA29C4}"/>
                </a:ext>
              </a:extLst>
            </p:cNvPr>
            <p:cNvSpPr/>
            <p:nvPr/>
          </p:nvSpPr>
          <p:spPr>
            <a:xfrm>
              <a:off x="4414782" y="2220530"/>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aseline="0">
                  <a:solidFill>
                    <a:schemeClr val="tx1"/>
                  </a:solidFill>
                  <a:latin typeface="Arial"/>
                  <a:cs typeface="Arial"/>
                </a:rPr>
                <a:t>MOUD </a:t>
              </a:r>
              <a:r>
                <a:rPr lang="en-US" sz="2000">
                  <a:solidFill>
                    <a:schemeClr val="tx1"/>
                  </a:solidFill>
                  <a:latin typeface="Arial"/>
                  <a:cs typeface="Arial"/>
                </a:rPr>
                <a:t>binds to the same receptors in the brain </a:t>
              </a:r>
              <a:r>
                <a:rPr lang="en-US" sz="2000" baseline="0">
                  <a:solidFill>
                    <a:schemeClr val="tx1"/>
                  </a:solidFill>
                  <a:latin typeface="Arial"/>
                  <a:cs typeface="Arial"/>
                </a:rPr>
                <a:t>that </a:t>
              </a:r>
              <a:r>
                <a:rPr lang="en-US" sz="2000">
                  <a:solidFill>
                    <a:schemeClr val="tx1"/>
                  </a:solidFill>
                  <a:latin typeface="Arial"/>
                  <a:cs typeface="Arial"/>
                </a:rPr>
                <a:t>opioids bind to, but MOUD doesn’t activate them as strongly, so it </a:t>
              </a:r>
              <a:r>
                <a:rPr lang="en-US" sz="2000" baseline="0">
                  <a:solidFill>
                    <a:schemeClr val="tx1"/>
                  </a:solidFill>
                  <a:latin typeface="Arial"/>
                  <a:cs typeface="Arial"/>
                </a:rPr>
                <a:t>is </a:t>
              </a:r>
              <a:r>
                <a:rPr lang="en-US" sz="2000">
                  <a:solidFill>
                    <a:schemeClr val="tx1"/>
                  </a:solidFill>
                  <a:latin typeface="Arial"/>
                  <a:cs typeface="Arial"/>
                </a:rPr>
                <a:t>safer </a:t>
              </a:r>
              <a:r>
                <a:rPr lang="en-US" sz="2000" baseline="0">
                  <a:solidFill>
                    <a:schemeClr val="tx1"/>
                  </a:solidFill>
                  <a:latin typeface="Arial"/>
                  <a:cs typeface="Arial"/>
                </a:rPr>
                <a:t>to </a:t>
              </a:r>
              <a:r>
                <a:rPr lang="en-US" sz="2000">
                  <a:solidFill>
                    <a:schemeClr val="tx1"/>
                  </a:solidFill>
                  <a:latin typeface="Arial"/>
                  <a:cs typeface="Arial"/>
                </a:rPr>
                <a:t>use</a:t>
              </a:r>
              <a:r>
                <a:rPr lang="en-US" sz="2000">
                  <a:solidFill>
                    <a:schemeClr val="tx1"/>
                  </a:solidFill>
                  <a:latin typeface="Calibri"/>
                </a:rPr>
                <a:t> </a:t>
              </a:r>
              <a:endParaRPr lang="en-US" sz="2000">
                <a:solidFill>
                  <a:schemeClr val="tx1"/>
                </a:solidFill>
                <a:latin typeface="Calibri"/>
                <a:ea typeface="Calibri"/>
                <a:cs typeface="Calibri"/>
              </a:endParaRPr>
            </a:p>
          </p:txBody>
        </p:sp>
        <p:sp>
          <p:nvSpPr>
            <p:cNvPr id="16" name="Rectangle 15">
              <a:extLst>
                <a:ext uri="{FF2B5EF4-FFF2-40B4-BE49-F238E27FC236}">
                  <a16:creationId xmlns:a16="http://schemas.microsoft.com/office/drawing/2014/main" id="{27197CBE-C036-3BF4-6669-E5CEF803E258}"/>
                </a:ext>
              </a:extLst>
            </p:cNvPr>
            <p:cNvSpPr/>
            <p:nvPr/>
          </p:nvSpPr>
          <p:spPr>
            <a:xfrm>
              <a:off x="4416636" y="1717254"/>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ea typeface="Calibri"/>
                  <a:cs typeface="Calibri"/>
                </a:rPr>
                <a:t>How It Works</a:t>
              </a:r>
              <a:endParaRPr lang="en-US" dirty="0">
                <a:solidFill>
                  <a:schemeClr val="bg1"/>
                </a:solidFill>
                <a:latin typeface="Arial"/>
              </a:endParaRPr>
            </a:p>
          </p:txBody>
        </p:sp>
        <p:sp>
          <p:nvSpPr>
            <p:cNvPr id="17" name="Rectangle 16">
              <a:extLst>
                <a:ext uri="{FF2B5EF4-FFF2-40B4-BE49-F238E27FC236}">
                  <a16:creationId xmlns:a16="http://schemas.microsoft.com/office/drawing/2014/main" id="{1608FB86-AB38-1892-878F-911AFC8BD219}"/>
                </a:ext>
              </a:extLst>
            </p:cNvPr>
            <p:cNvSpPr/>
            <p:nvPr/>
          </p:nvSpPr>
          <p:spPr>
            <a:xfrm>
              <a:off x="4419172" y="1728372"/>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41B6EB7-2FF8-DAC4-3EE4-9BC16DD3787B}"/>
              </a:ext>
            </a:extLst>
          </p:cNvPr>
          <p:cNvGrpSpPr/>
          <p:nvPr/>
        </p:nvGrpSpPr>
        <p:grpSpPr>
          <a:xfrm>
            <a:off x="2443549" y="4007722"/>
            <a:ext cx="3528842" cy="2424248"/>
            <a:chOff x="2403861" y="4292218"/>
            <a:chExt cx="3528842" cy="2424248"/>
          </a:xfrm>
        </p:grpSpPr>
        <p:sp>
          <p:nvSpPr>
            <p:cNvPr id="18" name="Rectangle 17">
              <a:extLst>
                <a:ext uri="{FF2B5EF4-FFF2-40B4-BE49-F238E27FC236}">
                  <a16:creationId xmlns:a16="http://schemas.microsoft.com/office/drawing/2014/main" id="{C1FD6F2A-9447-3A53-288B-4CF849D2A08F}"/>
                </a:ext>
              </a:extLst>
            </p:cNvPr>
            <p:cNvSpPr/>
            <p:nvPr/>
          </p:nvSpPr>
          <p:spPr>
            <a:xfrm>
              <a:off x="2403861" y="4795494"/>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000">
                  <a:solidFill>
                    <a:schemeClr val="tx1"/>
                  </a:solidFill>
                  <a:latin typeface="Arial"/>
                  <a:ea typeface="Calibri"/>
                  <a:cs typeface="Calibri"/>
                </a:rPr>
                <a:t>Buprenorphine</a:t>
              </a:r>
              <a:endParaRPr lang="en-US">
                <a:solidFill>
                  <a:schemeClr val="tx1"/>
                </a:solidFill>
                <a:latin typeface="Arial"/>
                <a:cs typeface="Arial"/>
              </a:endParaRPr>
            </a:p>
            <a:p>
              <a:pPr marL="342900" indent="-342900">
                <a:buFont typeface="Arial"/>
                <a:buChar char="•"/>
              </a:pPr>
              <a:r>
                <a:rPr lang="en-US" sz="2000">
                  <a:solidFill>
                    <a:schemeClr val="tx1"/>
                  </a:solidFill>
                  <a:latin typeface="Arial"/>
                  <a:ea typeface="Calibri"/>
                  <a:cs typeface="Calibri"/>
                </a:rPr>
                <a:t>Methadone</a:t>
              </a:r>
            </a:p>
            <a:p>
              <a:pPr marL="342900" indent="-342900">
                <a:buFont typeface="Arial"/>
                <a:buChar char="•"/>
              </a:pPr>
              <a:r>
                <a:rPr lang="en-US" sz="2000">
                  <a:solidFill>
                    <a:schemeClr val="tx1"/>
                  </a:solidFill>
                  <a:latin typeface="Arial"/>
                  <a:ea typeface="Calibri"/>
                  <a:cs typeface="Calibri"/>
                </a:rPr>
                <a:t>Naltrexone</a:t>
              </a:r>
            </a:p>
            <a:p>
              <a:pPr marL="342900" indent="-342900">
                <a:buFont typeface="Arial"/>
                <a:buChar char="•"/>
              </a:pPr>
              <a:r>
                <a:rPr lang="en-US" sz="2000">
                  <a:solidFill>
                    <a:schemeClr val="tx1"/>
                  </a:solidFill>
                  <a:latin typeface="Arial"/>
                  <a:ea typeface="Calibri"/>
                  <a:cs typeface="Calibri"/>
                </a:rPr>
                <a:t>Suboxone (Buprenorphine + naloxone)</a:t>
              </a:r>
            </a:p>
          </p:txBody>
        </p:sp>
        <p:sp>
          <p:nvSpPr>
            <p:cNvPr id="19" name="Rectangle 18">
              <a:extLst>
                <a:ext uri="{FF2B5EF4-FFF2-40B4-BE49-F238E27FC236}">
                  <a16:creationId xmlns:a16="http://schemas.microsoft.com/office/drawing/2014/main" id="{F85F6975-4BC6-7828-F5E0-97A32B87A8BF}"/>
                </a:ext>
              </a:extLst>
            </p:cNvPr>
            <p:cNvSpPr/>
            <p:nvPr/>
          </p:nvSpPr>
          <p:spPr>
            <a:xfrm>
              <a:off x="2405715" y="4292218"/>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ea typeface="Calibri" panose="020F0502020204030204"/>
                  <a:cs typeface="Calibri" panose="020F0502020204030204"/>
                </a:rPr>
                <a:t>Types of MOUD</a:t>
              </a:r>
            </a:p>
          </p:txBody>
        </p:sp>
        <p:sp>
          <p:nvSpPr>
            <p:cNvPr id="20" name="Rectangle 19">
              <a:extLst>
                <a:ext uri="{FF2B5EF4-FFF2-40B4-BE49-F238E27FC236}">
                  <a16:creationId xmlns:a16="http://schemas.microsoft.com/office/drawing/2014/main" id="{14CD9F11-8A22-DA6D-01DD-F9E83B15D20E}"/>
                </a:ext>
              </a:extLst>
            </p:cNvPr>
            <p:cNvSpPr/>
            <p:nvPr/>
          </p:nvSpPr>
          <p:spPr>
            <a:xfrm>
              <a:off x="2408251" y="4293569"/>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45506A7-3667-251D-A494-408CBFA7226D}"/>
              </a:ext>
            </a:extLst>
          </p:cNvPr>
          <p:cNvGrpSpPr/>
          <p:nvPr/>
        </p:nvGrpSpPr>
        <p:grpSpPr>
          <a:xfrm>
            <a:off x="6614078" y="4007722"/>
            <a:ext cx="3528842" cy="2424248"/>
            <a:chOff x="6534703" y="4278849"/>
            <a:chExt cx="3528842" cy="2424248"/>
          </a:xfrm>
        </p:grpSpPr>
        <p:sp>
          <p:nvSpPr>
            <p:cNvPr id="21" name="Rectangle 20">
              <a:extLst>
                <a:ext uri="{FF2B5EF4-FFF2-40B4-BE49-F238E27FC236}">
                  <a16:creationId xmlns:a16="http://schemas.microsoft.com/office/drawing/2014/main" id="{0A54569E-6107-AA0A-EC7D-3EEECC5450D9}"/>
                </a:ext>
              </a:extLst>
            </p:cNvPr>
            <p:cNvSpPr/>
            <p:nvPr/>
          </p:nvSpPr>
          <p:spPr>
            <a:xfrm>
              <a:off x="6534703" y="4782125"/>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Arial"/>
                  <a:ea typeface="Calibri"/>
                  <a:cs typeface="Calibri"/>
                </a:rPr>
                <a:t>There is a 60% reduction in risk of death for the first 60 days that MOUD is used.</a:t>
              </a:r>
            </a:p>
          </p:txBody>
        </p:sp>
        <p:sp>
          <p:nvSpPr>
            <p:cNvPr id="22" name="Rectangle 21">
              <a:extLst>
                <a:ext uri="{FF2B5EF4-FFF2-40B4-BE49-F238E27FC236}">
                  <a16:creationId xmlns:a16="http://schemas.microsoft.com/office/drawing/2014/main" id="{71DC4AA5-4D31-4572-35F9-1381F393EACB}"/>
                </a:ext>
              </a:extLst>
            </p:cNvPr>
            <p:cNvSpPr/>
            <p:nvPr/>
          </p:nvSpPr>
          <p:spPr>
            <a:xfrm>
              <a:off x="6536557" y="4278849"/>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ea typeface="Calibri" panose="020F0502020204030204"/>
                  <a:cs typeface="Calibri" panose="020F0502020204030204"/>
                </a:rPr>
                <a:t>Efficacy</a:t>
              </a:r>
              <a:r>
                <a:rPr lang="en-US" sz="2400" b="1" baseline="30000" dirty="0">
                  <a:solidFill>
                    <a:schemeClr val="bg1"/>
                  </a:solidFill>
                  <a:latin typeface="Arial"/>
                  <a:ea typeface="Calibri" panose="020F0502020204030204"/>
                  <a:cs typeface="Calibri" panose="020F0502020204030204"/>
                </a:rPr>
                <a:t>2</a:t>
              </a:r>
              <a:endParaRPr lang="en-US" baseline="30000" dirty="0">
                <a:solidFill>
                  <a:schemeClr val="bg1"/>
                </a:solidFill>
                <a:latin typeface="Arial"/>
              </a:endParaRPr>
            </a:p>
          </p:txBody>
        </p:sp>
        <p:sp>
          <p:nvSpPr>
            <p:cNvPr id="23" name="Rectangle 22">
              <a:extLst>
                <a:ext uri="{FF2B5EF4-FFF2-40B4-BE49-F238E27FC236}">
                  <a16:creationId xmlns:a16="http://schemas.microsoft.com/office/drawing/2014/main" id="{405FA651-99E9-B56F-7B83-3D1C60E343D5}"/>
                </a:ext>
              </a:extLst>
            </p:cNvPr>
            <p:cNvSpPr/>
            <p:nvPr/>
          </p:nvSpPr>
          <p:spPr>
            <a:xfrm>
              <a:off x="6539093" y="4280200"/>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96BFCCCB-131E-BC76-89DC-6C468797E200}"/>
              </a:ext>
            </a:extLst>
          </p:cNvPr>
          <p:cNvCxnSpPr>
            <a:cxnSpLocks/>
          </p:cNvCxnSpPr>
          <p:nvPr/>
        </p:nvCxnSpPr>
        <p:spPr>
          <a:xfrm>
            <a:off x="3479178" y="1085477"/>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AI-generated content may be incorrect.">
            <a:extLst>
              <a:ext uri="{FF2B5EF4-FFF2-40B4-BE49-F238E27FC236}">
                <a16:creationId xmlns:a16="http://schemas.microsoft.com/office/drawing/2014/main" id="{62E7DE6B-5092-4D2F-6AD1-7E3A6ADBFDAA}"/>
              </a:ext>
            </a:extLst>
          </p:cNvPr>
          <p:cNvPicPr>
            <a:picLocks noChangeAspect="1"/>
          </p:cNvPicPr>
          <p:nvPr/>
        </p:nvPicPr>
        <p:blipFill>
          <a:blip r:embed="rId5"/>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7640C2FF-C0C3-698E-9822-A861DE7E4147}"/>
              </a:ext>
            </a:extLst>
          </p:cNvPr>
          <p:cNvSpPr/>
          <p:nvPr/>
        </p:nvSpPr>
        <p:spPr>
          <a:xfrm>
            <a:off x="0" y="4106875"/>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300755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6F4C-9AF9-FCA6-BCDE-3371868FBE91}"/>
              </a:ext>
            </a:extLst>
          </p:cNvPr>
          <p:cNvSpPr>
            <a:spLocks noGrp="1"/>
          </p:cNvSpPr>
          <p:nvPr>
            <p:ph type="title"/>
          </p:nvPr>
        </p:nvSpPr>
        <p:spPr>
          <a:xfrm>
            <a:off x="838200" y="657187"/>
            <a:ext cx="10515600" cy="1325563"/>
          </a:xfrm>
        </p:spPr>
        <p:txBody>
          <a:bodyPr>
            <a:normAutofit/>
          </a:bodyPr>
          <a:lstStyle/>
          <a:p>
            <a:pPr algn="ctr"/>
            <a:r>
              <a:rPr lang="en-US" sz="4800" b="1" dirty="0">
                <a:solidFill>
                  <a:srgbClr val="153753"/>
                </a:solidFill>
                <a:latin typeface="Arial"/>
                <a:cs typeface="Arial"/>
              </a:rPr>
              <a:t>Discussion Question</a:t>
            </a:r>
            <a:endParaRPr lang="en-US" sz="4800" b="1" dirty="0">
              <a:solidFill>
                <a:srgbClr val="153753"/>
              </a:solidFill>
              <a:latin typeface="Arial"/>
              <a:ea typeface="Calibri Light"/>
              <a:cs typeface="Arial"/>
            </a:endParaRPr>
          </a:p>
        </p:txBody>
      </p:sp>
      <p:sp>
        <p:nvSpPr>
          <p:cNvPr id="3" name="Content Placeholder 2">
            <a:extLst>
              <a:ext uri="{FF2B5EF4-FFF2-40B4-BE49-F238E27FC236}">
                <a16:creationId xmlns:a16="http://schemas.microsoft.com/office/drawing/2014/main" id="{5D471921-BC78-75B4-BFD9-4DC66913C3FC}"/>
              </a:ext>
            </a:extLst>
          </p:cNvPr>
          <p:cNvSpPr>
            <a:spLocks noGrp="1"/>
          </p:cNvSpPr>
          <p:nvPr>
            <p:ph idx="1"/>
          </p:nvPr>
        </p:nvSpPr>
        <p:spPr>
          <a:xfrm>
            <a:off x="838200" y="2580513"/>
            <a:ext cx="10515600" cy="3068297"/>
          </a:xfrm>
        </p:spPr>
        <p:txBody>
          <a:bodyPr>
            <a:noAutofit/>
          </a:bodyPr>
          <a:lstStyle/>
          <a:p>
            <a:pPr marL="0" indent="0" algn="ctr">
              <a:buNone/>
            </a:pPr>
            <a:r>
              <a:rPr lang="en-US" sz="3600" dirty="0"/>
              <a:t>Based on what you just learned about Medication for Opioid Use Disorder (MOUD), what do you think are some of the benefits?</a:t>
            </a:r>
          </a:p>
          <a:p>
            <a:pPr marL="0" indent="0" algn="ctr">
              <a:buNone/>
            </a:pPr>
            <a:endParaRPr lang="en-US" sz="3600" dirty="0"/>
          </a:p>
          <a:p>
            <a:pPr marL="0" indent="0" algn="ctr">
              <a:buNone/>
            </a:pPr>
            <a:r>
              <a:rPr lang="en-US" sz="3600" dirty="0"/>
              <a:t>Do you have any real life examples of success stories?</a:t>
            </a:r>
          </a:p>
        </p:txBody>
      </p:sp>
      <p:sp>
        <p:nvSpPr>
          <p:cNvPr id="4" name="Rectangle 3">
            <a:extLst>
              <a:ext uri="{FF2B5EF4-FFF2-40B4-BE49-F238E27FC236}">
                <a16:creationId xmlns:a16="http://schemas.microsoft.com/office/drawing/2014/main" id="{FF532997-6AD7-6A03-9622-BB98A6CCD27E}"/>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86E412-D450-C367-B525-78D3870A39E2}"/>
              </a:ext>
            </a:extLst>
          </p:cNvPr>
          <p:cNvSpPr/>
          <p:nvPr/>
        </p:nvSpPr>
        <p:spPr>
          <a:xfrm rot="5400000">
            <a:off x="1652588" y="-814390"/>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6" name="Picture 5" descr="A close-up of a logo&#10;&#10;AI-generated content may be incorrect.">
            <a:extLst>
              <a:ext uri="{FF2B5EF4-FFF2-40B4-BE49-F238E27FC236}">
                <a16:creationId xmlns:a16="http://schemas.microsoft.com/office/drawing/2014/main" id="{37716F76-3459-A025-B135-FAC057CF086E}"/>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7" name="Straight Connector 6">
            <a:extLst>
              <a:ext uri="{FF2B5EF4-FFF2-40B4-BE49-F238E27FC236}">
                <a16:creationId xmlns:a16="http://schemas.microsoft.com/office/drawing/2014/main" id="{94CF91A4-8599-0851-8428-A51F7576920A}"/>
              </a:ext>
            </a:extLst>
          </p:cNvPr>
          <p:cNvCxnSpPr>
            <a:cxnSpLocks/>
          </p:cNvCxnSpPr>
          <p:nvPr/>
        </p:nvCxnSpPr>
        <p:spPr>
          <a:xfrm>
            <a:off x="3500438" y="1812590"/>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42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3630-D465-D767-5681-E95334083DF7}"/>
              </a:ext>
            </a:extLst>
          </p:cNvPr>
          <p:cNvSpPr>
            <a:spLocks noGrp="1"/>
          </p:cNvSpPr>
          <p:nvPr>
            <p:ph type="title"/>
          </p:nvPr>
        </p:nvSpPr>
        <p:spPr>
          <a:xfrm>
            <a:off x="518711" y="43263"/>
            <a:ext cx="10515600" cy="1325563"/>
          </a:xfrm>
        </p:spPr>
        <p:txBody>
          <a:bodyPr/>
          <a:lstStyle/>
          <a:p>
            <a:pPr algn="ctr"/>
            <a:r>
              <a:rPr lang="en-US" sz="4400" b="1" dirty="0">
                <a:solidFill>
                  <a:srgbClr val="153753"/>
                </a:solidFill>
                <a:latin typeface="Arial" panose="020B0604020202020204" pitchFamily="34" charset="0"/>
                <a:cs typeface="Arial" panose="020B0604020202020204" pitchFamily="34" charset="0"/>
              </a:rPr>
              <a:t>Benefits of MOUD</a:t>
            </a:r>
            <a:endParaRPr lang="en-US" b="1" baseline="30000" dirty="0">
              <a:solidFill>
                <a:srgbClr val="153753"/>
              </a:solidFill>
            </a:endParaRPr>
          </a:p>
        </p:txBody>
      </p:sp>
      <p:sp>
        <p:nvSpPr>
          <p:cNvPr id="4" name="Rectangle: Rounded Corners 3">
            <a:extLst>
              <a:ext uri="{FF2B5EF4-FFF2-40B4-BE49-F238E27FC236}">
                <a16:creationId xmlns:a16="http://schemas.microsoft.com/office/drawing/2014/main" id="{C2152E2D-B08B-8CB3-3D6A-A7A7530EC1C7}"/>
              </a:ext>
            </a:extLst>
          </p:cNvPr>
          <p:cNvSpPr/>
          <p:nvPr/>
        </p:nvSpPr>
        <p:spPr>
          <a:xfrm>
            <a:off x="1002534" y="1411381"/>
            <a:ext cx="2765234" cy="2412694"/>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Support people who choose to reduce or stop use of opioids</a:t>
            </a:r>
          </a:p>
        </p:txBody>
      </p:sp>
      <p:sp>
        <p:nvSpPr>
          <p:cNvPr id="5" name="Rectangle: Rounded Corners 4">
            <a:extLst>
              <a:ext uri="{FF2B5EF4-FFF2-40B4-BE49-F238E27FC236}">
                <a16:creationId xmlns:a16="http://schemas.microsoft.com/office/drawing/2014/main" id="{CD6BF98B-5FFA-2AA9-8465-2021A3B68157}"/>
              </a:ext>
            </a:extLst>
          </p:cNvPr>
          <p:cNvSpPr/>
          <p:nvPr/>
        </p:nvSpPr>
        <p:spPr>
          <a:xfrm>
            <a:off x="4581180" y="1348417"/>
            <a:ext cx="2765234" cy="2412694"/>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Increase the likelihood that a person will continue not to use substances</a:t>
            </a:r>
          </a:p>
        </p:txBody>
      </p:sp>
      <p:sp>
        <p:nvSpPr>
          <p:cNvPr id="6" name="Rectangle: Rounded Corners 5">
            <a:extLst>
              <a:ext uri="{FF2B5EF4-FFF2-40B4-BE49-F238E27FC236}">
                <a16:creationId xmlns:a16="http://schemas.microsoft.com/office/drawing/2014/main" id="{272F059E-22F1-F213-21F1-F1AB40043518}"/>
              </a:ext>
            </a:extLst>
          </p:cNvPr>
          <p:cNvSpPr/>
          <p:nvPr/>
        </p:nvSpPr>
        <p:spPr>
          <a:xfrm>
            <a:off x="8159826" y="1348417"/>
            <a:ext cx="2765234" cy="2412694"/>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Reduce opioid use and associated symptoms</a:t>
            </a:r>
          </a:p>
        </p:txBody>
      </p:sp>
      <p:sp>
        <p:nvSpPr>
          <p:cNvPr id="7" name="Rectangle: Rounded Corners 6">
            <a:extLst>
              <a:ext uri="{FF2B5EF4-FFF2-40B4-BE49-F238E27FC236}">
                <a16:creationId xmlns:a16="http://schemas.microsoft.com/office/drawing/2014/main" id="{3D410BF5-959B-FDE8-188F-4E9937780A14}"/>
              </a:ext>
            </a:extLst>
          </p:cNvPr>
          <p:cNvSpPr/>
          <p:nvPr/>
        </p:nvSpPr>
        <p:spPr>
          <a:xfrm>
            <a:off x="2851532" y="4087242"/>
            <a:ext cx="2765234" cy="2412694"/>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Decrease the risk of infectious disease transmission</a:t>
            </a:r>
          </a:p>
        </p:txBody>
      </p:sp>
      <p:sp>
        <p:nvSpPr>
          <p:cNvPr id="8" name="Rectangle: Rounded Corners 7">
            <a:extLst>
              <a:ext uri="{FF2B5EF4-FFF2-40B4-BE49-F238E27FC236}">
                <a16:creationId xmlns:a16="http://schemas.microsoft.com/office/drawing/2014/main" id="{599D0690-2CE9-35C1-EE1F-9B87E78A23E3}"/>
              </a:ext>
            </a:extLst>
          </p:cNvPr>
          <p:cNvSpPr/>
          <p:nvPr/>
        </p:nvSpPr>
        <p:spPr>
          <a:xfrm>
            <a:off x="6476081" y="4080530"/>
            <a:ext cx="2765234" cy="2412694"/>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Reduce the risk of an overdose related death</a:t>
            </a:r>
          </a:p>
        </p:txBody>
      </p:sp>
      <p:sp>
        <p:nvSpPr>
          <p:cNvPr id="9" name="TextBox 8">
            <a:extLst>
              <a:ext uri="{FF2B5EF4-FFF2-40B4-BE49-F238E27FC236}">
                <a16:creationId xmlns:a16="http://schemas.microsoft.com/office/drawing/2014/main" id="{1097E8DF-7877-B8D4-70A6-C94B6037B7D0}"/>
              </a:ext>
            </a:extLst>
          </p:cNvPr>
          <p:cNvSpPr txBox="1"/>
          <p:nvPr/>
        </p:nvSpPr>
        <p:spPr>
          <a:xfrm>
            <a:off x="8434329" y="6540714"/>
            <a:ext cx="4605051" cy="338554"/>
          </a:xfrm>
          <a:prstGeom prst="rect">
            <a:avLst/>
          </a:prstGeom>
          <a:noFill/>
        </p:spPr>
        <p:txBody>
          <a:bodyPr wrap="square" rtlCol="0">
            <a:spAutoFit/>
          </a:bodyPr>
          <a:lstStyle/>
          <a:p>
            <a:r>
              <a:rPr lang="en-US" sz="1600" dirty="0">
                <a:hlinkClick r:id="rId3"/>
              </a:rPr>
              <a:t>1. National Harm Reeducation Coalition</a:t>
            </a:r>
            <a:endParaRPr lang="en-US" sz="1600" dirty="0"/>
          </a:p>
        </p:txBody>
      </p:sp>
      <p:cxnSp>
        <p:nvCxnSpPr>
          <p:cNvPr id="3" name="Straight Connector 2">
            <a:extLst>
              <a:ext uri="{FF2B5EF4-FFF2-40B4-BE49-F238E27FC236}">
                <a16:creationId xmlns:a16="http://schemas.microsoft.com/office/drawing/2014/main" id="{AAD827BB-01FB-291B-8699-6670330CDD63}"/>
              </a:ext>
            </a:extLst>
          </p:cNvPr>
          <p:cNvCxnSpPr>
            <a:cxnSpLocks/>
          </p:cNvCxnSpPr>
          <p:nvPr/>
        </p:nvCxnSpPr>
        <p:spPr>
          <a:xfrm>
            <a:off x="3180949" y="1074461"/>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logo&#10;&#10;AI-generated content may be incorrect.">
            <a:extLst>
              <a:ext uri="{FF2B5EF4-FFF2-40B4-BE49-F238E27FC236}">
                <a16:creationId xmlns:a16="http://schemas.microsoft.com/office/drawing/2014/main" id="{ECD47F01-BB90-F40C-9963-FD5B186482CC}"/>
              </a:ext>
            </a:extLst>
          </p:cNvPr>
          <p:cNvPicPr>
            <a:picLocks noChangeAspect="1"/>
          </p:cNvPicPr>
          <p:nvPr/>
        </p:nvPicPr>
        <p:blipFill>
          <a:blip r:embed="rId4"/>
          <a:stretch>
            <a:fillRect/>
          </a:stretch>
        </p:blipFill>
        <p:spPr>
          <a:xfrm>
            <a:off x="0" y="6246574"/>
            <a:ext cx="1466687" cy="611426"/>
          </a:xfrm>
          <a:prstGeom prst="rect">
            <a:avLst/>
          </a:prstGeom>
        </p:spPr>
      </p:pic>
      <p:sp>
        <p:nvSpPr>
          <p:cNvPr id="11" name="Rectangle 10">
            <a:extLst>
              <a:ext uri="{FF2B5EF4-FFF2-40B4-BE49-F238E27FC236}">
                <a16:creationId xmlns:a16="http://schemas.microsoft.com/office/drawing/2014/main" id="{6ECF80EC-4F87-9E0B-2E68-EFDF72DC8E8A}"/>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3E08C2-0B66-738C-18BC-A1A9EFBF5690}"/>
              </a:ext>
            </a:extLst>
          </p:cNvPr>
          <p:cNvSpPr/>
          <p:nvPr/>
        </p:nvSpPr>
        <p:spPr>
          <a:xfrm rot="10800000">
            <a:off x="0" y="684153"/>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331234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3769-DBB6-05AF-14FB-E914FB1293BD}"/>
              </a:ext>
            </a:extLst>
          </p:cNvPr>
          <p:cNvSpPr>
            <a:spLocks noGrp="1"/>
          </p:cNvSpPr>
          <p:nvPr>
            <p:ph type="title"/>
          </p:nvPr>
        </p:nvSpPr>
        <p:spPr>
          <a:xfrm>
            <a:off x="222337" y="54039"/>
            <a:ext cx="10515600" cy="1325563"/>
          </a:xfrm>
        </p:spPr>
        <p:txBody>
          <a:bodyPr>
            <a:normAutofit/>
          </a:bodyPr>
          <a:lstStyle/>
          <a:p>
            <a:r>
              <a:rPr lang="en-US" b="1" dirty="0">
                <a:solidFill>
                  <a:srgbClr val="153753"/>
                </a:solidFill>
                <a:latin typeface="Arial"/>
                <a:cs typeface="Arial"/>
              </a:rPr>
              <a:t> Increasing Access to MOUD</a:t>
            </a:r>
            <a:endParaRPr lang="en-US" sz="4000" b="1" dirty="0">
              <a:solidFill>
                <a:srgbClr val="153753"/>
              </a:solidFill>
              <a:latin typeface="Arial"/>
              <a:cs typeface="Arial"/>
            </a:endParaRPr>
          </a:p>
        </p:txBody>
      </p:sp>
      <p:sp>
        <p:nvSpPr>
          <p:cNvPr id="3" name="Content Placeholder 2">
            <a:extLst>
              <a:ext uri="{FF2B5EF4-FFF2-40B4-BE49-F238E27FC236}">
                <a16:creationId xmlns:a16="http://schemas.microsoft.com/office/drawing/2014/main" id="{7536F17D-633D-EA90-D59E-84CB26D8168B}"/>
              </a:ext>
            </a:extLst>
          </p:cNvPr>
          <p:cNvSpPr>
            <a:spLocks noGrp="1"/>
          </p:cNvSpPr>
          <p:nvPr>
            <p:ph idx="1"/>
          </p:nvPr>
        </p:nvSpPr>
        <p:spPr>
          <a:xfrm>
            <a:off x="394877" y="1478755"/>
            <a:ext cx="7956711" cy="4351338"/>
          </a:xfrm>
        </p:spPr>
        <p:txBody>
          <a:bodyPr vert="horz" lIns="91440" tIns="45720" rIns="91440" bIns="45720" rtlCol="0" anchor="t">
            <a:normAutofit lnSpcReduction="10000"/>
          </a:bodyPr>
          <a:lstStyle/>
          <a:p>
            <a:pPr marL="228600" indent="-228600"/>
            <a:r>
              <a:rPr lang="en-US" sz="2200" b="1" dirty="0">
                <a:latin typeface="Arial"/>
                <a:ea typeface="Calibri"/>
                <a:cs typeface="Calibri"/>
              </a:rPr>
              <a:t>Policy</a:t>
            </a:r>
            <a:r>
              <a:rPr lang="en-US" sz="2200" dirty="0">
                <a:latin typeface="Arial"/>
                <a:ea typeface="Calibri"/>
                <a:cs typeface="Calibri"/>
              </a:rPr>
              <a:t>: EMS clinicians can administer Buprenorphine to treat opioid withdrawal or manage OUD without the prerequisite of a patient receiving an opioid antidote (</a:t>
            </a:r>
            <a:r>
              <a:rPr lang="en-US" sz="2200" i="1" dirty="0">
                <a:latin typeface="Arial"/>
                <a:ea typeface="Calibri"/>
                <a:cs typeface="Calibri"/>
              </a:rPr>
              <a:t>Executive Directive No. 25-001</a:t>
            </a:r>
            <a:r>
              <a:rPr lang="en-US" sz="2200" dirty="0">
                <a:latin typeface="Arial"/>
                <a:ea typeface="Calibri"/>
                <a:cs typeface="Calibri"/>
              </a:rPr>
              <a:t>).</a:t>
            </a:r>
            <a:endParaRPr lang="en-US" sz="2200" dirty="0">
              <a:latin typeface="Arial"/>
              <a:cs typeface="Arial"/>
            </a:endParaRPr>
          </a:p>
          <a:p>
            <a:pPr marL="685800" lvl="1" indent="-228600"/>
            <a:endParaRPr lang="en-US" sz="2200" b="1" dirty="0">
              <a:latin typeface="Arial"/>
              <a:cs typeface="Arial"/>
            </a:endParaRPr>
          </a:p>
          <a:p>
            <a:pPr marL="228600" indent="-228600"/>
            <a:r>
              <a:rPr lang="en-US" sz="2200" b="1" dirty="0">
                <a:latin typeface="Arial"/>
                <a:cs typeface="Arial"/>
              </a:rPr>
              <a:t>Clinical Opiate Withdrawal Scale (COWS): </a:t>
            </a:r>
            <a:r>
              <a:rPr lang="en-US" sz="2200" dirty="0">
                <a:latin typeface="Arial"/>
                <a:cs typeface="Arial"/>
              </a:rPr>
              <a:t>11-item scale to rate common signs and symptoms of opiate withdrawal and to monitor these symptoms overtime.</a:t>
            </a:r>
          </a:p>
          <a:p>
            <a:pPr marL="228600" indent="-228600"/>
            <a:endParaRPr lang="en-US" sz="2200" dirty="0">
              <a:latin typeface="Arial"/>
              <a:cs typeface="Arial"/>
            </a:endParaRPr>
          </a:p>
          <a:p>
            <a:pPr marL="228600" indent="-228600"/>
            <a:r>
              <a:rPr lang="en-US" sz="2200" b="1" dirty="0">
                <a:latin typeface="Arial"/>
                <a:cs typeface="Arial"/>
              </a:rPr>
              <a:t>Purpose</a:t>
            </a:r>
            <a:r>
              <a:rPr lang="en-US" sz="2200" dirty="0">
                <a:latin typeface="Arial"/>
                <a:cs typeface="Arial"/>
              </a:rPr>
              <a:t>: The total score can be utilized to determine the stage or severity of opiate withdrawal and assess the level of physical dependence on opioids to identify patients who can receive Buprenorphine. </a:t>
            </a:r>
            <a:endParaRPr lang="en-US" sz="2200" dirty="0">
              <a:latin typeface="Arial"/>
              <a:ea typeface="Calibri"/>
              <a:cs typeface="Calibri"/>
            </a:endParaRPr>
          </a:p>
          <a:p>
            <a:pPr marL="685800" lvl="1" indent="-228600"/>
            <a:endParaRPr lang="en-US" b="1" dirty="0">
              <a:latin typeface="Arial" panose="020B0604020202020204" pitchFamily="34" charset="0"/>
              <a:cs typeface="Arial" panose="020B0604020202020204" pitchFamily="34" charset="0"/>
            </a:endParaRPr>
          </a:p>
          <a:p>
            <a:pPr marL="228600" indent="-228600"/>
            <a:endParaRPr lang="en-US" dirty="0">
              <a:latin typeface="Calibri" panose="020F0502020204030204"/>
              <a:ea typeface="Calibri" panose="020F0502020204030204"/>
              <a:cs typeface="Calibri" panose="020F0502020204030204"/>
            </a:endParaRPr>
          </a:p>
        </p:txBody>
      </p:sp>
      <p:pic>
        <p:nvPicPr>
          <p:cNvPr id="4" name="Picture 2" descr="What is the Clinical Opiate Withdrawal Scale? | Desert Cove Recovery">
            <a:extLst>
              <a:ext uri="{FF2B5EF4-FFF2-40B4-BE49-F238E27FC236}">
                <a16:creationId xmlns:a16="http://schemas.microsoft.com/office/drawing/2014/main" id="{70501C28-1631-2A9F-6CC2-6CB892A90A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80"/>
          <a:stretch/>
        </p:blipFill>
        <p:spPr bwMode="auto">
          <a:xfrm>
            <a:off x="8346142" y="0"/>
            <a:ext cx="38458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998D30-6D11-553A-20F0-7FB2644CA66D}"/>
              </a:ext>
            </a:extLst>
          </p:cNvPr>
          <p:cNvSpPr txBox="1"/>
          <p:nvPr/>
        </p:nvSpPr>
        <p:spPr>
          <a:xfrm>
            <a:off x="5708439" y="6169466"/>
            <a:ext cx="30162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hlinkClick r:id="rId4"/>
              </a:rPr>
              <a:t>Clinical Opiate Withdrawal Scale</a:t>
            </a:r>
            <a:endParaRPr lang="en-US">
              <a:ea typeface="+mn-lt"/>
              <a:cs typeface="+mn-lt"/>
            </a:endParaRPr>
          </a:p>
        </p:txBody>
      </p:sp>
      <p:sp>
        <p:nvSpPr>
          <p:cNvPr id="6" name="Rectangle 5">
            <a:extLst>
              <a:ext uri="{FF2B5EF4-FFF2-40B4-BE49-F238E27FC236}">
                <a16:creationId xmlns:a16="http://schemas.microsoft.com/office/drawing/2014/main" id="{B8D8A7C1-D67F-3738-0DDB-3A0C648F2C73}"/>
              </a:ext>
            </a:extLst>
          </p:cNvPr>
          <p:cNvSpPr/>
          <p:nvPr/>
        </p:nvSpPr>
        <p:spPr>
          <a:xfrm>
            <a:off x="0" y="6553200"/>
            <a:ext cx="12192000" cy="304800"/>
          </a:xfrm>
          <a:prstGeom prst="rect">
            <a:avLst/>
          </a:prstGeom>
          <a:solidFill>
            <a:srgbClr val="153753"/>
          </a:solidFill>
          <a:ln>
            <a:solidFill>
              <a:srgbClr val="5692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7" name="Picture 6" descr="A close-up of a logo&#10;&#10;AI-generated content may be incorrect.">
            <a:extLst>
              <a:ext uri="{FF2B5EF4-FFF2-40B4-BE49-F238E27FC236}">
                <a16:creationId xmlns:a16="http://schemas.microsoft.com/office/drawing/2014/main" id="{6FE13925-833B-D8B5-2993-584EA305F646}"/>
              </a:ext>
            </a:extLst>
          </p:cNvPr>
          <p:cNvPicPr>
            <a:picLocks noChangeAspect="1"/>
          </p:cNvPicPr>
          <p:nvPr/>
        </p:nvPicPr>
        <p:blipFill>
          <a:blip r:embed="rId5"/>
          <a:stretch>
            <a:fillRect/>
          </a:stretch>
        </p:blipFill>
        <p:spPr>
          <a:xfrm>
            <a:off x="0" y="6246574"/>
            <a:ext cx="1466687" cy="611426"/>
          </a:xfrm>
          <a:prstGeom prst="rect">
            <a:avLst/>
          </a:prstGeom>
        </p:spPr>
      </p:pic>
      <p:sp>
        <p:nvSpPr>
          <p:cNvPr id="9" name="Rectangle 8">
            <a:extLst>
              <a:ext uri="{FF2B5EF4-FFF2-40B4-BE49-F238E27FC236}">
                <a16:creationId xmlns:a16="http://schemas.microsoft.com/office/drawing/2014/main" id="{A7622D79-5FFB-7F08-3792-080DC38E5A82}"/>
              </a:ext>
            </a:extLst>
          </p:cNvPr>
          <p:cNvSpPr/>
          <p:nvPr/>
        </p:nvSpPr>
        <p:spPr>
          <a:xfrm rot="10800000">
            <a:off x="0" y="3713905"/>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22A093F8-3695-45A9-ADB0-81A239B94B12}"/>
              </a:ext>
            </a:extLst>
          </p:cNvPr>
          <p:cNvCxnSpPr>
            <a:cxnSpLocks/>
          </p:cNvCxnSpPr>
          <p:nvPr/>
        </p:nvCxnSpPr>
        <p:spPr>
          <a:xfrm>
            <a:off x="1466687" y="1249395"/>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94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5</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3360563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6AEA-DFE5-3D42-A3F5-A3C4395557EA}"/>
              </a:ext>
            </a:extLst>
          </p:cNvPr>
          <p:cNvSpPr>
            <a:spLocks noGrp="1"/>
          </p:cNvSpPr>
          <p:nvPr>
            <p:ph type="title"/>
          </p:nvPr>
        </p:nvSpPr>
        <p:spPr>
          <a:xfrm>
            <a:off x="838200" y="184151"/>
            <a:ext cx="10515600" cy="755332"/>
          </a:xfrm>
        </p:spPr>
        <p:txBody>
          <a:bodyPr/>
          <a:lstStyle/>
          <a:p>
            <a:pPr algn="ctr"/>
            <a:r>
              <a:rPr lang="en-US" b="1" dirty="0">
                <a:solidFill>
                  <a:srgbClr val="153753"/>
                </a:solidFill>
                <a:latin typeface="Arial" panose="020B0604020202020204" pitchFamily="34" charset="0"/>
                <a:cs typeface="Arial" panose="020B0604020202020204" pitchFamily="34" charset="0"/>
              </a:rPr>
              <a:t>Resources</a:t>
            </a:r>
          </a:p>
        </p:txBody>
      </p:sp>
      <p:pic>
        <p:nvPicPr>
          <p:cNvPr id="2050" name="image_0">
            <a:extLst>
              <a:ext uri="{FF2B5EF4-FFF2-40B4-BE49-F238E27FC236}">
                <a16:creationId xmlns:a16="http://schemas.microsoft.com/office/drawing/2014/main" id="{8F3C6F68-667D-5E03-4122-EBEAA5FFE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369" y="2169793"/>
            <a:ext cx="2680070" cy="84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Logo - CALL 1-844-REACHNJ">
            <a:extLst>
              <a:ext uri="{FF2B5EF4-FFF2-40B4-BE49-F238E27FC236}">
                <a16:creationId xmlns:a16="http://schemas.microsoft.com/office/drawing/2014/main" id="{AFD20CF1-3EEC-5A23-128C-74828BEF9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115" y="5566758"/>
            <a:ext cx="5628902" cy="984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83C0A6-E63F-C1E1-7FD5-412B3E1855B0}"/>
              </a:ext>
            </a:extLst>
          </p:cNvPr>
          <p:cNvPicPr>
            <a:picLocks noChangeAspect="1"/>
          </p:cNvPicPr>
          <p:nvPr/>
        </p:nvPicPr>
        <p:blipFill rotWithShape="1">
          <a:blip r:embed="rId5"/>
          <a:srcRect l="10396" t="11637" r="8335" b="10883"/>
          <a:stretch/>
        </p:blipFill>
        <p:spPr>
          <a:xfrm>
            <a:off x="841495" y="1481439"/>
            <a:ext cx="1893647" cy="1946631"/>
          </a:xfrm>
          <a:prstGeom prst="rect">
            <a:avLst/>
          </a:prstGeom>
        </p:spPr>
      </p:pic>
      <p:pic>
        <p:nvPicPr>
          <p:cNvPr id="3" name="Picture 2" descr="NJHR logo">
            <a:extLst>
              <a:ext uri="{FF2B5EF4-FFF2-40B4-BE49-F238E27FC236}">
                <a16:creationId xmlns:a16="http://schemas.microsoft.com/office/drawing/2014/main" id="{88BD8CF1-373A-A78F-E31B-9842435703D6}"/>
              </a:ext>
            </a:extLst>
          </p:cNvPr>
          <p:cNvPicPr>
            <a:picLocks noChangeAspect="1"/>
          </p:cNvPicPr>
          <p:nvPr/>
        </p:nvPicPr>
        <p:blipFill>
          <a:blip r:embed="rId6"/>
          <a:stretch>
            <a:fillRect/>
          </a:stretch>
        </p:blipFill>
        <p:spPr>
          <a:xfrm>
            <a:off x="840048" y="3890502"/>
            <a:ext cx="2950233" cy="1308362"/>
          </a:xfrm>
          <a:prstGeom prst="rect">
            <a:avLst/>
          </a:prstGeom>
        </p:spPr>
      </p:pic>
      <p:pic>
        <p:nvPicPr>
          <p:cNvPr id="13" name="Picture 12" descr="NJRISE logo">
            <a:extLst>
              <a:ext uri="{FF2B5EF4-FFF2-40B4-BE49-F238E27FC236}">
                <a16:creationId xmlns:a16="http://schemas.microsoft.com/office/drawing/2014/main" id="{C43CC185-9D1B-3192-6B83-083FB4197371}"/>
              </a:ext>
            </a:extLst>
          </p:cNvPr>
          <p:cNvPicPr>
            <a:picLocks noChangeAspect="1"/>
          </p:cNvPicPr>
          <p:nvPr/>
        </p:nvPicPr>
        <p:blipFill>
          <a:blip r:embed="rId7"/>
          <a:stretch>
            <a:fillRect/>
          </a:stretch>
        </p:blipFill>
        <p:spPr>
          <a:xfrm>
            <a:off x="3233567" y="1559209"/>
            <a:ext cx="1710909" cy="1784537"/>
          </a:xfrm>
          <a:prstGeom prst="rect">
            <a:avLst/>
          </a:prstGeom>
        </p:spPr>
      </p:pic>
      <p:pic>
        <p:nvPicPr>
          <p:cNvPr id="5" name="Picture 4" descr="A logo for a company&#10;&#10;AI-generated content may be incorrect.">
            <a:extLst>
              <a:ext uri="{FF2B5EF4-FFF2-40B4-BE49-F238E27FC236}">
                <a16:creationId xmlns:a16="http://schemas.microsoft.com/office/drawing/2014/main" id="{AB96E298-5172-C4B1-3E5B-44D8D4471AB9}"/>
              </a:ext>
            </a:extLst>
          </p:cNvPr>
          <p:cNvPicPr>
            <a:picLocks noChangeAspect="1"/>
          </p:cNvPicPr>
          <p:nvPr/>
        </p:nvPicPr>
        <p:blipFill>
          <a:blip r:embed="rId8"/>
          <a:stretch>
            <a:fillRect/>
          </a:stretch>
        </p:blipFill>
        <p:spPr>
          <a:xfrm>
            <a:off x="2102605" y="5198864"/>
            <a:ext cx="2525713" cy="1257300"/>
          </a:xfrm>
          <a:prstGeom prst="rect">
            <a:avLst/>
          </a:prstGeom>
        </p:spPr>
      </p:pic>
      <p:pic>
        <p:nvPicPr>
          <p:cNvPr id="7" name="Picture 6" descr="A blue and white logo&#10;&#10;AI-generated content may be incorrect.">
            <a:extLst>
              <a:ext uri="{FF2B5EF4-FFF2-40B4-BE49-F238E27FC236}">
                <a16:creationId xmlns:a16="http://schemas.microsoft.com/office/drawing/2014/main" id="{120D6443-51FE-98D6-4ADF-3E0E2DA1C60F}"/>
              </a:ext>
            </a:extLst>
          </p:cNvPr>
          <p:cNvPicPr>
            <a:picLocks noChangeAspect="1"/>
          </p:cNvPicPr>
          <p:nvPr/>
        </p:nvPicPr>
        <p:blipFill>
          <a:blip r:embed="rId9"/>
          <a:stretch>
            <a:fillRect/>
          </a:stretch>
        </p:blipFill>
        <p:spPr>
          <a:xfrm>
            <a:off x="4244975" y="4127500"/>
            <a:ext cx="4241800" cy="650875"/>
          </a:xfrm>
          <a:prstGeom prst="rect">
            <a:avLst/>
          </a:prstGeom>
        </p:spPr>
      </p:pic>
      <p:pic>
        <p:nvPicPr>
          <p:cNvPr id="8" name="Picture 7" descr="A heart with a heartbeat line&#10;&#10;AI-generated content may be incorrect.">
            <a:extLst>
              <a:ext uri="{FF2B5EF4-FFF2-40B4-BE49-F238E27FC236}">
                <a16:creationId xmlns:a16="http://schemas.microsoft.com/office/drawing/2014/main" id="{5494AAE8-AB3E-88A3-2383-8B34A75A4852}"/>
              </a:ext>
            </a:extLst>
          </p:cNvPr>
          <p:cNvPicPr>
            <a:picLocks noChangeAspect="1"/>
          </p:cNvPicPr>
          <p:nvPr/>
        </p:nvPicPr>
        <p:blipFill>
          <a:blip r:embed="rId10"/>
          <a:stretch>
            <a:fillRect/>
          </a:stretch>
        </p:blipFill>
        <p:spPr>
          <a:xfrm>
            <a:off x="8882403" y="1559209"/>
            <a:ext cx="2819400" cy="2000250"/>
          </a:xfrm>
          <a:prstGeom prst="rect">
            <a:avLst/>
          </a:prstGeom>
        </p:spPr>
      </p:pic>
      <p:pic>
        <p:nvPicPr>
          <p:cNvPr id="10" name="Picture 9" descr="Department of Human Services">
            <a:extLst>
              <a:ext uri="{FF2B5EF4-FFF2-40B4-BE49-F238E27FC236}">
                <a16:creationId xmlns:a16="http://schemas.microsoft.com/office/drawing/2014/main" id="{AA53B762-22DB-C47C-66EC-5FC95A41F31F}"/>
              </a:ext>
            </a:extLst>
          </p:cNvPr>
          <p:cNvPicPr>
            <a:picLocks noChangeAspect="1"/>
          </p:cNvPicPr>
          <p:nvPr/>
        </p:nvPicPr>
        <p:blipFill>
          <a:blip r:embed="rId11"/>
          <a:stretch>
            <a:fillRect/>
          </a:stretch>
        </p:blipFill>
        <p:spPr>
          <a:xfrm>
            <a:off x="9344025" y="3960812"/>
            <a:ext cx="2632075" cy="984250"/>
          </a:xfrm>
          <a:prstGeom prst="rect">
            <a:avLst/>
          </a:prstGeom>
        </p:spPr>
      </p:pic>
      <p:cxnSp>
        <p:nvCxnSpPr>
          <p:cNvPr id="4" name="Straight Connector 3">
            <a:extLst>
              <a:ext uri="{FF2B5EF4-FFF2-40B4-BE49-F238E27FC236}">
                <a16:creationId xmlns:a16="http://schemas.microsoft.com/office/drawing/2014/main" id="{E73FFA06-D66B-9C73-36D4-BE295A2D01A0}"/>
              </a:ext>
            </a:extLst>
          </p:cNvPr>
          <p:cNvCxnSpPr>
            <a:cxnSpLocks/>
          </p:cNvCxnSpPr>
          <p:nvPr/>
        </p:nvCxnSpPr>
        <p:spPr>
          <a:xfrm>
            <a:off x="3500438" y="1085478"/>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6" name="Picture 5" descr="A close-up of a logo&#10;&#10;AI-generated content may be incorrect.">
            <a:extLst>
              <a:ext uri="{FF2B5EF4-FFF2-40B4-BE49-F238E27FC236}">
                <a16:creationId xmlns:a16="http://schemas.microsoft.com/office/drawing/2014/main" id="{68EECA28-4D88-7273-B00C-FA5BC66EE115}"/>
              </a:ext>
            </a:extLst>
          </p:cNvPr>
          <p:cNvPicPr>
            <a:picLocks noChangeAspect="1"/>
          </p:cNvPicPr>
          <p:nvPr/>
        </p:nvPicPr>
        <p:blipFill>
          <a:blip r:embed="rId12"/>
          <a:stretch>
            <a:fillRect/>
          </a:stretch>
        </p:blipFill>
        <p:spPr>
          <a:xfrm>
            <a:off x="0" y="6246574"/>
            <a:ext cx="1466687" cy="611426"/>
          </a:xfrm>
          <a:prstGeom prst="rect">
            <a:avLst/>
          </a:prstGeom>
        </p:spPr>
      </p:pic>
      <p:sp>
        <p:nvSpPr>
          <p:cNvPr id="11" name="Rectangle 10">
            <a:extLst>
              <a:ext uri="{FF2B5EF4-FFF2-40B4-BE49-F238E27FC236}">
                <a16:creationId xmlns:a16="http://schemas.microsoft.com/office/drawing/2014/main" id="{C54B5D23-215E-7CFF-076D-B0C6C7FDF67F}"/>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C082F-67D8-E3AF-5913-C84EA6FD5647}"/>
              </a:ext>
            </a:extLst>
          </p:cNvPr>
          <p:cNvSpPr/>
          <p:nvPr/>
        </p:nvSpPr>
        <p:spPr>
          <a:xfrm rot="16200000">
            <a:off x="1542945" y="-8257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245155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3" name="Google Shape;169;p19">
            <a:extLst>
              <a:ext uri="{FF2B5EF4-FFF2-40B4-BE49-F238E27FC236}">
                <a16:creationId xmlns:a16="http://schemas.microsoft.com/office/drawing/2014/main" id="{D3A0DDC6-2D0C-774E-B8F0-492DC88A4F59}"/>
              </a:ext>
            </a:extLst>
          </p:cNvPr>
          <p:cNvSpPr txBox="1">
            <a:spLocks noGrp="1"/>
          </p:cNvSpPr>
          <p:nvPr>
            <p:ph type="title"/>
          </p:nvPr>
        </p:nvSpPr>
        <p:spPr>
          <a:xfrm>
            <a:off x="3412675" y="358165"/>
            <a:ext cx="5167310" cy="693701"/>
          </a:xfrm>
          <a:prstGeom prst="rect">
            <a:avLst/>
          </a:prstGeom>
        </p:spPr>
        <p:txBody>
          <a:bodyPr spcFirstLastPara="1" vert="horz" lIns="91426" tIns="45700" rIns="91426" bIns="45700" rtlCol="0" anchor="t" anchorCtr="0">
            <a:normAutofit/>
          </a:bodyPr>
          <a:lstStyle/>
          <a:p>
            <a:pPr algn="ctr">
              <a:spcBef>
                <a:spcPts val="0"/>
              </a:spcBef>
            </a:pPr>
            <a:r>
              <a:rPr lang="en-US" sz="4000" b="1" dirty="0">
                <a:solidFill>
                  <a:srgbClr val="153753"/>
                </a:solidFill>
                <a:latin typeface="Arial"/>
                <a:cs typeface="Arial"/>
              </a:rPr>
              <a:t>Objectives</a:t>
            </a:r>
          </a:p>
        </p:txBody>
      </p:sp>
      <p:sp>
        <p:nvSpPr>
          <p:cNvPr id="14" name="Google Shape;170;p19">
            <a:extLst>
              <a:ext uri="{FF2B5EF4-FFF2-40B4-BE49-F238E27FC236}">
                <a16:creationId xmlns:a16="http://schemas.microsoft.com/office/drawing/2014/main" id="{F39AA9BD-0C76-DB44-AD0C-C136D4A5D690}"/>
              </a:ext>
            </a:extLst>
          </p:cNvPr>
          <p:cNvSpPr txBox="1">
            <a:spLocks noGrp="1"/>
          </p:cNvSpPr>
          <p:nvPr>
            <p:ph idx="1"/>
          </p:nvPr>
        </p:nvSpPr>
        <p:spPr>
          <a:xfrm>
            <a:off x="724242" y="1714565"/>
            <a:ext cx="10544176" cy="3643114"/>
          </a:xfrm>
          <a:prstGeom prst="rect">
            <a:avLst/>
          </a:prstGeom>
        </p:spPr>
        <p:txBody>
          <a:bodyPr spcFirstLastPara="1" vert="horz" lIns="91426" tIns="45700" rIns="91426" bIns="45700" rtlCol="0" anchor="t" anchorCtr="0">
            <a:noAutofit/>
          </a:bodyPr>
          <a:lstStyle/>
          <a:p>
            <a:pPr marL="50801" indent="0">
              <a:spcBef>
                <a:spcPts val="0"/>
              </a:spcBef>
              <a:spcAft>
                <a:spcPts val="601"/>
              </a:spcAft>
              <a:buSzPts val="2800"/>
              <a:buNone/>
            </a:pPr>
            <a:r>
              <a:rPr lang="en-US" sz="2400" b="1" dirty="0">
                <a:latin typeface="Arial"/>
                <a:cs typeface="Arial"/>
              </a:rPr>
              <a:t>After the training, participants will be able to:</a:t>
            </a:r>
          </a:p>
          <a:p>
            <a:pPr marL="508006" lvl="1" indent="0">
              <a:spcBef>
                <a:spcPts val="0"/>
              </a:spcBef>
              <a:spcAft>
                <a:spcPts val="601"/>
              </a:spcAft>
              <a:buSzPts val="2800"/>
              <a:buNone/>
            </a:pPr>
            <a:endParaRPr lang="en-US" sz="800"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dirty="0">
                <a:latin typeface="Arial" panose="020B0604020202020204" pitchFamily="34" charset="0"/>
                <a:cs typeface="Arial" panose="020B0604020202020204" pitchFamily="34" charset="0"/>
              </a:rPr>
              <a:t>Describe the </a:t>
            </a:r>
            <a:r>
              <a:rPr lang="en-US" b="1" dirty="0">
                <a:latin typeface="Arial" panose="020B0604020202020204" pitchFamily="34" charset="0"/>
                <a:cs typeface="Arial" panose="020B0604020202020204" pitchFamily="34" charset="0"/>
              </a:rPr>
              <a:t>stigma &amp; stereotypes</a:t>
            </a:r>
            <a:r>
              <a:rPr lang="en-US" dirty="0">
                <a:latin typeface="Arial" panose="020B0604020202020204" pitchFamily="34" charset="0"/>
                <a:cs typeface="Arial" panose="020B0604020202020204" pitchFamily="34" charset="0"/>
              </a:rPr>
              <a:t> associated with substance use.</a:t>
            </a:r>
          </a:p>
          <a:p>
            <a:pPr marL="914411" lvl="1" indent="-406405">
              <a:spcBef>
                <a:spcPts val="0"/>
              </a:spcBef>
              <a:spcAft>
                <a:spcPts val="601"/>
              </a:spcAft>
              <a:buSzPts val="2800"/>
              <a:buAutoNum type="arabicPeriod"/>
            </a:pPr>
            <a:endParaRPr lang="en-US" sz="800"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endParaRPr lang="en-US" sz="800"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dirty="0">
                <a:latin typeface="Arial"/>
                <a:cs typeface="Arial"/>
              </a:rPr>
              <a:t>Identify several approaches for </a:t>
            </a:r>
            <a:r>
              <a:rPr lang="en-US" b="1" dirty="0">
                <a:latin typeface="Arial"/>
                <a:cs typeface="Arial"/>
              </a:rPr>
              <a:t>addiction treatment </a:t>
            </a:r>
            <a:r>
              <a:rPr lang="en-US" dirty="0">
                <a:latin typeface="Arial"/>
                <a:cs typeface="Arial"/>
              </a:rPr>
              <a:t>and </a:t>
            </a:r>
            <a:r>
              <a:rPr lang="en-US" b="1" dirty="0">
                <a:latin typeface="Arial"/>
                <a:cs typeface="Arial"/>
              </a:rPr>
              <a:t>harm reduction.</a:t>
            </a:r>
          </a:p>
          <a:p>
            <a:pPr marL="914411" lvl="1" indent="-406405">
              <a:spcBef>
                <a:spcPts val="0"/>
              </a:spcBef>
              <a:spcAft>
                <a:spcPts val="601"/>
              </a:spcAft>
              <a:buSzPts val="2800"/>
              <a:buAutoNum type="arabicPeriod"/>
            </a:pPr>
            <a:endParaRPr lang="en-US" sz="800" b="1" dirty="0">
              <a:latin typeface="Arial"/>
              <a:cs typeface="Arial"/>
            </a:endParaRPr>
          </a:p>
          <a:p>
            <a:pPr marL="914411" lvl="1" indent="-406405">
              <a:spcBef>
                <a:spcPts val="0"/>
              </a:spcBef>
              <a:spcAft>
                <a:spcPts val="601"/>
              </a:spcAft>
              <a:buSzPts val="2800"/>
              <a:buAutoNum type="arabicPeriod"/>
            </a:pPr>
            <a:endParaRPr lang="en-US" sz="800"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dirty="0">
                <a:latin typeface="Arial" panose="020B0604020202020204" pitchFamily="34" charset="0"/>
                <a:cs typeface="Arial" panose="020B0604020202020204" pitchFamily="34" charset="0"/>
              </a:rPr>
              <a:t>Explain the </a:t>
            </a:r>
            <a:r>
              <a:rPr lang="en-US" b="1" dirty="0">
                <a:latin typeface="Arial" panose="020B0604020202020204" pitchFamily="34" charset="0"/>
                <a:cs typeface="Arial" panose="020B0604020202020204" pitchFamily="34" charset="0"/>
              </a:rPr>
              <a:t>stages of behavior change.</a:t>
            </a:r>
          </a:p>
          <a:p>
            <a:pPr marL="914411" lvl="1" indent="-406405">
              <a:spcBef>
                <a:spcPts val="0"/>
              </a:spcBef>
              <a:spcAft>
                <a:spcPts val="601"/>
              </a:spcAft>
              <a:buSzPts val="2800"/>
              <a:buAutoNum type="arabicPeriod"/>
            </a:pPr>
            <a:endParaRPr lang="en-US" sz="800" b="1"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endParaRPr lang="en-US" sz="800" dirty="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dirty="0">
                <a:latin typeface="Arial" panose="020B0604020202020204" pitchFamily="34" charset="0"/>
                <a:cs typeface="Arial" panose="020B0604020202020204" pitchFamily="34" charset="0"/>
              </a:rPr>
              <a:t>Demonstrate </a:t>
            </a:r>
            <a:r>
              <a:rPr lang="en-US" b="1" dirty="0">
                <a:latin typeface="Arial" panose="020B0604020202020204" pitchFamily="34" charset="0"/>
                <a:cs typeface="Arial" panose="020B0604020202020204" pitchFamily="34" charset="0"/>
              </a:rPr>
              <a:t>basic motivational interviewing techniques </a:t>
            </a:r>
            <a:r>
              <a:rPr lang="en-US" dirty="0">
                <a:latin typeface="Arial" panose="020B0604020202020204" pitchFamily="34" charset="0"/>
                <a:cs typeface="Arial" panose="020B0604020202020204" pitchFamily="34" charset="0"/>
              </a:rPr>
              <a:t>as a communication tool.</a:t>
            </a:r>
          </a:p>
        </p:txBody>
      </p:sp>
      <p:sp>
        <p:nvSpPr>
          <p:cNvPr id="2" name="Rectangle 1">
            <a:extLst>
              <a:ext uri="{FF2B5EF4-FFF2-40B4-BE49-F238E27FC236}">
                <a16:creationId xmlns:a16="http://schemas.microsoft.com/office/drawing/2014/main" id="{93FF91AB-CFBB-CC83-7928-0941C366EC3A}"/>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4F5D5FB-8E47-6222-9A7F-A28BB3134723}"/>
              </a:ext>
            </a:extLst>
          </p:cNvPr>
          <p:cNvCxnSpPr>
            <a:cxnSpLocks/>
          </p:cNvCxnSpPr>
          <p:nvPr/>
        </p:nvCxnSpPr>
        <p:spPr>
          <a:xfrm>
            <a:off x="3400768" y="1172043"/>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F97988-480B-BE1C-1DD0-60CE4547381C}"/>
              </a:ext>
            </a:extLst>
          </p:cNvPr>
          <p:cNvSpPr/>
          <p:nvPr/>
        </p:nvSpPr>
        <p:spPr>
          <a:xfrm>
            <a:off x="0" y="39921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8D65D590-DE70-A7BB-7C01-1FEF63B5A482}"/>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9"/>
        <p:cNvGrpSpPr/>
        <p:nvPr/>
      </p:nvGrpSpPr>
      <p:grpSpPr>
        <a:xfrm>
          <a:off x="0" y="0"/>
          <a:ext cx="0" cy="0"/>
          <a:chOff x="0" y="0"/>
          <a:chExt cx="0" cy="0"/>
        </a:xfrm>
      </p:grpSpPr>
      <p:sp>
        <p:nvSpPr>
          <p:cNvPr id="5" name="Rectangle 4">
            <a:extLst>
              <a:ext uri="{FF2B5EF4-FFF2-40B4-BE49-F238E27FC236}">
                <a16:creationId xmlns:a16="http://schemas.microsoft.com/office/drawing/2014/main" id="{F48773CF-566C-9083-3BA4-7F05D198780B}"/>
              </a:ext>
            </a:extLst>
          </p:cNvPr>
          <p:cNvSpPr/>
          <p:nvPr/>
        </p:nvSpPr>
        <p:spPr>
          <a:xfrm>
            <a:off x="0" y="6553200"/>
            <a:ext cx="12192000" cy="304800"/>
          </a:xfrm>
          <a:prstGeom prst="rect">
            <a:avLst/>
          </a:prstGeom>
          <a:solidFill>
            <a:srgbClr val="56920C"/>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510" name="Google Shape;510;p62"/>
          <p:cNvSpPr txBox="1">
            <a:spLocks noGrp="1"/>
          </p:cNvSpPr>
          <p:nvPr>
            <p:ph type="title"/>
          </p:nvPr>
        </p:nvSpPr>
        <p:spPr>
          <a:xfrm>
            <a:off x="838202" y="286206"/>
            <a:ext cx="10515600" cy="574228"/>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Naloxone Leave Behind</a:t>
            </a:r>
            <a:endParaRPr lang="en-US" dirty="0">
              <a:solidFill>
                <a:srgbClr val="153753"/>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384384" y="836785"/>
            <a:ext cx="8357835" cy="5937899"/>
          </a:xfrm>
          <a:prstGeom prst="rect">
            <a:avLst/>
          </a:prstGeom>
          <a:noFill/>
          <a:ln>
            <a:noFill/>
          </a:ln>
        </p:spPr>
        <p:txBody>
          <a:bodyPr spcFirstLastPara="1" vert="horz" wrap="square" lIns="91426" tIns="45700" rIns="91426" bIns="45700" rtlCol="0" anchor="t" anchorCtr="0">
            <a:noAutofit/>
          </a:bodyPr>
          <a:lstStyle/>
          <a:p>
            <a:pPr marL="457200" indent="-457200">
              <a:lnSpc>
                <a:spcPct val="80000"/>
              </a:lnSpc>
              <a:spcBef>
                <a:spcPts val="0"/>
              </a:spcBef>
              <a:buClr>
                <a:schemeClr val="dk2"/>
              </a:buClr>
              <a:buSzPts val="3200"/>
            </a:pPr>
            <a:endParaRPr lang="en-US" sz="3200" b="1" u="sng"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First responders must offer to leave naloxone and resources behind with a patient, friend, or family member post-overdose if the patient refuses transport to the hospital</a:t>
            </a:r>
          </a:p>
          <a:p>
            <a:pPr marL="448310" indent="-457200">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Resources must include information about </a:t>
            </a:r>
          </a:p>
          <a:p>
            <a:pPr marL="905510" lvl="1" indent="-228600">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Recovery</a:t>
            </a:r>
          </a:p>
          <a:p>
            <a:pPr marL="905510" lvl="1" indent="-228600">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Treatment</a:t>
            </a:r>
          </a:p>
          <a:p>
            <a:pPr marL="905510" lvl="1" indent="-228600">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Harm reduction</a:t>
            </a:r>
            <a:endParaRPr lang="en-US" sz="2800" dirty="0">
              <a:latin typeface="Arial" panose="020B0604020202020204" pitchFamily="34" charset="0"/>
              <a:cs typeface="Arial" panose="020B0604020202020204" pitchFamily="34" charset="0"/>
            </a:endParaRPr>
          </a:p>
          <a:p>
            <a:pPr marL="676910" lvl="1" indent="0">
              <a:lnSpc>
                <a:spcPct val="80000"/>
              </a:lnSpc>
              <a:spcBef>
                <a:spcPts val="0"/>
              </a:spcBef>
              <a:buClr>
                <a:schemeClr val="dk2"/>
              </a:buClr>
              <a:buSzPts val="3200"/>
              <a:buNone/>
            </a:pPr>
            <a:endParaRPr lang="en-US" sz="2800"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Passed</a:t>
            </a:r>
            <a:r>
              <a:rPr lang="en-US" dirty="0">
                <a:latin typeface="Arial" panose="020B0604020202020204" pitchFamily="34" charset="0"/>
                <a:ea typeface="+mn-lt"/>
                <a:cs typeface="Arial" panose="020B0604020202020204" pitchFamily="34" charset="0"/>
              </a:rPr>
              <a:t> in 2021 in NJ</a:t>
            </a:r>
          </a:p>
          <a:p>
            <a:pPr marL="448310" indent="-457200">
              <a:lnSpc>
                <a:spcPct val="80000"/>
              </a:lnSpc>
              <a:spcBef>
                <a:spcPts val="0"/>
              </a:spcBef>
              <a:buClr>
                <a:schemeClr val="dk2"/>
              </a:buClr>
              <a:buSzPts val="3200"/>
            </a:pPr>
            <a:endParaRPr lang="en-US"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solidFill>
                  <a:srgbClr val="000000"/>
                </a:solidFill>
                <a:latin typeface="Arial"/>
                <a:cs typeface="Arial"/>
              </a:rPr>
              <a:t>Email </a:t>
            </a:r>
            <a:r>
              <a:rPr lang="en-US" dirty="0">
                <a:solidFill>
                  <a:srgbClr val="000000"/>
                </a:solidFill>
                <a:latin typeface="Arial"/>
                <a:cs typeface="Arial"/>
                <a:hlinkClick r:id="rId3"/>
              </a:rPr>
              <a:t>5MinToHelp@doh.nj.gov</a:t>
            </a:r>
            <a:r>
              <a:rPr lang="en-US" dirty="0">
                <a:solidFill>
                  <a:srgbClr val="000000"/>
                </a:solidFill>
                <a:latin typeface="Arial"/>
                <a:cs typeface="Arial"/>
              </a:rPr>
              <a:t> to receive FREE naloxone and resources.</a:t>
            </a:r>
          </a:p>
          <a:p>
            <a:pPr marL="0" indent="0" algn="r">
              <a:lnSpc>
                <a:spcPct val="80000"/>
              </a:lnSpc>
              <a:spcBef>
                <a:spcPts val="373"/>
              </a:spcBef>
              <a:buClr>
                <a:schemeClr val="dk2"/>
              </a:buClr>
              <a:buSzPts val="1870"/>
              <a:buNone/>
            </a:pPr>
            <a:endParaRPr lang="en-US" dirty="0">
              <a:solidFill>
                <a:srgbClr val="000000"/>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dirty="0">
              <a:solidFill>
                <a:srgbClr val="3C78D8"/>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dirty="0">
              <a:solidFill>
                <a:srgbClr val="3C78D8"/>
              </a:solidFill>
              <a:latin typeface="Arial" panose="020B0604020202020204" pitchFamily="34" charset="0"/>
              <a:cs typeface="Arial" panose="020B0604020202020204" pitchFamily="34" charset="0"/>
            </a:endParaRPr>
          </a:p>
        </p:txBody>
      </p:sp>
      <p:pic>
        <p:nvPicPr>
          <p:cNvPr id="1028" name="Picture 4" descr="Image result for narcan">
            <a:extLst>
              <a:ext uri="{FF2B5EF4-FFF2-40B4-BE49-F238E27FC236}">
                <a16:creationId xmlns:a16="http://schemas.microsoft.com/office/drawing/2014/main" id="{97E19C1C-8C3C-4DD6-B58B-C0DFCA268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339" y="1459348"/>
            <a:ext cx="2621900" cy="17479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medical label&#10;&#10;AI-generated content may be incorrect.">
            <a:extLst>
              <a:ext uri="{FF2B5EF4-FFF2-40B4-BE49-F238E27FC236}">
                <a16:creationId xmlns:a16="http://schemas.microsoft.com/office/drawing/2014/main" id="{A8CB4379-C61C-E245-4ACB-3D1FB32E2754}"/>
              </a:ext>
            </a:extLst>
          </p:cNvPr>
          <p:cNvPicPr>
            <a:picLocks noChangeAspect="1"/>
          </p:cNvPicPr>
          <p:nvPr/>
        </p:nvPicPr>
        <p:blipFill>
          <a:blip r:embed="rId5"/>
          <a:stretch>
            <a:fillRect/>
          </a:stretch>
        </p:blipFill>
        <p:spPr>
          <a:xfrm>
            <a:off x="8588375" y="3431003"/>
            <a:ext cx="3516313" cy="1742244"/>
          </a:xfrm>
          <a:prstGeom prst="rect">
            <a:avLst/>
          </a:prstGeom>
        </p:spPr>
      </p:pic>
      <p:cxnSp>
        <p:nvCxnSpPr>
          <p:cNvPr id="3" name="Straight Connector 2">
            <a:extLst>
              <a:ext uri="{FF2B5EF4-FFF2-40B4-BE49-F238E27FC236}">
                <a16:creationId xmlns:a16="http://schemas.microsoft.com/office/drawing/2014/main" id="{027A1BB9-3C0F-C4D6-7D6F-BCEEBBCAF4E7}"/>
              </a:ext>
            </a:extLst>
          </p:cNvPr>
          <p:cNvCxnSpPr>
            <a:cxnSpLocks/>
          </p:cNvCxnSpPr>
          <p:nvPr/>
        </p:nvCxnSpPr>
        <p:spPr>
          <a:xfrm>
            <a:off x="3500440" y="1019376"/>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AI-generated content may be incorrect.">
            <a:extLst>
              <a:ext uri="{FF2B5EF4-FFF2-40B4-BE49-F238E27FC236}">
                <a16:creationId xmlns:a16="http://schemas.microsoft.com/office/drawing/2014/main" id="{CABD58C3-2599-B692-16B4-164C2ED20C6C}"/>
              </a:ext>
            </a:extLst>
          </p:cNvPr>
          <p:cNvPicPr>
            <a:picLocks noChangeAspect="1"/>
          </p:cNvPicPr>
          <p:nvPr/>
        </p:nvPicPr>
        <p:blipFill>
          <a:blip r:embed="rId6"/>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6E0AB90A-8AB8-999F-502F-FD5BD199C55F}"/>
              </a:ext>
            </a:extLst>
          </p:cNvPr>
          <p:cNvSpPr/>
          <p:nvPr/>
        </p:nvSpPr>
        <p:spPr>
          <a:xfrm rot="16200000">
            <a:off x="10697963" y="-82365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2324644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134F-6DE0-6D38-7D34-84268A4B16C7}"/>
              </a:ext>
            </a:extLst>
          </p:cNvPr>
          <p:cNvSpPr>
            <a:spLocks noGrp="1"/>
          </p:cNvSpPr>
          <p:nvPr>
            <p:ph type="title"/>
          </p:nvPr>
        </p:nvSpPr>
        <p:spPr>
          <a:xfrm>
            <a:off x="451178" y="0"/>
            <a:ext cx="11289642" cy="1325563"/>
          </a:xfrm>
        </p:spPr>
        <p:txBody>
          <a:bodyPr>
            <a:normAutofit/>
          </a:bodyPr>
          <a:lstStyle/>
          <a:p>
            <a:pPr algn="ctr"/>
            <a:r>
              <a:rPr lang="en-US" sz="4000" b="1" dirty="0">
                <a:solidFill>
                  <a:srgbClr val="153753"/>
                </a:solidFill>
                <a:latin typeface="Arial"/>
                <a:cs typeface="Arial"/>
              </a:rPr>
              <a:t>Rapid Referral Platform</a:t>
            </a:r>
          </a:p>
        </p:txBody>
      </p:sp>
      <p:sp>
        <p:nvSpPr>
          <p:cNvPr id="3" name="TextBox 2">
            <a:extLst>
              <a:ext uri="{FF2B5EF4-FFF2-40B4-BE49-F238E27FC236}">
                <a16:creationId xmlns:a16="http://schemas.microsoft.com/office/drawing/2014/main" id="{AC3C382C-6E5C-D3F2-AE11-97F59D34BB8F}"/>
              </a:ext>
            </a:extLst>
          </p:cNvPr>
          <p:cNvSpPr txBox="1"/>
          <p:nvPr/>
        </p:nvSpPr>
        <p:spPr>
          <a:xfrm>
            <a:off x="228285" y="1235953"/>
            <a:ext cx="11430629" cy="4770537"/>
          </a:xfrm>
          <a:prstGeom prst="rect">
            <a:avLst/>
          </a:prstGeom>
          <a:noFill/>
        </p:spPr>
        <p:txBody>
          <a:bodyPr wrap="square" lIns="91440" tIns="45720" rIns="91440" bIns="45720" rtlCol="0" anchor="t">
            <a:spAutoFit/>
          </a:bodyPr>
          <a:lstStyle/>
          <a:p>
            <a:r>
              <a:rPr lang="en-US" sz="2400" b="1" u="sng" dirty="0">
                <a:latin typeface="Arial" panose="020B0604020202020204" pitchFamily="34" charset="0"/>
                <a:cs typeface="Arial" panose="020B0604020202020204" pitchFamily="34" charset="0"/>
              </a:rPr>
              <a:t>How it works:</a:t>
            </a:r>
          </a:p>
          <a:p>
            <a:pPr marL="457200" indent="-457200">
              <a:buFont typeface="Arial" panose="020F0302020204030204"/>
              <a:buChar char="•"/>
            </a:pPr>
            <a:endParaRPr lang="en-US" sz="2200" dirty="0">
              <a:latin typeface="Arial" panose="020B0604020202020204" pitchFamily="34" charset="0"/>
              <a:cs typeface="Arial" panose="020B0604020202020204" pitchFamily="34" charset="0"/>
            </a:endParaRPr>
          </a:p>
          <a:p>
            <a:pPr marL="914400" lvl="1" indent="-457200">
              <a:buFont typeface="+mj-lt"/>
              <a:buAutoNum type="arabicPeriod"/>
            </a:pPr>
            <a:r>
              <a:rPr lang="en-US" sz="2400" dirty="0">
                <a:latin typeface="Arial"/>
                <a:cs typeface="Arial"/>
              </a:rPr>
              <a:t>EMS encounter with an individual living with SUD (often post-overdose)</a:t>
            </a:r>
          </a:p>
          <a:p>
            <a:pPr marL="914400" lvl="1" indent="-457200">
              <a:buFont typeface="+mj-lt"/>
              <a:buAutoNum type="arabicPeriod"/>
            </a:pPr>
            <a:endParaRPr lang="en-US" sz="2400" dirty="0">
              <a:latin typeface="Arial" panose="020B0604020202020204" pitchFamily="34" charset="0"/>
              <a:cs typeface="Arial" panose="020B0604020202020204" pitchFamily="34" charset="0"/>
            </a:endParaRPr>
          </a:p>
          <a:p>
            <a:pPr marL="914400" lvl="1" indent="-457200">
              <a:buFont typeface="+mj-lt"/>
              <a:buAutoNum type="arabicPeriod"/>
            </a:pPr>
            <a:r>
              <a:rPr lang="en-US" sz="2400" dirty="0">
                <a:latin typeface="Arial"/>
                <a:cs typeface="Arial"/>
              </a:rPr>
              <a:t>Platform facilitates a rapid referral, offering medication vouchers, transportation vouchers, and peer referrals to assist individuals in getting to their first clinic appointment</a:t>
            </a:r>
          </a:p>
          <a:p>
            <a:pPr marL="914400" lvl="1" indent="-457200">
              <a:buFont typeface="+mj-lt"/>
              <a:buAutoNum type="arabicPeriod"/>
            </a:pPr>
            <a:endParaRPr lang="en-US" sz="2400" dirty="0">
              <a:latin typeface="Arial" panose="020B0604020202020204" pitchFamily="34" charset="0"/>
              <a:cs typeface="Arial" panose="020B0604020202020204" pitchFamily="34" charset="0"/>
            </a:endParaRPr>
          </a:p>
          <a:p>
            <a:pPr marL="914400" lvl="1" indent="-457200">
              <a:buFont typeface="+mj-lt"/>
              <a:buAutoNum type="arabicPeriod"/>
            </a:pPr>
            <a:r>
              <a:rPr lang="en-US" sz="2400" dirty="0">
                <a:latin typeface="Arial" panose="020B0604020202020204" pitchFamily="34" charset="0"/>
                <a:cs typeface="Arial" panose="020B0604020202020204" pitchFamily="34" charset="0"/>
              </a:rPr>
              <a:t>Individuals are connected to outpatient treatment organization of their choice and seen in as little as 24 hours from their referral</a:t>
            </a:r>
          </a:p>
          <a:p>
            <a:endParaRPr lang="en-US" dirty="0">
              <a:ea typeface="Calibri" panose="020F0502020204030204"/>
              <a:cs typeface="Calibri" panose="020F0502020204030204"/>
            </a:endParaRPr>
          </a:p>
          <a:p>
            <a:pPr algn="ctr"/>
            <a:r>
              <a:rPr lang="en-US" sz="2400" i="1" dirty="0">
                <a:latin typeface="Arial"/>
                <a:ea typeface="Calibri"/>
                <a:cs typeface="Calibri"/>
              </a:rPr>
              <a:t>NJ is in the process of implementing a referral platform to be utilized by first responders.</a:t>
            </a:r>
          </a:p>
        </p:txBody>
      </p:sp>
      <p:sp>
        <p:nvSpPr>
          <p:cNvPr id="6" name="AutoShape 6">
            <a:extLst>
              <a:ext uri="{FF2B5EF4-FFF2-40B4-BE49-F238E27FC236}">
                <a16:creationId xmlns:a16="http://schemas.microsoft.com/office/drawing/2014/main" id="{AF99A4D7-49E8-8EE6-2D9E-41F5C872CA53}"/>
              </a:ext>
            </a:extLst>
          </p:cNvPr>
          <p:cNvSpPr>
            <a:spLocks noChangeAspect="1" noChangeArrowheads="1"/>
          </p:cNvSpPr>
          <p:nvPr/>
        </p:nvSpPr>
        <p:spPr bwMode="auto">
          <a:xfrm>
            <a:off x="5943600" y="3276600"/>
            <a:ext cx="2308324" cy="23083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22934A70-1007-CB96-237D-A3571B1E9808}"/>
              </a:ext>
            </a:extLst>
          </p:cNvPr>
          <p:cNvCxnSpPr>
            <a:cxnSpLocks/>
          </p:cNvCxnSpPr>
          <p:nvPr/>
        </p:nvCxnSpPr>
        <p:spPr>
          <a:xfrm>
            <a:off x="3500437" y="1085478"/>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AI-generated content may be incorrect.">
            <a:extLst>
              <a:ext uri="{FF2B5EF4-FFF2-40B4-BE49-F238E27FC236}">
                <a16:creationId xmlns:a16="http://schemas.microsoft.com/office/drawing/2014/main" id="{9BD20518-3FA0-3C44-9B9F-66CAA8385D00}"/>
              </a:ext>
            </a:extLst>
          </p:cNvPr>
          <p:cNvPicPr>
            <a:picLocks noChangeAspect="1"/>
          </p:cNvPicPr>
          <p:nvPr/>
        </p:nvPicPr>
        <p:blipFill>
          <a:blip r:embed="rId3"/>
          <a:stretch>
            <a:fillRect/>
          </a:stretch>
        </p:blipFill>
        <p:spPr>
          <a:xfrm>
            <a:off x="0" y="6246574"/>
            <a:ext cx="1466687" cy="611426"/>
          </a:xfrm>
          <a:prstGeom prst="rect">
            <a:avLst/>
          </a:prstGeom>
        </p:spPr>
      </p:pic>
      <p:sp>
        <p:nvSpPr>
          <p:cNvPr id="7" name="Rectangle 6">
            <a:extLst>
              <a:ext uri="{FF2B5EF4-FFF2-40B4-BE49-F238E27FC236}">
                <a16:creationId xmlns:a16="http://schemas.microsoft.com/office/drawing/2014/main" id="{BDD826CF-3E6B-F2B1-94C9-BA2D58B1DF8E}"/>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870A19-BA16-6F2A-4C29-9EFDFBD93AF6}"/>
              </a:ext>
            </a:extLst>
          </p:cNvPr>
          <p:cNvSpPr/>
          <p:nvPr/>
        </p:nvSpPr>
        <p:spPr>
          <a:xfrm rot="16200000">
            <a:off x="1547730" y="-814389"/>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311446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51E6-B35F-4BCC-11D2-4AF00B9900B0}"/>
              </a:ext>
            </a:extLst>
          </p:cNvPr>
          <p:cNvSpPr>
            <a:spLocks noGrp="1"/>
          </p:cNvSpPr>
          <p:nvPr>
            <p:ph type="title"/>
          </p:nvPr>
        </p:nvSpPr>
        <p:spPr>
          <a:xfrm>
            <a:off x="66436" y="501677"/>
            <a:ext cx="5507254" cy="1325563"/>
          </a:xfrm>
        </p:spPr>
        <p:txBody>
          <a:bodyPr>
            <a:noAutofit/>
          </a:bodyPr>
          <a:lstStyle/>
          <a:p>
            <a:pPr algn="ctr"/>
            <a:r>
              <a:rPr lang="en-US" sz="3600" b="1" dirty="0">
                <a:solidFill>
                  <a:srgbClr val="153753"/>
                </a:solidFill>
                <a:latin typeface="Arial" panose="020B0604020202020204" pitchFamily="34" charset="0"/>
                <a:cs typeface="Arial" panose="020B0604020202020204" pitchFamily="34" charset="0"/>
              </a:rPr>
              <a:t>NJ Overdose Data </a:t>
            </a:r>
            <a:br>
              <a:rPr lang="en-US" sz="3600" b="1" dirty="0">
                <a:solidFill>
                  <a:srgbClr val="153753"/>
                </a:solidFill>
                <a:latin typeface="Arial" panose="020B0604020202020204" pitchFamily="34" charset="0"/>
                <a:cs typeface="Arial" panose="020B0604020202020204" pitchFamily="34" charset="0"/>
              </a:rPr>
            </a:br>
            <a:r>
              <a:rPr lang="en-US" sz="3600" b="1" dirty="0">
                <a:solidFill>
                  <a:srgbClr val="153753"/>
                </a:solidFill>
                <a:latin typeface="Arial" panose="020B0604020202020204" pitchFamily="34" charset="0"/>
                <a:cs typeface="Arial" panose="020B0604020202020204" pitchFamily="34" charset="0"/>
              </a:rPr>
              <a:t>Dashboard</a:t>
            </a:r>
          </a:p>
        </p:txBody>
      </p:sp>
      <p:sp>
        <p:nvSpPr>
          <p:cNvPr id="4" name="TextBox 3">
            <a:extLst>
              <a:ext uri="{FF2B5EF4-FFF2-40B4-BE49-F238E27FC236}">
                <a16:creationId xmlns:a16="http://schemas.microsoft.com/office/drawing/2014/main" id="{B1AB9AA0-8154-33FF-2479-228845C67E4D}"/>
              </a:ext>
            </a:extLst>
          </p:cNvPr>
          <p:cNvSpPr txBox="1"/>
          <p:nvPr/>
        </p:nvSpPr>
        <p:spPr>
          <a:xfrm>
            <a:off x="1422364" y="2101349"/>
            <a:ext cx="3000375" cy="707888"/>
          </a:xfrm>
          <a:prstGeom prst="rect">
            <a:avLst/>
          </a:prstGeom>
          <a:noFill/>
        </p:spPr>
        <p:txBody>
          <a:bodyPr wrap="square" lIns="91440" tIns="45721" rIns="91440" bIns="45721" anchor="t">
            <a:spAutoFit/>
          </a:bodyPr>
          <a:lstStyle/>
          <a:p>
            <a:pPr algn="ctr"/>
            <a:r>
              <a:rPr lang="en-US" sz="2000" dirty="0">
                <a:latin typeface="Arial" panose="020B0604020202020204" pitchFamily="34" charset="0"/>
                <a:cs typeface="Arial" panose="020B0604020202020204" pitchFamily="34" charset="0"/>
              </a:rPr>
              <a:t>https://www.nj.gov/health/populationhealth/opioid/</a:t>
            </a:r>
            <a:endParaRPr lang="en-US" sz="1801" dirty="0">
              <a:latin typeface="Arial" panose="020B0604020202020204" pitchFamily="34" charset="0"/>
              <a:cs typeface="Arial" panose="020B0604020202020204" pitchFamily="34" charset="0"/>
            </a:endParaRPr>
          </a:p>
        </p:txBody>
      </p:sp>
      <p:pic>
        <p:nvPicPr>
          <p:cNvPr id="3" name="Picture 5" descr="Qr code&#10;&#10;Description automatically generated">
            <a:extLst>
              <a:ext uri="{FF2B5EF4-FFF2-40B4-BE49-F238E27FC236}">
                <a16:creationId xmlns:a16="http://schemas.microsoft.com/office/drawing/2014/main" id="{E0E513E2-133B-3A4D-62E5-0EE0D28AD680}"/>
              </a:ext>
            </a:extLst>
          </p:cNvPr>
          <p:cNvPicPr>
            <a:picLocks noChangeAspect="1"/>
          </p:cNvPicPr>
          <p:nvPr/>
        </p:nvPicPr>
        <p:blipFill>
          <a:blip r:embed="rId3"/>
          <a:stretch>
            <a:fillRect/>
          </a:stretch>
        </p:blipFill>
        <p:spPr>
          <a:xfrm>
            <a:off x="1726653" y="3172858"/>
            <a:ext cx="2186820" cy="2186820"/>
          </a:xfrm>
          <a:prstGeom prst="rect">
            <a:avLst/>
          </a:prstGeom>
        </p:spPr>
      </p:pic>
      <p:pic>
        <p:nvPicPr>
          <p:cNvPr id="6" name="Picture 5" descr="A screenshot of a web page&#10;&#10;AI-generated content may be incorrect.">
            <a:extLst>
              <a:ext uri="{FF2B5EF4-FFF2-40B4-BE49-F238E27FC236}">
                <a16:creationId xmlns:a16="http://schemas.microsoft.com/office/drawing/2014/main" id="{4A4E894B-10F5-DDC7-7EC8-AC520890583D}"/>
              </a:ext>
            </a:extLst>
          </p:cNvPr>
          <p:cNvPicPr>
            <a:picLocks noChangeAspect="1"/>
          </p:cNvPicPr>
          <p:nvPr/>
        </p:nvPicPr>
        <p:blipFill>
          <a:blip r:embed="rId4"/>
          <a:stretch>
            <a:fillRect/>
          </a:stretch>
        </p:blipFill>
        <p:spPr>
          <a:xfrm>
            <a:off x="5331832" y="54171"/>
            <a:ext cx="5646277" cy="6345716"/>
          </a:xfrm>
          <a:prstGeom prst="rect">
            <a:avLst/>
          </a:prstGeom>
        </p:spPr>
      </p:pic>
      <p:sp>
        <p:nvSpPr>
          <p:cNvPr id="5" name="Rectangle 4">
            <a:extLst>
              <a:ext uri="{FF2B5EF4-FFF2-40B4-BE49-F238E27FC236}">
                <a16:creationId xmlns:a16="http://schemas.microsoft.com/office/drawing/2014/main" id="{71066E83-3741-F8ED-516D-127768C13547}"/>
              </a:ext>
            </a:extLst>
          </p:cNvPr>
          <p:cNvSpPr/>
          <p:nvPr/>
        </p:nvSpPr>
        <p:spPr>
          <a:xfrm>
            <a:off x="0" y="6553200"/>
            <a:ext cx="12192000" cy="304800"/>
          </a:xfrm>
          <a:prstGeom prst="rect">
            <a:avLst/>
          </a:prstGeom>
          <a:solidFill>
            <a:srgbClr val="153753"/>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7" name="Picture 6" descr="A close-up of a logo&#10;&#10;AI-generated content may be incorrect.">
            <a:extLst>
              <a:ext uri="{FF2B5EF4-FFF2-40B4-BE49-F238E27FC236}">
                <a16:creationId xmlns:a16="http://schemas.microsoft.com/office/drawing/2014/main" id="{CBA22132-CA30-1C42-BD88-190AE2F286C9}"/>
              </a:ext>
            </a:extLst>
          </p:cNvPr>
          <p:cNvPicPr>
            <a:picLocks noChangeAspect="1"/>
          </p:cNvPicPr>
          <p:nvPr/>
        </p:nvPicPr>
        <p:blipFill>
          <a:blip r:embed="rId5"/>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4EB0F221-562C-5295-AF89-CC7F8A32DACC}"/>
              </a:ext>
            </a:extLst>
          </p:cNvPr>
          <p:cNvSpPr/>
          <p:nvPr/>
        </p:nvSpPr>
        <p:spPr>
          <a:xfrm>
            <a:off x="3498" y="3331002"/>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9" name="Straight Connector 8">
            <a:extLst>
              <a:ext uri="{FF2B5EF4-FFF2-40B4-BE49-F238E27FC236}">
                <a16:creationId xmlns:a16="http://schemas.microsoft.com/office/drawing/2014/main" id="{4E4C39E8-73D2-9232-7B26-43823C303D4E}"/>
              </a:ext>
            </a:extLst>
          </p:cNvPr>
          <p:cNvCxnSpPr>
            <a:cxnSpLocks/>
          </p:cNvCxnSpPr>
          <p:nvPr/>
        </p:nvCxnSpPr>
        <p:spPr>
          <a:xfrm>
            <a:off x="493247" y="1827240"/>
            <a:ext cx="4387226"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02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43561" y="903509"/>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7B47F4-51DB-6A44-B9EE-2847D6B4E54F}"/>
              </a:ext>
            </a:extLst>
          </p:cNvPr>
          <p:cNvSpPr/>
          <p:nvPr/>
        </p:nvSpPr>
        <p:spPr>
          <a:xfrm>
            <a:off x="0" y="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B520B0FD-E46A-1068-1957-D35A26957CDA}"/>
              </a:ext>
            </a:extLst>
          </p:cNvPr>
          <p:cNvPicPr>
            <a:picLocks noChangeAspect="1"/>
          </p:cNvPicPr>
          <p:nvPr/>
        </p:nvPicPr>
        <p:blipFill>
          <a:blip r:embed="rId4"/>
          <a:stretch>
            <a:fillRect/>
          </a:stretch>
        </p:blipFill>
        <p:spPr>
          <a:xfrm>
            <a:off x="0" y="6246574"/>
            <a:ext cx="1466687" cy="611426"/>
          </a:xfrm>
          <a:prstGeom prst="rect">
            <a:avLst/>
          </a:prstGeom>
        </p:spPr>
      </p:pic>
      <p:sp>
        <p:nvSpPr>
          <p:cNvPr id="4" name="Rectangle 3">
            <a:extLst>
              <a:ext uri="{FF2B5EF4-FFF2-40B4-BE49-F238E27FC236}">
                <a16:creationId xmlns:a16="http://schemas.microsoft.com/office/drawing/2014/main" id="{8DCC2439-F5A4-EF3B-A958-C917A3AD4876}"/>
              </a:ext>
            </a:extLst>
          </p:cNvPr>
          <p:cNvSpPr/>
          <p:nvPr/>
        </p:nvSpPr>
        <p:spPr>
          <a:xfrm rot="5400000">
            <a:off x="10216134" y="573881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614154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Back! Classes begin again on Wednesday, January 2nd — TCCS">
            <a:extLst>
              <a:ext uri="{FF2B5EF4-FFF2-40B4-BE49-F238E27FC236}">
                <a16:creationId xmlns:a16="http://schemas.microsoft.com/office/drawing/2014/main" id="{52033320-5D0E-E94D-BDA3-7B3E8F0C2B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36181" y="1430413"/>
            <a:ext cx="5462546" cy="4040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F4F44-51EC-F0F1-E306-1C6838563010}"/>
              </a:ext>
            </a:extLst>
          </p:cNvPr>
          <p:cNvSpPr/>
          <p:nvPr/>
        </p:nvSpPr>
        <p:spPr>
          <a:xfrm>
            <a:off x="0" y="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04A3BED7-FD8E-F3AA-5324-FD2AF0240738}"/>
              </a:ext>
            </a:extLst>
          </p:cNvPr>
          <p:cNvPicPr>
            <a:picLocks noChangeAspect="1"/>
          </p:cNvPicPr>
          <p:nvPr/>
        </p:nvPicPr>
        <p:blipFill>
          <a:blip r:embed="rId4"/>
          <a:stretch>
            <a:fillRect/>
          </a:stretch>
        </p:blipFill>
        <p:spPr>
          <a:xfrm>
            <a:off x="0" y="6246574"/>
            <a:ext cx="1466687" cy="611426"/>
          </a:xfrm>
          <a:prstGeom prst="rect">
            <a:avLst/>
          </a:prstGeom>
        </p:spPr>
      </p:pic>
      <p:sp>
        <p:nvSpPr>
          <p:cNvPr id="4" name="Rectangle 3">
            <a:extLst>
              <a:ext uri="{FF2B5EF4-FFF2-40B4-BE49-F238E27FC236}">
                <a16:creationId xmlns:a16="http://schemas.microsoft.com/office/drawing/2014/main" id="{4A36432B-A6C8-086E-B46B-83E7A85D1884}"/>
              </a:ext>
            </a:extLst>
          </p:cNvPr>
          <p:cNvSpPr/>
          <p:nvPr/>
        </p:nvSpPr>
        <p:spPr>
          <a:xfrm rot="5400000">
            <a:off x="10216134" y="573881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2680771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6</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4"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Behavior Change</a:t>
            </a:r>
          </a:p>
        </p:txBody>
      </p:sp>
    </p:spTree>
    <p:extLst>
      <p:ext uri="{BB962C8B-B14F-4D97-AF65-F5344CB8AC3E}">
        <p14:creationId xmlns:p14="http://schemas.microsoft.com/office/powerpoint/2010/main" val="3003865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Google Shape;309;p36">
            <a:extLst>
              <a:ext uri="{FF2B5EF4-FFF2-40B4-BE49-F238E27FC236}">
                <a16:creationId xmlns:a16="http://schemas.microsoft.com/office/drawing/2014/main" id="{59110612-C68D-E641-9A7E-1B8C7776C26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4053"/>
            <a:ext cx="12192000" cy="696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close-up of a logo&#10;&#10;AI-generated content may be incorrect.">
            <a:extLst>
              <a:ext uri="{FF2B5EF4-FFF2-40B4-BE49-F238E27FC236}">
                <a16:creationId xmlns:a16="http://schemas.microsoft.com/office/drawing/2014/main" id="{4CAE49FE-008E-4A39-60FE-45733C33819C}"/>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243524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EB63B8-3D8A-45E3-9260-4FB5EBE9C9A1}"/>
              </a:ext>
            </a:extLst>
          </p:cNvPr>
          <p:cNvSpPr/>
          <p:nvPr/>
        </p:nvSpPr>
        <p:spPr>
          <a:xfrm>
            <a:off x="477983" y="477984"/>
            <a:ext cx="11236037" cy="5902036"/>
          </a:xfrm>
          <a:prstGeom prst="roundRect">
            <a:avLst/>
          </a:prstGeom>
          <a:no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E5397753-A9AC-1240-A67C-F5C7BA01F7BD}"/>
              </a:ext>
            </a:extLst>
          </p:cNvPr>
          <p:cNvSpPr>
            <a:spLocks noGrp="1"/>
          </p:cNvSpPr>
          <p:nvPr>
            <p:ph type="title"/>
          </p:nvPr>
        </p:nvSpPr>
        <p:spPr>
          <a:xfrm>
            <a:off x="917667" y="545135"/>
            <a:ext cx="10515600" cy="765406"/>
          </a:xfrm>
        </p:spPr>
        <p:txBody>
          <a:bodyPr>
            <a:noAutofit/>
          </a:bodyPr>
          <a:lstStyle/>
          <a:p>
            <a:pPr algn="ctr"/>
            <a:r>
              <a:rPr lang="en-US" b="1" dirty="0">
                <a:solidFill>
                  <a:srgbClr val="153753"/>
                </a:solidFill>
                <a:latin typeface="Arial" panose="020B0604020202020204" pitchFamily="34" charset="0"/>
                <a:cs typeface="Arial" panose="020B0604020202020204" pitchFamily="34" charset="0"/>
              </a:rPr>
              <a:t>Behavior Change </a:t>
            </a:r>
            <a:br>
              <a:rPr lang="en-US" b="1" dirty="0">
                <a:solidFill>
                  <a:srgbClr val="153753"/>
                </a:solidFill>
                <a:latin typeface="Arial" panose="020B0604020202020204" pitchFamily="34" charset="0"/>
                <a:cs typeface="Arial" panose="020B0604020202020204" pitchFamily="34" charset="0"/>
              </a:rPr>
            </a:br>
            <a:r>
              <a:rPr lang="en-US" b="1" dirty="0">
                <a:solidFill>
                  <a:srgbClr val="153753"/>
                </a:solidFill>
                <a:latin typeface="Arial" panose="020B0604020202020204" pitchFamily="34" charset="0"/>
                <a:cs typeface="Arial" panose="020B0604020202020204" pitchFamily="34" charset="0"/>
              </a:rPr>
              <a:t>Discussion Questions</a:t>
            </a:r>
          </a:p>
        </p:txBody>
      </p:sp>
      <p:sp>
        <p:nvSpPr>
          <p:cNvPr id="5" name="TextBox 4">
            <a:extLst>
              <a:ext uri="{FF2B5EF4-FFF2-40B4-BE49-F238E27FC236}">
                <a16:creationId xmlns:a16="http://schemas.microsoft.com/office/drawing/2014/main" id="{2311C771-332D-418B-BE3A-3D952DAEE37C}"/>
              </a:ext>
            </a:extLst>
          </p:cNvPr>
          <p:cNvSpPr txBox="1"/>
          <p:nvPr/>
        </p:nvSpPr>
        <p:spPr>
          <a:xfrm>
            <a:off x="1066076" y="2226498"/>
            <a:ext cx="10218782" cy="3354765"/>
          </a:xfrm>
          <a:prstGeom prst="rect">
            <a:avLst/>
          </a:prstGeom>
          <a:noFill/>
        </p:spPr>
        <p:txBody>
          <a:bodyPr wrap="square">
            <a:spAutoFit/>
          </a:bodyPr>
          <a:lstStyle/>
          <a:p>
            <a:pPr marL="514357" indent="-514357">
              <a:buAutoNum type="arabicPeriod"/>
            </a:pPr>
            <a:r>
              <a:rPr lang="en-US" sz="3600" dirty="0">
                <a:latin typeface="Arial" panose="020B0604020202020204" pitchFamily="34" charset="0"/>
                <a:cs typeface="Arial" panose="020B0604020202020204" pitchFamily="34" charset="0"/>
              </a:rPr>
              <a:t>What behavior/habit have you tried to change in your life?</a:t>
            </a:r>
          </a:p>
          <a:p>
            <a:pPr marL="514357" indent="-514357">
              <a:buAutoNum type="arabicPeriod"/>
            </a:pPr>
            <a:endParaRPr lang="en-US" sz="1600" dirty="0">
              <a:latin typeface="Arial" panose="020B0604020202020204" pitchFamily="34" charset="0"/>
              <a:cs typeface="Arial" panose="020B0604020202020204" pitchFamily="34" charset="0"/>
            </a:endParaRPr>
          </a:p>
          <a:p>
            <a:pPr marL="514357" indent="-514357">
              <a:buAutoNum type="arabicPeriod"/>
            </a:pPr>
            <a:r>
              <a:rPr lang="en-US" sz="3600" dirty="0">
                <a:latin typeface="Arial" panose="020B0604020202020204" pitchFamily="34" charset="0"/>
                <a:cs typeface="Arial" panose="020B0604020202020204" pitchFamily="34" charset="0"/>
              </a:rPr>
              <a:t>What barriers/challenges did you experience?</a:t>
            </a:r>
          </a:p>
          <a:p>
            <a:pPr marL="514357" indent="-514357">
              <a:buAutoNum type="arabicPeriod"/>
            </a:pPr>
            <a:endParaRPr lang="en-US" sz="1600" dirty="0">
              <a:latin typeface="Arial" panose="020B0604020202020204" pitchFamily="34" charset="0"/>
              <a:cs typeface="Arial" panose="020B0604020202020204" pitchFamily="34" charset="0"/>
            </a:endParaRPr>
          </a:p>
          <a:p>
            <a:pPr marL="514357" indent="-514357">
              <a:buAutoNum type="arabicPeriod"/>
            </a:pPr>
            <a:r>
              <a:rPr lang="en-US" sz="3600" dirty="0">
                <a:latin typeface="Arial" panose="020B0604020202020204" pitchFamily="34" charset="0"/>
                <a:cs typeface="Arial" panose="020B0604020202020204" pitchFamily="34" charset="0"/>
              </a:rPr>
              <a:t>Were you successful in changing behavior? Why or why not?</a:t>
            </a:r>
          </a:p>
        </p:txBody>
      </p:sp>
      <p:cxnSp>
        <p:nvCxnSpPr>
          <p:cNvPr id="3" name="Straight Connector 2">
            <a:extLst>
              <a:ext uri="{FF2B5EF4-FFF2-40B4-BE49-F238E27FC236}">
                <a16:creationId xmlns:a16="http://schemas.microsoft.com/office/drawing/2014/main" id="{A87BA8E0-1CC6-769F-EE64-980F53F0BB0B}"/>
              </a:ext>
            </a:extLst>
          </p:cNvPr>
          <p:cNvCxnSpPr>
            <a:cxnSpLocks/>
          </p:cNvCxnSpPr>
          <p:nvPr/>
        </p:nvCxnSpPr>
        <p:spPr>
          <a:xfrm>
            <a:off x="3579905" y="1768519"/>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0E3236C-3EC5-5DA5-26B1-3F1C10B57BC1}"/>
              </a:ext>
            </a:extLst>
          </p:cNvPr>
          <p:cNvSpPr/>
          <p:nvPr/>
        </p:nvSpPr>
        <p:spPr>
          <a:xfrm>
            <a:off x="-1" y="6618239"/>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2A1B7D7-35D9-6EF4-3CE4-4E37EE25D8BA}"/>
              </a:ext>
            </a:extLst>
          </p:cNvPr>
          <p:cNvSpPr/>
          <p:nvPr/>
        </p:nvSpPr>
        <p:spPr>
          <a:xfrm rot="10800000">
            <a:off x="0" y="62840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7" name="Picture 6" descr="A close-up of a logo&#10;&#10;AI-generated content may be incorrect.">
            <a:extLst>
              <a:ext uri="{FF2B5EF4-FFF2-40B4-BE49-F238E27FC236}">
                <a16:creationId xmlns:a16="http://schemas.microsoft.com/office/drawing/2014/main" id="{8F3975DE-0ED3-EDAD-5D08-EED5B7AB8BF0}"/>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3539643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descr="Image result for frustration"/>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61726"/>
            <a:ext cx="10287003" cy="6203675"/>
          </a:xfrm>
          <a:prstGeom prst="rect">
            <a:avLst/>
          </a:prstGeom>
          <a:noFill/>
          <a:ln>
            <a:noFill/>
          </a:ln>
        </p:spPr>
      </p:pic>
      <p:pic>
        <p:nvPicPr>
          <p:cNvPr id="322" name="Google Shape;322;p38" descr="Image result for frustration"/>
          <p:cNvPicPr preferRelativeResize="0"/>
          <p:nvPr/>
        </p:nvPicPr>
        <p:blipFill rotWithShape="1">
          <a:blip r:embed="rId4">
            <a:alphaModFix amt="96000"/>
            <a:extLst>
              <a:ext uri="{28A0092B-C50C-407E-A947-70E740481C1C}">
                <a14:useLocalDpi xmlns:a14="http://schemas.microsoft.com/office/drawing/2010/main"/>
              </a:ext>
            </a:extLst>
          </a:blip>
          <a:srcRect/>
          <a:stretch/>
        </p:blipFill>
        <p:spPr>
          <a:xfrm>
            <a:off x="0" y="657140"/>
            <a:ext cx="1925320" cy="6203675"/>
          </a:xfrm>
          <a:prstGeom prst="rect">
            <a:avLst/>
          </a:prstGeom>
          <a:noFill/>
          <a:ln>
            <a:noFill/>
          </a:ln>
        </p:spPr>
      </p:pic>
      <p:sp>
        <p:nvSpPr>
          <p:cNvPr id="323" name="Google Shape;323;p38"/>
          <p:cNvSpPr txBox="1">
            <a:spLocks noGrp="1"/>
          </p:cNvSpPr>
          <p:nvPr>
            <p:ph type="title"/>
          </p:nvPr>
        </p:nvSpPr>
        <p:spPr>
          <a:xfrm>
            <a:off x="65314" y="-2703"/>
            <a:ext cx="12192000" cy="7624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3600" b="1" dirty="0">
                <a:solidFill>
                  <a:srgbClr val="153753"/>
                </a:solidFill>
                <a:latin typeface="Arial" panose="020B0604020202020204" pitchFamily="34" charset="0"/>
                <a:cs typeface="Arial" panose="020B0604020202020204" pitchFamily="34" charset="0"/>
              </a:rPr>
              <a:t>Dedicated to all the people who are weary….</a:t>
            </a:r>
            <a:endParaRPr sz="3600" b="1" dirty="0">
              <a:solidFill>
                <a:srgbClr val="153753"/>
              </a:solidFill>
              <a:latin typeface="Arial" panose="020B0604020202020204" pitchFamily="34" charset="0"/>
              <a:cs typeface="Arial" panose="020B0604020202020204" pitchFamily="34" charset="0"/>
            </a:endParaRPr>
          </a:p>
        </p:txBody>
      </p:sp>
      <p:sp>
        <p:nvSpPr>
          <p:cNvPr id="324" name="Google Shape;324;p38"/>
          <p:cNvSpPr txBox="1">
            <a:spLocks noGrp="1"/>
          </p:cNvSpPr>
          <p:nvPr>
            <p:ph idx="1"/>
          </p:nvPr>
        </p:nvSpPr>
        <p:spPr>
          <a:xfrm>
            <a:off x="266614" y="1882826"/>
            <a:ext cx="5894700" cy="5127300"/>
          </a:xfrm>
          <a:prstGeom prst="rect">
            <a:avLst/>
          </a:prstGeom>
          <a:noFill/>
          <a:ln>
            <a:noFill/>
          </a:ln>
        </p:spPr>
        <p:txBody>
          <a:bodyPr spcFirstLastPara="1" vert="horz" wrap="square" lIns="91426" tIns="45700" rIns="91426" bIns="45700" rtlCol="0" anchor="t" anchorCtr="0">
            <a:noAutofit/>
          </a:bodyPr>
          <a:lstStyle/>
          <a:p>
            <a:pPr marL="0" indent="0" algn="ctr">
              <a:spcBef>
                <a:spcPts val="0"/>
              </a:spcBef>
              <a:buClr>
                <a:schemeClr val="dk2"/>
              </a:buClr>
              <a:buSzPts val="3200"/>
              <a:buNone/>
            </a:pPr>
            <a:r>
              <a:rPr lang="en-US" sz="3600" b="1" i="1">
                <a:solidFill>
                  <a:srgbClr val="FFFFFF"/>
                </a:solidFill>
                <a:latin typeface="Arial" panose="020B0604020202020204" pitchFamily="34" charset="0"/>
                <a:cs typeface="Arial" panose="020B0604020202020204" pitchFamily="34" charset="0"/>
              </a:rPr>
              <a:t>….of trying to educate, advise, entice, convince, coax, cajole, persuade, sweet-­talk, smooth-­talk, guilt-­trip, bribe, manipulate, or otherwise get people to change. </a:t>
            </a:r>
            <a:endParaRPr sz="3600" b="1" i="1">
              <a:solidFill>
                <a:srgbClr val="FFFFFF"/>
              </a:solidFill>
              <a:latin typeface="Arial" panose="020B0604020202020204" pitchFamily="34" charset="0"/>
              <a:cs typeface="Arial" panose="020B0604020202020204" pitchFamily="34" charset="0"/>
            </a:endParaRPr>
          </a:p>
          <a:p>
            <a:pPr marL="0" indent="0">
              <a:spcBef>
                <a:spcPts val="640"/>
              </a:spcBef>
              <a:buClr>
                <a:schemeClr val="dk2"/>
              </a:buClr>
              <a:buSzPts val="3200"/>
              <a:buNone/>
            </a:pPr>
            <a:endParaRPr sz="4000" b="1" i="1">
              <a:solidFill>
                <a:srgbClr val="000000"/>
              </a:solidFill>
              <a:latin typeface="Arial" panose="020B0604020202020204" pitchFamily="34" charset="0"/>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FB3BFE8C-0189-9543-C497-A1137CD604E0}"/>
              </a:ext>
            </a:extLst>
          </p:cNvPr>
          <p:cNvPicPr>
            <a:picLocks noChangeAspect="1"/>
          </p:cNvPicPr>
          <p:nvPr/>
        </p:nvPicPr>
        <p:blipFill>
          <a:blip r:embed="rId5"/>
          <a:stretch>
            <a:fillRect/>
          </a:stretch>
        </p:blipFill>
        <p:spPr>
          <a:xfrm>
            <a:off x="0" y="6246574"/>
            <a:ext cx="1466687" cy="61142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03502" y="185247"/>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Stages of Behavior Change</a:t>
            </a:r>
            <a:endParaRPr sz="4000" b="1" dirty="0">
              <a:solidFill>
                <a:srgbClr val="153753"/>
              </a:solidFill>
              <a:latin typeface="Arial" panose="020B0604020202020204" pitchFamily="34" charset="0"/>
              <a:cs typeface="Arial" panose="020B0604020202020204" pitchFamily="34" charset="0"/>
            </a:endParaRPr>
          </a:p>
        </p:txBody>
      </p:sp>
      <p:sp>
        <p:nvSpPr>
          <p:cNvPr id="331" name="Google Shape;331;p39"/>
          <p:cNvSpPr/>
          <p:nvPr/>
        </p:nvSpPr>
        <p:spPr>
          <a:xfrm>
            <a:off x="3146326" y="3904550"/>
            <a:ext cx="3390900" cy="1920900"/>
          </a:xfrm>
          <a:prstGeom prst="ellipse">
            <a:avLst/>
          </a:prstGeom>
          <a:solidFill>
            <a:srgbClr val="4A86E8"/>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Maintenance        </a:t>
            </a:r>
          </a:p>
          <a:p>
            <a:pPr algn="ctr"/>
            <a:r>
              <a:rPr lang="en-US" sz="1801" b="1">
                <a:latin typeface="Arial" panose="020B0604020202020204" pitchFamily="34" charset="0"/>
                <a:cs typeface="Arial" panose="020B0604020202020204" pitchFamily="34" charset="0"/>
              </a:rPr>
              <a:t>(“I’m feeling pretty good about what I’ve done!”)</a:t>
            </a:r>
            <a:endParaRPr sz="1801" b="1">
              <a:latin typeface="Arial" panose="020B0604020202020204" pitchFamily="34" charset="0"/>
              <a:cs typeface="Arial" panose="020B0604020202020204" pitchFamily="34" charset="0"/>
            </a:endParaRPr>
          </a:p>
        </p:txBody>
      </p:sp>
      <p:sp>
        <p:nvSpPr>
          <p:cNvPr id="332" name="Google Shape;332;p39"/>
          <p:cNvSpPr/>
          <p:nvPr/>
        </p:nvSpPr>
        <p:spPr>
          <a:xfrm>
            <a:off x="5472763" y="4764900"/>
            <a:ext cx="3390900" cy="1920900"/>
          </a:xfrm>
          <a:prstGeom prst="ellipse">
            <a:avLst/>
          </a:prstGeom>
          <a:solidFill>
            <a:srgbClr val="9900FF"/>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Action</a:t>
            </a:r>
          </a:p>
          <a:p>
            <a:pPr algn="ctr"/>
            <a:r>
              <a:rPr lang="en-US" sz="1801" b="1" i="1">
                <a:latin typeface="Arial" panose="020B0604020202020204" pitchFamily="34" charset="0"/>
                <a:cs typeface="Arial" panose="020B0604020202020204" pitchFamily="34" charset="0"/>
              </a:rPr>
              <a:t>(“Let’s Do it!”) </a:t>
            </a:r>
            <a:endParaRPr sz="1801" b="1" i="1">
              <a:latin typeface="Arial" panose="020B0604020202020204" pitchFamily="34" charset="0"/>
              <a:cs typeface="Arial" panose="020B0604020202020204" pitchFamily="34" charset="0"/>
            </a:endParaRPr>
          </a:p>
        </p:txBody>
      </p:sp>
      <p:sp>
        <p:nvSpPr>
          <p:cNvPr id="333" name="Google Shape;333;p39"/>
          <p:cNvSpPr/>
          <p:nvPr/>
        </p:nvSpPr>
        <p:spPr>
          <a:xfrm>
            <a:off x="7716475" y="3807825"/>
            <a:ext cx="3390900" cy="1920900"/>
          </a:xfrm>
          <a:prstGeom prst="ellipse">
            <a:avLst/>
          </a:prstGeom>
          <a:solidFill>
            <a:srgbClr val="00FF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Preparation</a:t>
            </a:r>
          </a:p>
          <a:p>
            <a:pPr algn="ctr"/>
            <a:r>
              <a:rPr lang="en-US" sz="1801" b="1" i="1">
                <a:latin typeface="Arial" panose="020B0604020202020204" pitchFamily="34" charset="0"/>
                <a:cs typeface="Arial" panose="020B0604020202020204" pitchFamily="34" charset="0"/>
              </a:rPr>
              <a:t>(“What do I need to do?” or “What will I need?”)</a:t>
            </a:r>
            <a:endParaRPr sz="1801" b="1" i="1">
              <a:latin typeface="Arial" panose="020B0604020202020204" pitchFamily="34" charset="0"/>
              <a:cs typeface="Arial" panose="020B0604020202020204" pitchFamily="34" charset="0"/>
            </a:endParaRPr>
          </a:p>
        </p:txBody>
      </p:sp>
      <p:sp>
        <p:nvSpPr>
          <p:cNvPr id="334" name="Google Shape;334;p39"/>
          <p:cNvSpPr/>
          <p:nvPr/>
        </p:nvSpPr>
        <p:spPr>
          <a:xfrm>
            <a:off x="2661889" y="2269266"/>
            <a:ext cx="3390900" cy="1920900"/>
          </a:xfrm>
          <a:prstGeom prst="ellipse">
            <a:avLst/>
          </a:prstGeom>
          <a:solidFill>
            <a:srgbClr val="B7B7B7"/>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b="1">
                <a:latin typeface="Arial"/>
                <a:cs typeface="Arial"/>
              </a:rPr>
              <a:t>Re-Occurrence </a:t>
            </a:r>
            <a:endParaRPr lang="en-US">
              <a:latin typeface="Arial"/>
              <a:cs typeface="Arial"/>
            </a:endParaRPr>
          </a:p>
          <a:p>
            <a:pPr algn="ctr"/>
            <a:r>
              <a:rPr lang="en-US" sz="1801" b="1">
                <a:latin typeface="Arial" panose="020B0604020202020204" pitchFamily="34" charset="0"/>
                <a:cs typeface="Arial" panose="020B0604020202020204" pitchFamily="34" charset="0"/>
              </a:rPr>
              <a:t>of Use (triggers, over-confidence) </a:t>
            </a:r>
            <a:endParaRPr sz="1801" b="1">
              <a:latin typeface="Arial" panose="020B0604020202020204" pitchFamily="34" charset="0"/>
              <a:cs typeface="Arial" panose="020B0604020202020204" pitchFamily="34" charset="0"/>
            </a:endParaRPr>
          </a:p>
        </p:txBody>
      </p:sp>
      <p:sp>
        <p:nvSpPr>
          <p:cNvPr id="335" name="Google Shape;335;p39"/>
          <p:cNvSpPr/>
          <p:nvPr/>
        </p:nvSpPr>
        <p:spPr>
          <a:xfrm>
            <a:off x="4841776" y="1255432"/>
            <a:ext cx="3613700" cy="19209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Pre-Contemplation</a:t>
            </a:r>
            <a:endParaRPr sz="1801" b="1">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a:t>
            </a:r>
            <a:r>
              <a:rPr lang="en-US" sz="1801" b="1" i="1">
                <a:latin typeface="Arial" panose="020B0604020202020204" pitchFamily="34" charset="0"/>
                <a:cs typeface="Arial" panose="020B0604020202020204" pitchFamily="34" charset="0"/>
              </a:rPr>
              <a:t>I don’t have a problem”)</a:t>
            </a:r>
            <a:endParaRPr sz="1801" b="1">
              <a:latin typeface="Arial" panose="020B0604020202020204" pitchFamily="34" charset="0"/>
              <a:cs typeface="Arial" panose="020B0604020202020204" pitchFamily="34" charset="0"/>
            </a:endParaRPr>
          </a:p>
        </p:txBody>
      </p:sp>
      <p:sp>
        <p:nvSpPr>
          <p:cNvPr id="336" name="Google Shape;336;p39"/>
          <p:cNvSpPr/>
          <p:nvPr/>
        </p:nvSpPr>
        <p:spPr>
          <a:xfrm>
            <a:off x="7554599" y="2067857"/>
            <a:ext cx="3552775" cy="1920900"/>
          </a:xfrm>
          <a:prstGeom prst="ellipse">
            <a:avLst/>
          </a:prstGeom>
          <a:solidFill>
            <a:srgbClr val="FF99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Contemplation</a:t>
            </a:r>
          </a:p>
          <a:p>
            <a:pPr algn="ctr"/>
            <a:r>
              <a:rPr lang="en-US" sz="1801" b="1" i="1">
                <a:latin typeface="Arial" panose="020B0604020202020204" pitchFamily="34" charset="0"/>
                <a:cs typeface="Arial" panose="020B0604020202020204" pitchFamily="34" charset="0"/>
              </a:rPr>
              <a:t>(“Maybe this is something I should consider?”)</a:t>
            </a:r>
            <a:endParaRPr sz="1801" b="1" i="1">
              <a:latin typeface="Arial" panose="020B0604020202020204" pitchFamily="34" charset="0"/>
              <a:cs typeface="Arial" panose="020B0604020202020204" pitchFamily="34" charset="0"/>
            </a:endParaRPr>
          </a:p>
        </p:txBody>
      </p:sp>
      <p:sp>
        <p:nvSpPr>
          <p:cNvPr id="337" name="Google Shape;337;p39"/>
          <p:cNvSpPr txBox="1"/>
          <p:nvPr/>
        </p:nvSpPr>
        <p:spPr>
          <a:xfrm>
            <a:off x="171518" y="3226404"/>
            <a:ext cx="2223900" cy="13452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Termination /</a:t>
            </a:r>
            <a:endParaRPr sz="1801" b="1">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Ongoing Recovery </a:t>
            </a:r>
            <a:endParaRPr sz="1801" b="1">
              <a:latin typeface="Arial" panose="020B0604020202020204" pitchFamily="34" charset="0"/>
              <a:cs typeface="Arial" panose="020B0604020202020204" pitchFamily="34" charset="0"/>
            </a:endParaRPr>
          </a:p>
        </p:txBody>
      </p:sp>
      <p:cxnSp>
        <p:nvCxnSpPr>
          <p:cNvPr id="338" name="Google Shape;338;p39"/>
          <p:cNvCxnSpPr>
            <a:cxnSpLocks/>
          </p:cNvCxnSpPr>
          <p:nvPr/>
        </p:nvCxnSpPr>
        <p:spPr>
          <a:xfrm flipH="1" flipV="1">
            <a:off x="2133437" y="3988758"/>
            <a:ext cx="951038" cy="731685"/>
          </a:xfrm>
          <a:prstGeom prst="straightConnector1">
            <a:avLst/>
          </a:prstGeom>
          <a:noFill/>
          <a:ln w="38100" cap="flat" cmpd="sng">
            <a:solidFill>
              <a:schemeClr val="dk2"/>
            </a:solidFill>
            <a:prstDash val="solid"/>
            <a:round/>
            <a:headEnd type="none" w="med" len="med"/>
            <a:tailEnd type="triangle" w="med" len="med"/>
          </a:ln>
        </p:spPr>
      </p:cxnSp>
      <p:pic>
        <p:nvPicPr>
          <p:cNvPr id="2" name="Picture 1" descr="A close-up of a logo&#10;&#10;AI-generated content may be incorrect.">
            <a:extLst>
              <a:ext uri="{FF2B5EF4-FFF2-40B4-BE49-F238E27FC236}">
                <a16:creationId xmlns:a16="http://schemas.microsoft.com/office/drawing/2014/main" id="{B6725E7D-83B5-D0C6-CCE0-4424FB26186A}"/>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3" name="Straight Connector 2">
            <a:extLst>
              <a:ext uri="{FF2B5EF4-FFF2-40B4-BE49-F238E27FC236}">
                <a16:creationId xmlns:a16="http://schemas.microsoft.com/office/drawing/2014/main" id="{62E878DA-E147-A80B-AE53-647327933940}"/>
              </a:ext>
            </a:extLst>
          </p:cNvPr>
          <p:cNvCxnSpPr>
            <a:cxnSpLocks/>
          </p:cNvCxnSpPr>
          <p:nvPr/>
        </p:nvCxnSpPr>
        <p:spPr>
          <a:xfrm>
            <a:off x="3677122" y="969553"/>
            <a:ext cx="4387226"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FA8952-0BA1-C4C8-1F99-9817AB02650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FBF169-46F1-8378-79A7-E715A49C57EC}"/>
              </a:ext>
            </a:extLst>
          </p:cNvPr>
          <p:cNvSpPr/>
          <p:nvPr/>
        </p:nvSpPr>
        <p:spPr>
          <a:xfrm rot="10800000">
            <a:off x="0" y="4553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2" grpId="0" animBg="1"/>
      <p:bldP spid="333" grpId="0" animBg="1"/>
      <p:bldP spid="334" grpId="0" animBg="1"/>
      <p:bldP spid="335" grpId="0" animBg="1"/>
      <p:bldP spid="336" grpId="0" animBg="1"/>
      <p:bldP spid="3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descr="A picture containing person, indoor, woman, brushing&#10;&#10;Description automatically generated">
            <a:extLst>
              <a:ext uri="{FF2B5EF4-FFF2-40B4-BE49-F238E27FC236}">
                <a16:creationId xmlns:a16="http://schemas.microsoft.com/office/drawing/2014/main" id="{425211AD-578D-8347-ACF9-FF5E5A062985}"/>
              </a:ext>
            </a:extLst>
          </p:cNvPr>
          <p:cNvPicPr>
            <a:picLocks noChangeAspect="1"/>
          </p:cNvPicPr>
          <p:nvPr/>
        </p:nvPicPr>
        <p:blipFill rotWithShape="1">
          <a:blip r:embed="rId3">
            <a:alphaModFix amt="45000"/>
            <a:extLst>
              <a:ext uri="{28A0092B-C50C-407E-A947-70E740481C1C}">
                <a14:useLocalDpi xmlns:a14="http://schemas.microsoft.com/office/drawing/2010/main"/>
              </a:ext>
            </a:extLst>
          </a:blip>
          <a:srcRect/>
          <a:stretch/>
        </p:blipFill>
        <p:spPr>
          <a:xfrm>
            <a:off x="21" y="11"/>
            <a:ext cx="12191980" cy="6857989"/>
          </a:xfrm>
          <a:prstGeom prst="rect">
            <a:avLst/>
          </a:prstGeom>
        </p:spPr>
      </p:pic>
      <p:sp>
        <p:nvSpPr>
          <p:cNvPr id="158" name="Google Shape;158;p17"/>
          <p:cNvSpPr txBox="1">
            <a:spLocks noGrp="1"/>
          </p:cNvSpPr>
          <p:nvPr>
            <p:ph type="title"/>
          </p:nvPr>
        </p:nvSpPr>
        <p:spPr>
          <a:xfrm>
            <a:off x="1655230" y="2605182"/>
            <a:ext cx="9260420" cy="2812629"/>
          </a:xfrm>
          <a:prstGeom prst="rect">
            <a:avLst/>
          </a:prstGeom>
        </p:spPr>
        <p:txBody>
          <a:bodyPr spcFirstLastPara="1" vert="horz" lIns="91440" tIns="45721" rIns="91440" bIns="45721" rtlCol="0" anchor="ctr" anchorCtr="0">
            <a:normAutofit/>
          </a:bodyPr>
          <a:lstStyle/>
          <a:p>
            <a:pPr algn="ctr"/>
            <a:r>
              <a:rPr lang="en-US" sz="3801" b="1" i="1" dirty="0">
                <a:solidFill>
                  <a:srgbClr val="153753"/>
                </a:solidFill>
                <a:latin typeface="Arial" panose="020B0604020202020204" pitchFamily="34" charset="0"/>
                <a:cs typeface="Arial" panose="020B0604020202020204" pitchFamily="34" charset="0"/>
              </a:rPr>
              <a:t>“If you didn’t offer me treatment when </a:t>
            </a:r>
            <a:br>
              <a:rPr lang="en-US" sz="3801" b="1" i="1" dirty="0">
                <a:solidFill>
                  <a:srgbClr val="153753"/>
                </a:solidFill>
                <a:latin typeface="Arial" panose="020B0604020202020204" pitchFamily="34" charset="0"/>
                <a:cs typeface="Arial" panose="020B0604020202020204" pitchFamily="34" charset="0"/>
              </a:rPr>
            </a:br>
            <a:r>
              <a:rPr lang="en-US" sz="3801" b="1" i="1" dirty="0">
                <a:solidFill>
                  <a:srgbClr val="153753"/>
                </a:solidFill>
                <a:latin typeface="Arial" panose="020B0604020202020204" pitchFamily="34" charset="0"/>
                <a:cs typeface="Arial" panose="020B0604020202020204" pitchFamily="34" charset="0"/>
              </a:rPr>
              <a:t>I didn’t want it, I wouldn’t be here to </a:t>
            </a:r>
            <a:br>
              <a:rPr lang="en-US" sz="3801" b="1" i="1" dirty="0">
                <a:solidFill>
                  <a:srgbClr val="153753"/>
                </a:solidFill>
                <a:latin typeface="Arial" panose="020B0604020202020204" pitchFamily="34" charset="0"/>
                <a:cs typeface="Arial" panose="020B0604020202020204" pitchFamily="34" charset="0"/>
              </a:rPr>
            </a:br>
            <a:r>
              <a:rPr lang="en-US" sz="3801" b="1" i="1" dirty="0">
                <a:solidFill>
                  <a:srgbClr val="153753"/>
                </a:solidFill>
                <a:latin typeface="Arial" panose="020B0604020202020204" pitchFamily="34" charset="0"/>
                <a:cs typeface="Arial" panose="020B0604020202020204" pitchFamily="34" charset="0"/>
              </a:rPr>
              <a:t>take the treatment when I was ready.”</a:t>
            </a:r>
          </a:p>
        </p:txBody>
      </p:sp>
      <p:pic>
        <p:nvPicPr>
          <p:cNvPr id="4" name="Picture 3" descr="A close-up of a logo&#10;&#10;AI-generated content may be incorrect.">
            <a:extLst>
              <a:ext uri="{FF2B5EF4-FFF2-40B4-BE49-F238E27FC236}">
                <a16:creationId xmlns:a16="http://schemas.microsoft.com/office/drawing/2014/main" id="{96C37DDA-D37B-4169-80C5-4A42251348C3}"/>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7</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Motivational Interviewing</a:t>
            </a:r>
          </a:p>
        </p:txBody>
      </p:sp>
    </p:spTree>
    <p:extLst>
      <p:ext uri="{BB962C8B-B14F-4D97-AF65-F5344CB8AC3E}">
        <p14:creationId xmlns:p14="http://schemas.microsoft.com/office/powerpoint/2010/main" val="716133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609600" y="61641"/>
            <a:ext cx="10972800" cy="1066201"/>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800" b="1" dirty="0">
                <a:solidFill>
                  <a:srgbClr val="153753"/>
                </a:solidFill>
                <a:latin typeface="Arial" panose="020B0604020202020204" pitchFamily="34" charset="0"/>
                <a:cs typeface="Arial" panose="020B0604020202020204" pitchFamily="34" charset="0"/>
              </a:rPr>
              <a:t>Motivational Strategies </a:t>
            </a:r>
            <a:endParaRPr sz="4800" b="1" dirty="0">
              <a:solidFill>
                <a:srgbClr val="153753"/>
              </a:solidFill>
              <a:latin typeface="Arial" panose="020B0604020202020204" pitchFamily="34" charset="0"/>
              <a:cs typeface="Arial" panose="020B0604020202020204" pitchFamily="34" charset="0"/>
            </a:endParaRPr>
          </a:p>
        </p:txBody>
      </p:sp>
      <p:sp>
        <p:nvSpPr>
          <p:cNvPr id="345" name="Google Shape;345;p40"/>
          <p:cNvSpPr txBox="1">
            <a:spLocks noGrp="1"/>
          </p:cNvSpPr>
          <p:nvPr>
            <p:ph sz="half" idx="1"/>
          </p:nvPr>
        </p:nvSpPr>
        <p:spPr>
          <a:xfrm>
            <a:off x="822439" y="1636883"/>
            <a:ext cx="4690468" cy="2912400"/>
          </a:xfrm>
          <a:prstGeom prst="rect">
            <a:avLst/>
          </a:prstGeom>
          <a:noFill/>
          <a:ln>
            <a:noFill/>
          </a:ln>
        </p:spPr>
        <p:txBody>
          <a:bodyPr spcFirstLastPara="1" vert="horz" wrap="square" lIns="91426" tIns="45700" rIns="91426" bIns="45700" rtlCol="0" anchor="t" anchorCtr="0">
            <a:noAutofit/>
          </a:bodyPr>
          <a:lstStyle/>
          <a:p>
            <a:pPr marL="0" indent="0">
              <a:spcBef>
                <a:spcPts val="0"/>
              </a:spcBef>
              <a:buClr>
                <a:schemeClr val="dk2"/>
              </a:buClr>
              <a:buSzPts val="3400"/>
              <a:buNone/>
            </a:pPr>
            <a:r>
              <a:rPr lang="en-US" sz="4000" b="1" dirty="0">
                <a:latin typeface="Arial" panose="020B0604020202020204" pitchFamily="34" charset="0"/>
                <a:cs typeface="Arial" panose="020B0604020202020204" pitchFamily="34" charset="0"/>
              </a:rPr>
              <a:t>Fear Based:</a:t>
            </a:r>
          </a:p>
          <a:p>
            <a:pPr marL="0" indent="0" algn="ctr">
              <a:spcBef>
                <a:spcPts val="0"/>
              </a:spcBef>
              <a:buClr>
                <a:schemeClr val="dk2"/>
              </a:buClr>
              <a:buSzPts val="3400"/>
              <a:buNone/>
            </a:pPr>
            <a:endParaRPr lang="en-US" sz="1801" b="1" dirty="0">
              <a:latin typeface="Arial" panose="020B0604020202020204" pitchFamily="34" charset="0"/>
              <a:cs typeface="Arial" panose="020B0604020202020204" pitchFamily="34" charset="0"/>
            </a:endParaRPr>
          </a:p>
          <a:p>
            <a:pPr marL="342904" indent="-342904">
              <a:spcBef>
                <a:spcPts val="0"/>
              </a:spcBef>
              <a:buClr>
                <a:schemeClr val="dk2"/>
              </a:buClr>
              <a:buSzPts val="3400"/>
              <a:buFont typeface="Arial"/>
              <a:buChar char="●"/>
            </a:pPr>
            <a:r>
              <a:rPr lang="en-US" sz="3401" dirty="0">
                <a:latin typeface="Arial" panose="020B0604020202020204" pitchFamily="34" charset="0"/>
                <a:cs typeface="Arial" panose="020B0604020202020204" pitchFamily="34" charset="0"/>
              </a:rPr>
              <a:t>Extrinsic</a:t>
            </a:r>
            <a:endParaRPr dirty="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dirty="0">
                <a:latin typeface="Arial" panose="020B0604020202020204" pitchFamily="34" charset="0"/>
                <a:cs typeface="Arial" panose="020B0604020202020204" pitchFamily="34" charset="0"/>
              </a:rPr>
              <a:t>Short Term</a:t>
            </a:r>
            <a:endParaRPr dirty="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dirty="0">
                <a:latin typeface="Arial" panose="020B0604020202020204" pitchFamily="34" charset="0"/>
                <a:cs typeface="Arial" panose="020B0604020202020204" pitchFamily="34" charset="0"/>
              </a:rPr>
              <a:t>Power is external</a:t>
            </a:r>
            <a:endParaRPr dirty="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dirty="0">
                <a:latin typeface="Arial" panose="020B0604020202020204" pitchFamily="34" charset="0"/>
                <a:cs typeface="Arial" panose="020B0604020202020204" pitchFamily="34" charset="0"/>
              </a:rPr>
              <a:t>Disempowering</a:t>
            </a:r>
            <a:endParaRPr dirty="0">
              <a:latin typeface="Arial" panose="020B0604020202020204" pitchFamily="34" charset="0"/>
              <a:cs typeface="Arial" panose="020B0604020202020204" pitchFamily="34" charset="0"/>
            </a:endParaRPr>
          </a:p>
        </p:txBody>
      </p:sp>
      <p:sp>
        <p:nvSpPr>
          <p:cNvPr id="346" name="Google Shape;346;p40"/>
          <p:cNvSpPr txBox="1">
            <a:spLocks noGrp="1"/>
          </p:cNvSpPr>
          <p:nvPr>
            <p:ph sz="half" idx="2"/>
          </p:nvPr>
        </p:nvSpPr>
        <p:spPr>
          <a:xfrm>
            <a:off x="7547048" y="1636883"/>
            <a:ext cx="3875525" cy="2912400"/>
          </a:xfrm>
          <a:prstGeom prst="rect">
            <a:avLst/>
          </a:prstGeom>
          <a:noFill/>
          <a:ln>
            <a:noFill/>
          </a:ln>
        </p:spPr>
        <p:txBody>
          <a:bodyPr spcFirstLastPara="1" vert="horz" wrap="square" lIns="91426" tIns="45700" rIns="91426" bIns="45700" rtlCol="0" anchor="t" anchorCtr="0">
            <a:noAutofit/>
          </a:bodyPr>
          <a:lstStyle/>
          <a:p>
            <a:pPr marL="0" indent="0">
              <a:spcBef>
                <a:spcPts val="0"/>
              </a:spcBef>
              <a:buClr>
                <a:schemeClr val="dk2"/>
              </a:buClr>
              <a:buSzPts val="3400"/>
              <a:buNone/>
            </a:pPr>
            <a:r>
              <a:rPr lang="en-US" sz="4000" b="1">
                <a:latin typeface="Arial" panose="020B0604020202020204" pitchFamily="34" charset="0"/>
                <a:cs typeface="Arial" panose="020B0604020202020204" pitchFamily="34" charset="0"/>
              </a:rPr>
              <a:t>Goal Based:</a:t>
            </a:r>
          </a:p>
          <a:p>
            <a:pPr marL="342904" indent="-342904">
              <a:spcBef>
                <a:spcPts val="0"/>
              </a:spcBef>
              <a:buClr>
                <a:schemeClr val="dk2"/>
              </a:buClr>
              <a:buSzPts val="3400"/>
              <a:buFont typeface="Arial"/>
              <a:buChar char="●"/>
            </a:pPr>
            <a:endParaRPr lang="en-US" sz="1600">
              <a:latin typeface="Arial" panose="020B0604020202020204" pitchFamily="34" charset="0"/>
              <a:cs typeface="Arial" panose="020B0604020202020204" pitchFamily="34" charset="0"/>
            </a:endParaRPr>
          </a:p>
          <a:p>
            <a:pPr marL="342904" indent="-342904">
              <a:spcBef>
                <a:spcPts val="0"/>
              </a:spcBef>
              <a:buClr>
                <a:schemeClr val="dk2"/>
              </a:buClr>
              <a:buSzPts val="3400"/>
              <a:buFont typeface="Arial"/>
              <a:buChar char="●"/>
            </a:pPr>
            <a:r>
              <a:rPr lang="en-US" sz="3600">
                <a:latin typeface="Arial" panose="020B0604020202020204" pitchFamily="34" charset="0"/>
                <a:cs typeface="Arial" panose="020B0604020202020204" pitchFamily="34" charset="0"/>
              </a:rPr>
              <a:t>Intrinsic</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Long Term</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Empowering</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Self-sustaining</a:t>
            </a:r>
            <a:endParaRPr sz="36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303127-781D-DD47-A5E2-28DD01639891}"/>
              </a:ext>
            </a:extLst>
          </p:cNvPr>
          <p:cNvSpPr txBox="1"/>
          <p:nvPr/>
        </p:nvSpPr>
        <p:spPr>
          <a:xfrm>
            <a:off x="2169944" y="5226465"/>
            <a:ext cx="7648713" cy="113903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1" dirty="0">
                <a:latin typeface="Arial" panose="020B0604020202020204" pitchFamily="34" charset="0"/>
                <a:cs typeface="Arial" panose="020B0604020202020204" pitchFamily="34" charset="0"/>
              </a:rPr>
              <a:t>Think of goal-based motivation as doing the work from the inside out. </a:t>
            </a:r>
          </a:p>
        </p:txBody>
      </p:sp>
      <p:pic>
        <p:nvPicPr>
          <p:cNvPr id="3" name="Picture 2" descr="A close-up of a logo&#10;&#10;AI-generated content may be incorrect.">
            <a:extLst>
              <a:ext uri="{FF2B5EF4-FFF2-40B4-BE49-F238E27FC236}">
                <a16:creationId xmlns:a16="http://schemas.microsoft.com/office/drawing/2014/main" id="{D351C3B8-9D81-D589-5010-025CADC1593D}"/>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4" name="Straight Connector 3">
            <a:extLst>
              <a:ext uri="{FF2B5EF4-FFF2-40B4-BE49-F238E27FC236}">
                <a16:creationId xmlns:a16="http://schemas.microsoft.com/office/drawing/2014/main" id="{0AAC631E-DC48-343A-C600-DBFBEB32BD3E}"/>
              </a:ext>
            </a:extLst>
          </p:cNvPr>
          <p:cNvCxnSpPr>
            <a:cxnSpLocks/>
          </p:cNvCxnSpPr>
          <p:nvPr/>
        </p:nvCxnSpPr>
        <p:spPr>
          <a:xfrm>
            <a:off x="3902387" y="1134802"/>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8DCBA15-470C-0D3C-68F7-67C7A676C6B9}"/>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BBF885-B513-C980-AE8B-9BECA2540D9B}"/>
              </a:ext>
            </a:extLst>
          </p:cNvPr>
          <p:cNvSpPr/>
          <p:nvPr/>
        </p:nvSpPr>
        <p:spPr>
          <a:xfrm rot="10800000">
            <a:off x="0" y="4553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B77F9996-3F9B-D047-B61F-8059C83B74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589"/>
            <a:ext cx="5845629" cy="6856411"/>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75" name="Google Shape;375;p44"/>
          <p:cNvSpPr txBox="1">
            <a:spLocks noGrp="1"/>
          </p:cNvSpPr>
          <p:nvPr>
            <p:ph idx="1"/>
          </p:nvPr>
        </p:nvSpPr>
        <p:spPr>
          <a:xfrm>
            <a:off x="5845628" y="243097"/>
            <a:ext cx="6346372" cy="5488709"/>
          </a:xfrm>
          <a:prstGeom prst="rect">
            <a:avLst/>
          </a:prstGeom>
        </p:spPr>
        <p:txBody>
          <a:bodyPr spcFirstLastPara="1" vert="horz" lIns="91426" tIns="45700" rIns="91426" bIns="45700" rtlCol="0" anchor="t" anchorCtr="0">
            <a:noAutofit/>
          </a:bodyPr>
          <a:lstStyle/>
          <a:p>
            <a:pPr marL="38102" indent="0" algn="ctr">
              <a:spcBef>
                <a:spcPts val="361"/>
              </a:spcBef>
              <a:buSzPts val="3000"/>
              <a:buNone/>
            </a:pPr>
            <a:r>
              <a:rPr lang="en-US" sz="4000" b="1" dirty="0">
                <a:solidFill>
                  <a:srgbClr val="153753"/>
                </a:solidFill>
                <a:latin typeface="Arial" panose="020B0604020202020204" pitchFamily="34" charset="0"/>
                <a:cs typeface="Arial" panose="020B0604020202020204" pitchFamily="34" charset="0"/>
              </a:rPr>
              <a:t>Steps to Developing Rapid Rapport</a:t>
            </a:r>
          </a:p>
          <a:p>
            <a:pPr marL="323855" indent="-285753">
              <a:spcBef>
                <a:spcPts val="361"/>
              </a:spcBef>
              <a:buSzPts val="3000"/>
            </a:pPr>
            <a:endParaRPr lang="en-US" sz="2400" dirty="0">
              <a:latin typeface="Arial" panose="020B0604020202020204" pitchFamily="34" charset="0"/>
              <a:cs typeface="Arial" panose="020B0604020202020204" pitchFamily="34" charset="0"/>
            </a:endParaRPr>
          </a:p>
          <a:p>
            <a:pPr marL="323855" indent="-285753">
              <a:spcBef>
                <a:spcPts val="361"/>
              </a:spcBef>
              <a:buSzPts val="3000"/>
            </a:pPr>
            <a:r>
              <a:rPr lang="en-US" sz="2400" dirty="0">
                <a:latin typeface="Arial" panose="020B0604020202020204" pitchFamily="34" charset="0"/>
                <a:cs typeface="Arial" panose="020B0604020202020204" pitchFamily="34" charset="0"/>
              </a:rPr>
              <a:t>Go to person’s eye level or below</a:t>
            </a:r>
          </a:p>
          <a:p>
            <a:pPr marL="323855" indent="-285753">
              <a:spcBef>
                <a:spcPts val="361"/>
              </a:spcBef>
              <a:buSzPts val="3000"/>
            </a:pPr>
            <a:endParaRPr lang="en-US" sz="2400" dirty="0">
              <a:latin typeface="Arial" panose="020B0604020202020204" pitchFamily="34" charset="0"/>
              <a:cs typeface="Arial" panose="020B0604020202020204" pitchFamily="34" charset="0"/>
            </a:endParaRPr>
          </a:p>
          <a:p>
            <a:pPr marL="323855" indent="-285753">
              <a:spcBef>
                <a:spcPts val="0"/>
              </a:spcBef>
              <a:buSzPts val="3000"/>
            </a:pPr>
            <a:r>
              <a:rPr lang="en-US" sz="2400" dirty="0">
                <a:latin typeface="Arial" panose="020B0604020202020204" pitchFamily="34" charset="0"/>
                <a:cs typeface="Arial" panose="020B0604020202020204" pitchFamily="34" charset="0"/>
              </a:rPr>
              <a:t>Once lucid, ask permission before entering their personal space</a:t>
            </a:r>
          </a:p>
          <a:p>
            <a:pPr marL="323855" indent="-285753">
              <a:spcBef>
                <a:spcPts val="0"/>
              </a:spcBef>
              <a:buSzPts val="3000"/>
            </a:pPr>
            <a:endParaRPr lang="en-US" sz="2400" dirty="0">
              <a:latin typeface="Arial" panose="020B0604020202020204" pitchFamily="34" charset="0"/>
              <a:cs typeface="Arial" panose="020B0604020202020204" pitchFamily="34" charset="0"/>
            </a:endParaRPr>
          </a:p>
          <a:p>
            <a:pPr marL="323855" indent="-285753">
              <a:spcBef>
                <a:spcPts val="0"/>
              </a:spcBef>
              <a:buSzPts val="3000"/>
            </a:pPr>
            <a:r>
              <a:rPr lang="en-US" sz="2400" dirty="0">
                <a:latin typeface="Arial"/>
                <a:cs typeface="Arial"/>
              </a:rPr>
              <a:t>Ask and use the patient's name</a:t>
            </a:r>
          </a:p>
          <a:p>
            <a:pPr marL="323855" indent="-285753">
              <a:spcBef>
                <a:spcPts val="0"/>
              </a:spcBef>
              <a:buSzPts val="3000"/>
            </a:pPr>
            <a:endParaRPr lang="en-US" sz="2400" dirty="0">
              <a:latin typeface="Arial" panose="020B0604020202020204" pitchFamily="34" charset="0"/>
              <a:cs typeface="Arial" panose="020B0604020202020204" pitchFamily="34" charset="0"/>
            </a:endParaRPr>
          </a:p>
          <a:p>
            <a:pPr marL="323855" indent="-285753">
              <a:spcBef>
                <a:spcPts val="0"/>
              </a:spcBef>
              <a:buSzPts val="3000"/>
            </a:pPr>
            <a:r>
              <a:rPr lang="en-US" sz="2400" dirty="0">
                <a:latin typeface="Arial" panose="020B0604020202020204" pitchFamily="34" charset="0"/>
                <a:cs typeface="Arial" panose="020B0604020202020204" pitchFamily="34" charset="0"/>
              </a:rPr>
              <a:t>Ask the patient what pronouns they use</a:t>
            </a:r>
          </a:p>
          <a:p>
            <a:pPr marL="323855" indent="-285753">
              <a:spcBef>
                <a:spcPts val="0"/>
              </a:spcBef>
              <a:buSzPts val="3000"/>
            </a:pPr>
            <a:endParaRPr lang="en-US" sz="2400" dirty="0">
              <a:latin typeface="Arial" panose="020B0604020202020204" pitchFamily="34" charset="0"/>
              <a:cs typeface="Arial" panose="020B0604020202020204" pitchFamily="34" charset="0"/>
            </a:endParaRPr>
          </a:p>
          <a:p>
            <a:pPr marL="323855" indent="-285753">
              <a:spcBef>
                <a:spcPts val="0"/>
              </a:spcBef>
              <a:buSzPts val="3000"/>
            </a:pPr>
            <a:r>
              <a:rPr lang="en-US" sz="2400" dirty="0">
                <a:latin typeface="Arial" panose="020B0604020202020204" pitchFamily="34" charset="0"/>
                <a:cs typeface="Arial" panose="020B0604020202020204" pitchFamily="34" charset="0"/>
              </a:rPr>
              <a:t>Lead in slow deep breathing for someone who is anxious</a:t>
            </a:r>
          </a:p>
          <a:p>
            <a:pPr marL="323855" indent="-285753">
              <a:spcBef>
                <a:spcPts val="0"/>
              </a:spcBef>
              <a:buSzPts val="3000"/>
            </a:pPr>
            <a:endParaRPr lang="en-US" sz="2400" dirty="0">
              <a:latin typeface="Arial" panose="020B0604020202020204" pitchFamily="34" charset="0"/>
              <a:cs typeface="Arial" panose="020B0604020202020204" pitchFamily="34" charset="0"/>
            </a:endParaRPr>
          </a:p>
          <a:p>
            <a:pPr marL="323855" indent="-285753">
              <a:spcBef>
                <a:spcPts val="0"/>
              </a:spcBef>
              <a:buSzPts val="3000"/>
            </a:pPr>
            <a:r>
              <a:rPr lang="en-US" sz="2400" dirty="0">
                <a:latin typeface="Arial" panose="020B0604020202020204" pitchFamily="34" charset="0"/>
                <a:cs typeface="Arial" panose="020B0604020202020204" pitchFamily="34" charset="0"/>
              </a:rPr>
              <a:t>Unless agitated, join person’s verbal tone and pace</a:t>
            </a:r>
          </a:p>
        </p:txBody>
      </p:sp>
      <p:pic>
        <p:nvPicPr>
          <p:cNvPr id="2" name="Picture 1" descr="A close-up of a logo&#10;&#10;AI-generated content may be incorrect.">
            <a:extLst>
              <a:ext uri="{FF2B5EF4-FFF2-40B4-BE49-F238E27FC236}">
                <a16:creationId xmlns:a16="http://schemas.microsoft.com/office/drawing/2014/main" id="{BFAA2021-543B-C31A-6436-E8CF1BFADCAE}"/>
              </a:ext>
            </a:extLst>
          </p:cNvPr>
          <p:cNvPicPr>
            <a:picLocks noChangeAspect="1"/>
          </p:cNvPicPr>
          <p:nvPr/>
        </p:nvPicPr>
        <p:blipFill>
          <a:blip r:embed="rId4"/>
          <a:stretch>
            <a:fillRect/>
          </a:stretch>
        </p:blipFill>
        <p:spPr>
          <a:xfrm>
            <a:off x="0" y="6246574"/>
            <a:ext cx="1466687" cy="611426"/>
          </a:xfrm>
          <a:prstGeom prst="rect">
            <a:avLst/>
          </a:prstGeom>
        </p:spPr>
      </p:pic>
      <p:sp>
        <p:nvSpPr>
          <p:cNvPr id="5" name="Rectangle 4">
            <a:extLst>
              <a:ext uri="{FF2B5EF4-FFF2-40B4-BE49-F238E27FC236}">
                <a16:creationId xmlns:a16="http://schemas.microsoft.com/office/drawing/2014/main" id="{997E441F-D10E-71C1-2484-802C3420D88C}"/>
              </a:ext>
            </a:extLst>
          </p:cNvPr>
          <p:cNvSpPr/>
          <p:nvPr/>
        </p:nvSpPr>
        <p:spPr>
          <a:xfrm rot="16200000">
            <a:off x="10532127" y="5737898"/>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6" name="Straight Connector 5">
            <a:extLst>
              <a:ext uri="{FF2B5EF4-FFF2-40B4-BE49-F238E27FC236}">
                <a16:creationId xmlns:a16="http://schemas.microsoft.com/office/drawing/2014/main" id="{EA5C829C-C33E-58BC-BC2D-663E566B895F}"/>
              </a:ext>
            </a:extLst>
          </p:cNvPr>
          <p:cNvCxnSpPr>
            <a:cxnSpLocks/>
          </p:cNvCxnSpPr>
          <p:nvPr/>
        </p:nvCxnSpPr>
        <p:spPr>
          <a:xfrm>
            <a:off x="6629643" y="159751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2E57-1779-3646-AB71-C0FB0F270E69}"/>
              </a:ext>
            </a:extLst>
          </p:cNvPr>
          <p:cNvSpPr>
            <a:spLocks noGrp="1"/>
          </p:cNvSpPr>
          <p:nvPr>
            <p:ph type="title"/>
          </p:nvPr>
        </p:nvSpPr>
        <p:spPr>
          <a:xfrm>
            <a:off x="304639" y="226913"/>
            <a:ext cx="11993378" cy="1485995"/>
          </a:xfrm>
        </p:spPr>
        <p:txBody>
          <a:bodyPr>
            <a:noAutofit/>
          </a:bodyPr>
          <a:lstStyle/>
          <a:p>
            <a:pPr algn="ctr"/>
            <a:r>
              <a:rPr lang="en-US" sz="4000" b="1" dirty="0">
                <a:solidFill>
                  <a:srgbClr val="153753"/>
                </a:solidFill>
                <a:latin typeface="Arial" panose="020B0604020202020204" pitchFamily="34" charset="0"/>
                <a:cs typeface="Arial" panose="020B0604020202020204" pitchFamily="34" charset="0"/>
              </a:rPr>
              <a:t>Sympathy vs. Empathy Video</a:t>
            </a:r>
            <a:br>
              <a:rPr lang="en-US" sz="3600" b="1" dirty="0">
                <a:latin typeface="Arial" panose="020B0604020202020204" pitchFamily="34" charset="0"/>
                <a:cs typeface="Arial" panose="020B0604020202020204" pitchFamily="34" charset="0"/>
              </a:rPr>
            </a:br>
            <a:r>
              <a:rPr lang="en-US" sz="1001"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As you watch this video, look for examples of how the characters develop rapport!</a:t>
            </a:r>
          </a:p>
        </p:txBody>
      </p:sp>
      <p:pic>
        <p:nvPicPr>
          <p:cNvPr id="4" name="Trim Brene Brown.mp4" descr="Trim Brene Brown.mp4">
            <a:hlinkClick r:id="" action="ppaction://media"/>
            <a:extLst>
              <a:ext uri="{FF2B5EF4-FFF2-40B4-BE49-F238E27FC236}">
                <a16:creationId xmlns:a16="http://schemas.microsoft.com/office/drawing/2014/main" id="{BA347389-AC57-D249-BAE0-287A2CAD0D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66232" y="1912423"/>
            <a:ext cx="7451506" cy="4191379"/>
          </a:xfrm>
        </p:spPr>
      </p:pic>
      <p:sp>
        <p:nvSpPr>
          <p:cNvPr id="5" name="TextBox 4">
            <a:extLst>
              <a:ext uri="{FF2B5EF4-FFF2-40B4-BE49-F238E27FC236}">
                <a16:creationId xmlns:a16="http://schemas.microsoft.com/office/drawing/2014/main" id="{561B0D2E-ED96-E14F-8F0E-042DEC212DDA}"/>
              </a:ext>
            </a:extLst>
          </p:cNvPr>
          <p:cNvSpPr txBox="1"/>
          <p:nvPr/>
        </p:nvSpPr>
        <p:spPr>
          <a:xfrm>
            <a:off x="3048462" y="6303317"/>
            <a:ext cx="6505732" cy="369460"/>
          </a:xfrm>
          <a:prstGeom prst="rect">
            <a:avLst/>
          </a:prstGeom>
          <a:noFill/>
        </p:spPr>
        <p:txBody>
          <a:bodyPr wrap="square" rtlCol="0">
            <a:spAutoFit/>
          </a:bodyPr>
          <a:lstStyle/>
          <a:p>
            <a:r>
              <a:rPr lang="en-US" sz="1801">
                <a:latin typeface="Arial" panose="020B0604020202020204" pitchFamily="34" charset="0"/>
                <a:cs typeface="Arial" panose="020B0604020202020204" pitchFamily="34" charset="0"/>
              </a:rPr>
              <a:t>https://brenebrown.com/videos/rsa-short-empathy/</a:t>
            </a:r>
          </a:p>
        </p:txBody>
      </p:sp>
      <p:sp>
        <p:nvSpPr>
          <p:cNvPr id="6" name="Rectangle 5">
            <a:extLst>
              <a:ext uri="{FF2B5EF4-FFF2-40B4-BE49-F238E27FC236}">
                <a16:creationId xmlns:a16="http://schemas.microsoft.com/office/drawing/2014/main" id="{2B1E0440-873B-DFA2-1857-895CBD76BF96}"/>
              </a:ext>
            </a:extLst>
          </p:cNvPr>
          <p:cNvSpPr/>
          <p:nvPr/>
        </p:nvSpPr>
        <p:spPr>
          <a:xfrm>
            <a:off x="11887202" y="4554472"/>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D7D4B32D-054C-BFCB-8345-44A1171B25A7}"/>
              </a:ext>
            </a:extLst>
          </p:cNvPr>
          <p:cNvCxnSpPr>
            <a:cxnSpLocks/>
          </p:cNvCxnSpPr>
          <p:nvPr/>
        </p:nvCxnSpPr>
        <p:spPr>
          <a:xfrm>
            <a:off x="3902387" y="100296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ADBA364-9586-A8ED-6EA7-A9A617772344}"/>
              </a:ext>
            </a:extLst>
          </p:cNvPr>
          <p:cNvSpPr/>
          <p:nvPr/>
        </p:nvSpPr>
        <p:spPr>
          <a:xfrm>
            <a:off x="0" y="1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9B38B34C-F114-C692-83CD-97AE04F8138F}"/>
              </a:ext>
            </a:extLst>
          </p:cNvPr>
          <p:cNvPicPr>
            <a:picLocks noChangeAspect="1"/>
          </p:cNvPicPr>
          <p:nvPr/>
        </p:nvPicPr>
        <p:blipFill>
          <a:blip r:embed="rId6"/>
          <a:stretch>
            <a:fillRect/>
          </a:stretch>
        </p:blipFill>
        <p:spPr>
          <a:xfrm>
            <a:off x="0" y="6246574"/>
            <a:ext cx="1466687" cy="611426"/>
          </a:xfrm>
          <a:prstGeom prst="rect">
            <a:avLst/>
          </a:prstGeom>
        </p:spPr>
      </p:pic>
    </p:spTree>
    <p:extLst>
      <p:ext uri="{BB962C8B-B14F-4D97-AF65-F5344CB8AC3E}">
        <p14:creationId xmlns:p14="http://schemas.microsoft.com/office/powerpoint/2010/main" val="37812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46AC45-4DE8-0148-E472-0C78422E1377}"/>
              </a:ext>
            </a:extLst>
          </p:cNvPr>
          <p:cNvSpPr/>
          <p:nvPr/>
        </p:nvSpPr>
        <p:spPr>
          <a:xfrm>
            <a:off x="-1" y="6618239"/>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2" name="Title 1">
            <a:extLst>
              <a:ext uri="{FF2B5EF4-FFF2-40B4-BE49-F238E27FC236}">
                <a16:creationId xmlns:a16="http://schemas.microsoft.com/office/drawing/2014/main" id="{997612CD-EE9E-4239-99C2-571781A65D8A}"/>
              </a:ext>
            </a:extLst>
          </p:cNvPr>
          <p:cNvSpPr>
            <a:spLocks noGrp="1"/>
          </p:cNvSpPr>
          <p:nvPr>
            <p:ph type="title"/>
          </p:nvPr>
        </p:nvSpPr>
        <p:spPr>
          <a:xfrm>
            <a:off x="1138857" y="-44068"/>
            <a:ext cx="10515600" cy="1325563"/>
          </a:xfrm>
        </p:spPr>
        <p:txBody>
          <a:bodyPr>
            <a:normAutofit/>
          </a:bodyPr>
          <a:lstStyle/>
          <a:p>
            <a:pPr algn="ctr"/>
            <a:r>
              <a:rPr lang="en-US" sz="4000" b="1" dirty="0">
                <a:solidFill>
                  <a:srgbClr val="153753"/>
                </a:solidFill>
                <a:latin typeface="Arial" panose="020B0604020202020204" pitchFamily="34" charset="0"/>
                <a:cs typeface="Arial" panose="020B0604020202020204" pitchFamily="34" charset="0"/>
              </a:rPr>
              <a:t>Rapid Rapport Discussion</a:t>
            </a:r>
          </a:p>
        </p:txBody>
      </p:sp>
      <p:sp>
        <p:nvSpPr>
          <p:cNvPr id="3" name="Content Placeholder 2">
            <a:extLst>
              <a:ext uri="{FF2B5EF4-FFF2-40B4-BE49-F238E27FC236}">
                <a16:creationId xmlns:a16="http://schemas.microsoft.com/office/drawing/2014/main" id="{96E1B9C7-EE9D-4798-99A0-0A7E0ED2111C}"/>
              </a:ext>
            </a:extLst>
          </p:cNvPr>
          <p:cNvSpPr>
            <a:spLocks noGrp="1"/>
          </p:cNvSpPr>
          <p:nvPr>
            <p:ph idx="1"/>
          </p:nvPr>
        </p:nvSpPr>
        <p:spPr>
          <a:xfrm>
            <a:off x="695324" y="1471045"/>
            <a:ext cx="11402667" cy="3536510"/>
          </a:xfrm>
        </p:spPr>
        <p:txBody>
          <a:bodyPr>
            <a:normAutofit/>
          </a:bodyPr>
          <a:lstStyle/>
          <a:p>
            <a:pPr marL="457206" indent="-457206">
              <a:buFont typeface="+mj-lt"/>
              <a:buAutoNum type="arabicPeriod"/>
            </a:pPr>
            <a:r>
              <a:rPr lang="en-US" sz="2601" dirty="0">
                <a:latin typeface="Arial" panose="020B0604020202020204" pitchFamily="34" charset="0"/>
                <a:cs typeface="Arial" panose="020B0604020202020204" pitchFamily="34" charset="0"/>
              </a:rPr>
              <a:t>Which animal was most effective in developing rapid rapport and why?</a:t>
            </a:r>
          </a:p>
          <a:p>
            <a:pPr marL="514357" indent="-514357">
              <a:buFont typeface="+mj-lt"/>
              <a:buAutoNum type="arabicPeriod"/>
            </a:pPr>
            <a:r>
              <a:rPr lang="en-US" sz="2601" dirty="0">
                <a:latin typeface="Arial" panose="020B0604020202020204" pitchFamily="34" charset="0"/>
                <a:cs typeface="Arial" panose="020B0604020202020204" pitchFamily="34" charset="0"/>
              </a:rPr>
              <a:t>Which rapid rapport techniques did you notice in the video?</a:t>
            </a:r>
          </a:p>
          <a:p>
            <a:pPr marL="514357" indent="-514357">
              <a:buFont typeface="+mj-lt"/>
              <a:buAutoNum type="arabicPeriod"/>
            </a:pPr>
            <a:r>
              <a:rPr lang="en-US" sz="2601" dirty="0">
                <a:latin typeface="Arial" panose="020B0604020202020204" pitchFamily="34" charset="0"/>
                <a:cs typeface="Arial" panose="020B0604020202020204" pitchFamily="34" charset="0"/>
              </a:rPr>
              <a:t>Would you change/add anything about how the animal using rapid rapport responded? </a:t>
            </a:r>
          </a:p>
          <a:p>
            <a:pPr marL="0" indent="0">
              <a:buNone/>
            </a:pPr>
            <a:endParaRPr lang="en-US" sz="1600" dirty="0">
              <a:latin typeface="Arial" panose="020B0604020202020204" pitchFamily="34" charset="0"/>
              <a:cs typeface="Arial" panose="020B0604020202020204" pitchFamily="34" charset="0"/>
            </a:endParaRPr>
          </a:p>
          <a:p>
            <a:pPr marL="0" indent="0" algn="ctr">
              <a:buNone/>
            </a:pPr>
            <a:r>
              <a:rPr lang="en-US" sz="2400" b="1" dirty="0">
                <a:latin typeface="Arial" panose="020B0604020202020204" pitchFamily="34" charset="0"/>
                <a:cs typeface="Arial" panose="020B0604020202020204" pitchFamily="34" charset="0"/>
              </a:rPr>
              <a:t>Rapid Rapport Techniques</a:t>
            </a:r>
            <a:endParaRPr lang="en-US" sz="2400" dirty="0">
              <a:latin typeface="Arial" panose="020B0604020202020204" pitchFamily="34" charset="0"/>
              <a:cs typeface="Arial" panose="020B0604020202020204" pitchFamily="34" charset="0"/>
            </a:endParaRPr>
          </a:p>
          <a:p>
            <a:pPr marL="514357" indent="-514357">
              <a:buFont typeface="+mj-lt"/>
              <a:buAutoNum type="arabicPeriod"/>
            </a:pPr>
            <a:endParaRPr lang="en-US" dirty="0">
              <a:latin typeface="Arial" panose="020B0604020202020204" pitchFamily="34" charset="0"/>
              <a:cs typeface="Arial" panose="020B0604020202020204" pitchFamily="34" charset="0"/>
            </a:endParaRPr>
          </a:p>
          <a:p>
            <a:pPr marL="514357" indent="-514357">
              <a:buFont typeface="+mj-lt"/>
              <a:buAutoNum type="arabicPeriod"/>
            </a:pPr>
            <a:endParaRPr lang="en-US" dirty="0">
              <a:latin typeface="Arial" panose="020B0604020202020204" pitchFamily="34" charset="0"/>
              <a:cs typeface="Arial" panose="020B0604020202020204" pitchFamily="34" charset="0"/>
            </a:endParaRPr>
          </a:p>
          <a:p>
            <a:pPr marL="514357" indent="-514357">
              <a:buFont typeface="+mj-lt"/>
              <a:buAutoNum type="arabicPeriod"/>
            </a:pPr>
            <a:endParaRPr lang="en-US" dirty="0">
              <a:latin typeface="Arial" panose="020B0604020202020204" pitchFamily="34" charset="0"/>
              <a:cs typeface="Arial" panose="020B0604020202020204" pitchFamily="34" charset="0"/>
            </a:endParaRPr>
          </a:p>
          <a:p>
            <a:pPr marL="514357" indent="-514357">
              <a:buFont typeface="+mj-lt"/>
              <a:buAutoNum type="arabicPeriod"/>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E042838-7066-48F4-9CE2-32BCA5B45672}"/>
              </a:ext>
            </a:extLst>
          </p:cNvPr>
          <p:cNvSpPr txBox="1"/>
          <p:nvPr/>
        </p:nvSpPr>
        <p:spPr>
          <a:xfrm>
            <a:off x="983974" y="4320213"/>
            <a:ext cx="5112027" cy="1959639"/>
          </a:xfrm>
          <a:prstGeom prst="rect">
            <a:avLst/>
          </a:prstGeom>
          <a:noFill/>
        </p:spPr>
        <p:txBody>
          <a:bodyPr wrap="square">
            <a:spAutoFit/>
          </a:bodyPr>
          <a:lstStyle/>
          <a:p>
            <a:pPr marL="323855" indent="-285753">
              <a:spcBef>
                <a:spcPts val="361"/>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Go to person’s eye level or below</a:t>
            </a:r>
          </a:p>
          <a:p>
            <a:pPr marL="323855" indent="-285753">
              <a:spcBef>
                <a:spcPts val="361"/>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Once lucid, ask permission before entering their personal space</a:t>
            </a:r>
          </a:p>
          <a:p>
            <a:pPr marL="323855" indent="-285753">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Ask and use their name</a:t>
            </a:r>
          </a:p>
          <a:p>
            <a:pPr marL="323855" indent="-285753">
              <a:buSzPts val="3000"/>
              <a:buFont typeface="Arial" panose="020B0604020202020204" pitchFamily="34" charset="0"/>
              <a:buChar char="•"/>
            </a:pPr>
            <a:endParaRPr lang="en-US" sz="220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75FBA-71DB-42ED-B5A4-423D8B03B624}"/>
              </a:ext>
            </a:extLst>
          </p:cNvPr>
          <p:cNvSpPr txBox="1"/>
          <p:nvPr/>
        </p:nvSpPr>
        <p:spPr>
          <a:xfrm>
            <a:off x="6608694" y="4320215"/>
            <a:ext cx="5112027" cy="1877437"/>
          </a:xfrm>
          <a:prstGeom prst="rect">
            <a:avLst/>
          </a:prstGeom>
          <a:noFill/>
        </p:spPr>
        <p:txBody>
          <a:bodyPr wrap="square">
            <a:spAutoFit/>
          </a:bodyPr>
          <a:lstStyle/>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Ask the patient what pronouns they use</a:t>
            </a:r>
          </a:p>
          <a:p>
            <a:pPr marL="323855" indent="-285753">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Lead in slow deep breathing for someone who is anxious</a:t>
            </a:r>
          </a:p>
          <a:p>
            <a:pPr marL="323855" indent="-285753">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Unless agitated, join person’s verbal tone and pace</a:t>
            </a:r>
          </a:p>
        </p:txBody>
      </p:sp>
      <p:pic>
        <p:nvPicPr>
          <p:cNvPr id="4" name="Picture 3" descr="A close-up of a logo&#10;&#10;AI-generated content may be incorrect.">
            <a:extLst>
              <a:ext uri="{FF2B5EF4-FFF2-40B4-BE49-F238E27FC236}">
                <a16:creationId xmlns:a16="http://schemas.microsoft.com/office/drawing/2014/main" id="{68F924B2-B548-EA9A-282D-36B402A3E642}"/>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15567591-770C-DD93-C36B-5AE819F6E911}"/>
              </a:ext>
            </a:extLst>
          </p:cNvPr>
          <p:cNvSpPr/>
          <p:nvPr/>
        </p:nvSpPr>
        <p:spPr>
          <a:xfrm>
            <a:off x="0" y="504257"/>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40AB7B38-D314-8D57-B2E8-3303ED28E4FF}"/>
              </a:ext>
            </a:extLst>
          </p:cNvPr>
          <p:cNvCxnSpPr>
            <a:cxnSpLocks/>
          </p:cNvCxnSpPr>
          <p:nvPr/>
        </p:nvCxnSpPr>
        <p:spPr>
          <a:xfrm>
            <a:off x="4203044"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50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0"/>
        <p:cNvGrpSpPr/>
        <p:nvPr/>
      </p:nvGrpSpPr>
      <p:grpSpPr>
        <a:xfrm>
          <a:off x="0" y="0"/>
          <a:ext cx="0" cy="0"/>
          <a:chOff x="0" y="0"/>
          <a:chExt cx="0" cy="0"/>
        </a:xfrm>
      </p:grpSpPr>
      <p:sp>
        <p:nvSpPr>
          <p:cNvPr id="381" name="Google Shape;381;p45"/>
          <p:cNvSpPr txBox="1">
            <a:spLocks noGrp="1"/>
          </p:cNvSpPr>
          <p:nvPr>
            <p:ph type="title"/>
          </p:nvPr>
        </p:nvSpPr>
        <p:spPr>
          <a:xfrm>
            <a:off x="516958" y="264175"/>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What is Motivational Interviewing (MI)? </a:t>
            </a:r>
            <a:endParaRPr sz="4000" b="1" dirty="0">
              <a:solidFill>
                <a:srgbClr val="153753"/>
              </a:solidFill>
              <a:latin typeface="Arial" panose="020B0604020202020204" pitchFamily="34" charset="0"/>
              <a:cs typeface="Arial" panose="020B0604020202020204" pitchFamily="34" charset="0"/>
            </a:endParaRPr>
          </a:p>
        </p:txBody>
      </p:sp>
      <p:sp>
        <p:nvSpPr>
          <p:cNvPr id="382" name="Google Shape;382;p45"/>
          <p:cNvSpPr txBox="1">
            <a:spLocks noGrp="1"/>
          </p:cNvSpPr>
          <p:nvPr>
            <p:ph idx="1"/>
          </p:nvPr>
        </p:nvSpPr>
        <p:spPr>
          <a:xfrm>
            <a:off x="1090314" y="1127160"/>
            <a:ext cx="9625200" cy="5533532"/>
          </a:xfrm>
          <a:prstGeom prst="rect">
            <a:avLst/>
          </a:prstGeom>
          <a:noFill/>
          <a:ln>
            <a:noFill/>
          </a:ln>
        </p:spPr>
        <p:txBody>
          <a:bodyPr spcFirstLastPara="1" vert="horz" wrap="square" lIns="91426" tIns="45700" rIns="91426" bIns="45700" rtlCol="0" anchor="t" anchorCtr="0">
            <a:noAutofit/>
          </a:bodyPr>
          <a:lstStyle/>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General approach to facilitate change</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Communication style to build rapport </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Not based on one scientific theory </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Blending of techniques from other theories</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Avoids labeling patients </a:t>
            </a:r>
            <a:endParaRPr sz="3401">
              <a:latin typeface="Arial" panose="020B0604020202020204" pitchFamily="34" charset="0"/>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38415691-5748-BF10-9D27-9CEEDC8D2FF8}"/>
              </a:ext>
            </a:extLst>
          </p:cNvPr>
          <p:cNvPicPr>
            <a:picLocks noChangeAspect="1"/>
          </p:cNvPicPr>
          <p:nvPr/>
        </p:nvPicPr>
        <p:blipFill>
          <a:blip r:embed="rId3"/>
          <a:stretch>
            <a:fillRect/>
          </a:stretch>
        </p:blipFill>
        <p:spPr>
          <a:xfrm>
            <a:off x="0" y="6246574"/>
            <a:ext cx="1466687" cy="611426"/>
          </a:xfrm>
          <a:prstGeom prst="rect">
            <a:avLst/>
          </a:prstGeom>
        </p:spPr>
      </p:pic>
      <p:sp>
        <p:nvSpPr>
          <p:cNvPr id="3" name="Rectangle 2">
            <a:extLst>
              <a:ext uri="{FF2B5EF4-FFF2-40B4-BE49-F238E27FC236}">
                <a16:creationId xmlns:a16="http://schemas.microsoft.com/office/drawing/2014/main" id="{B2976DC7-FC44-D93D-EAEE-D180ABFF8A9E}"/>
              </a:ext>
            </a:extLst>
          </p:cNvPr>
          <p:cNvSpPr/>
          <p:nvPr/>
        </p:nvSpPr>
        <p:spPr>
          <a:xfrm>
            <a:off x="255" y="3710165"/>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D4DA6FAB-CA92-395C-2EDB-7D93FCD1B35F}"/>
              </a:ext>
            </a:extLst>
          </p:cNvPr>
          <p:cNvCxnSpPr>
            <a:cxnSpLocks/>
          </p:cNvCxnSpPr>
          <p:nvPr/>
        </p:nvCxnSpPr>
        <p:spPr>
          <a:xfrm>
            <a:off x="3809745"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B397C29-ECEA-698D-8109-2C92063108CF}"/>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733343" y="191631"/>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ea typeface="Calibri"/>
                <a:cs typeface="Arial" panose="020B0604020202020204" pitchFamily="34" charset="0"/>
                <a:sym typeface="Calibri"/>
              </a:rPr>
              <a:t>MI recognizes that:</a:t>
            </a:r>
          </a:p>
        </p:txBody>
      </p:sp>
      <p:sp>
        <p:nvSpPr>
          <p:cNvPr id="389" name="Google Shape;389;p46"/>
          <p:cNvSpPr txBox="1"/>
          <p:nvPr/>
        </p:nvSpPr>
        <p:spPr>
          <a:xfrm>
            <a:off x="783526" y="1340326"/>
            <a:ext cx="10395600" cy="4565100"/>
          </a:xfrm>
          <a:prstGeom prst="rect">
            <a:avLst/>
          </a:prstGeom>
          <a:noFill/>
          <a:ln>
            <a:noFill/>
          </a:ln>
        </p:spPr>
        <p:txBody>
          <a:bodyPr spcFirstLastPara="1" wrap="square" lIns="91426" tIns="91426" rIns="91426" bIns="91426" anchor="t" anchorCtr="0">
            <a:noAutofit/>
          </a:bodyPr>
          <a:lstStyle/>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The ideas most likely to succeed are those</a:t>
            </a:r>
            <a:r>
              <a:rPr lang="en-US" sz="3401" u="sng">
                <a:latin typeface="Arial" panose="020B0604020202020204" pitchFamily="34" charset="0"/>
                <a:ea typeface="Calibri"/>
                <a:cs typeface="Arial" panose="020B0604020202020204" pitchFamily="34" charset="0"/>
                <a:sym typeface="Calibri"/>
              </a:rPr>
              <a:t> generated by the individual.</a:t>
            </a:r>
            <a:endParaRPr sz="3401" u="sng">
              <a:latin typeface="Arial" panose="020B0604020202020204" pitchFamily="34" charset="0"/>
              <a:ea typeface="Calibri"/>
              <a:cs typeface="Arial" panose="020B0604020202020204" pitchFamily="34" charset="0"/>
              <a:sym typeface="Calibri"/>
            </a:endParaRPr>
          </a:p>
          <a:p>
            <a:pPr marL="457206"/>
            <a:endParaRPr sz="3401" u="sng">
              <a:latin typeface="Arial" panose="020B0604020202020204" pitchFamily="34" charset="0"/>
              <a:ea typeface="Calibri"/>
              <a:cs typeface="Arial" panose="020B0604020202020204" pitchFamily="34" charset="0"/>
              <a:sym typeface="Calibri"/>
            </a:endParaRPr>
          </a:p>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Applies principles that emphasize a </a:t>
            </a:r>
            <a:r>
              <a:rPr lang="en-US" sz="3401" u="sng">
                <a:latin typeface="Arial" panose="020B0604020202020204" pitchFamily="34" charset="0"/>
                <a:ea typeface="Calibri"/>
                <a:cs typeface="Arial" panose="020B0604020202020204" pitchFamily="34" charset="0"/>
                <a:sym typeface="Calibri"/>
              </a:rPr>
              <a:t>collaborative relationship</a:t>
            </a:r>
            <a:endParaRPr sz="3401" u="sng">
              <a:latin typeface="Arial" panose="020B0604020202020204" pitchFamily="34" charset="0"/>
              <a:ea typeface="Calibri"/>
              <a:cs typeface="Arial" panose="020B0604020202020204" pitchFamily="34" charset="0"/>
              <a:sym typeface="Calibri"/>
            </a:endParaRPr>
          </a:p>
          <a:p>
            <a:pPr marL="457206"/>
            <a:endParaRPr sz="3401" u="sng">
              <a:latin typeface="Arial" panose="020B0604020202020204" pitchFamily="34" charset="0"/>
              <a:ea typeface="Calibri"/>
              <a:cs typeface="Arial" panose="020B0604020202020204" pitchFamily="34" charset="0"/>
              <a:sym typeface="Calibri"/>
            </a:endParaRPr>
          </a:p>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Can help to influence/ encourage </a:t>
            </a:r>
            <a:r>
              <a:rPr lang="en-US" sz="3401" u="sng">
                <a:latin typeface="Arial" panose="020B0604020202020204" pitchFamily="34" charset="0"/>
                <a:ea typeface="Calibri"/>
                <a:cs typeface="Arial" panose="020B0604020202020204" pitchFamily="34" charset="0"/>
                <a:sym typeface="Calibri"/>
              </a:rPr>
              <a:t>progression</a:t>
            </a:r>
            <a:r>
              <a:rPr lang="en-US" sz="3401">
                <a:latin typeface="Arial" panose="020B0604020202020204" pitchFamily="34" charset="0"/>
                <a:ea typeface="Calibri"/>
                <a:cs typeface="Arial" panose="020B0604020202020204" pitchFamily="34" charset="0"/>
                <a:sym typeface="Calibri"/>
              </a:rPr>
              <a:t> through the </a:t>
            </a:r>
            <a:r>
              <a:rPr lang="en-US" sz="3401" u="sng">
                <a:latin typeface="Arial" panose="020B0604020202020204" pitchFamily="34" charset="0"/>
                <a:ea typeface="Calibri"/>
                <a:cs typeface="Arial" panose="020B0604020202020204" pitchFamily="34" charset="0"/>
                <a:sym typeface="Calibri"/>
              </a:rPr>
              <a:t>stages of change</a:t>
            </a:r>
            <a:endParaRPr sz="3401" u="sng">
              <a:latin typeface="Arial" panose="020B0604020202020204" pitchFamily="34" charset="0"/>
              <a:ea typeface="Calibri"/>
              <a:cs typeface="Arial" panose="020B0604020202020204" pitchFamily="34" charset="0"/>
              <a:sym typeface="Calibri"/>
            </a:endParaRPr>
          </a:p>
        </p:txBody>
      </p:sp>
      <p:sp>
        <p:nvSpPr>
          <p:cNvPr id="3" name="Rectangle 2">
            <a:extLst>
              <a:ext uri="{FF2B5EF4-FFF2-40B4-BE49-F238E27FC236}">
                <a16:creationId xmlns:a16="http://schemas.microsoft.com/office/drawing/2014/main" id="{748C29C8-43D5-2B8B-319D-6A7C22FE4937}"/>
              </a:ext>
            </a:extLst>
          </p:cNvPr>
          <p:cNvSpPr/>
          <p:nvPr/>
        </p:nvSpPr>
        <p:spPr>
          <a:xfrm>
            <a:off x="11887202" y="1113129"/>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7719B188-5957-BC3E-79C1-A0C25B27A6C2}"/>
              </a:ext>
            </a:extLst>
          </p:cNvPr>
          <p:cNvCxnSpPr>
            <a:cxnSpLocks/>
          </p:cNvCxnSpPr>
          <p:nvPr/>
        </p:nvCxnSpPr>
        <p:spPr>
          <a:xfrm>
            <a:off x="4026130"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C730F1F-9308-D4A1-CBBA-CE5CC19C06EA}"/>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4F817C76-5B1D-75F5-AA9E-F2E351F7AF60}"/>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4"/>
            <a:ext cx="5312400" cy="2890201"/>
          </a:xfrm>
          <a:prstGeom prst="roundRect">
            <a:avLst>
              <a:gd name="adj" fmla="val 16667"/>
            </a:avLst>
          </a:prstGeom>
          <a:solidFill>
            <a:srgbClr val="71A2BD"/>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50801" algn="ctr">
              <a:buClr>
                <a:schemeClr val="bg1"/>
              </a:buClr>
              <a:buSzPts val="2800"/>
            </a:pPr>
            <a:r>
              <a:rPr lang="en-US" sz="3001" b="1">
                <a:solidFill>
                  <a:schemeClr val="bg1"/>
                </a:solidFill>
                <a:latin typeface="Arial" panose="020B0604020202020204" pitchFamily="34" charset="0"/>
                <a:cs typeface="Arial" panose="020B0604020202020204" pitchFamily="34" charset="0"/>
              </a:rPr>
              <a:t>Express Empathy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Show compassion and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understanding; remember open- ended questions &amp; affirmations can help!</a:t>
            </a:r>
            <a:endParaRPr sz="3001">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054902" y="339519"/>
            <a:ext cx="5312400" cy="2890201"/>
          </a:xfrm>
          <a:prstGeom prst="roundRect">
            <a:avLst>
              <a:gd name="adj" fmla="val 16667"/>
            </a:avLst>
          </a:prstGeom>
          <a:solidFill>
            <a:srgbClr val="3A667E"/>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a:solidFill>
                  <a:schemeClr val="bg1"/>
                </a:solidFill>
                <a:latin typeface="Arial" panose="020B0604020202020204" pitchFamily="34" charset="0"/>
                <a:cs typeface="Arial" panose="020B0604020202020204" pitchFamily="34" charset="0"/>
              </a:rPr>
              <a:t>Develop Discrepancy</a:t>
            </a:r>
            <a:r>
              <a:rPr lang="en-US" sz="3001">
                <a:solidFill>
                  <a:schemeClr val="bg1"/>
                </a:solidFill>
                <a:latin typeface="Arial" panose="020B0604020202020204" pitchFamily="34" charset="0"/>
                <a:cs typeface="Arial" panose="020B0604020202020204" pitchFamily="34" charset="0"/>
              </a:rPr>
              <a:t>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Help person see the discrepancy between personal values/goals and current behavior</a:t>
            </a:r>
            <a:endParaRPr sz="3001">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516835" y="3428676"/>
            <a:ext cx="5538066" cy="2905865"/>
          </a:xfrm>
          <a:prstGeom prst="roundRect">
            <a:avLst>
              <a:gd name="adj" fmla="val 16667"/>
            </a:avLst>
          </a:prstGeom>
          <a:solidFill>
            <a:srgbClr val="153753"/>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a:solidFill>
                  <a:schemeClr val="bg1"/>
                </a:solidFill>
                <a:latin typeface="Arial" panose="020B0604020202020204" pitchFamily="34" charset="0"/>
                <a:cs typeface="Arial" panose="020B0604020202020204" pitchFamily="34" charset="0"/>
              </a:rPr>
              <a:t>Roll with Resistance </a:t>
            </a:r>
            <a:endParaRPr sz="3001" b="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Help guide the process...not force or drag person into treatment. Avoid direct confrontation!</a:t>
            </a:r>
          </a:p>
        </p:txBody>
      </p:sp>
      <p:sp>
        <p:nvSpPr>
          <p:cNvPr id="397" name="Google Shape;397;p47"/>
          <p:cNvSpPr/>
          <p:nvPr/>
        </p:nvSpPr>
        <p:spPr>
          <a:xfrm>
            <a:off x="6153430" y="3428675"/>
            <a:ext cx="5312400" cy="2890201"/>
          </a:xfrm>
          <a:prstGeom prst="roundRect">
            <a:avLst>
              <a:gd name="adj" fmla="val 16667"/>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dirty="0">
                <a:solidFill>
                  <a:schemeClr val="bg1"/>
                </a:solidFill>
                <a:latin typeface="Arial" panose="020B0604020202020204" pitchFamily="34" charset="0"/>
                <a:cs typeface="Arial" panose="020B0604020202020204" pitchFamily="34" charset="0"/>
              </a:rPr>
              <a:t>Support Self-Efficacy</a:t>
            </a:r>
            <a:r>
              <a:rPr lang="en-US" sz="3001" dirty="0">
                <a:solidFill>
                  <a:schemeClr val="bg1"/>
                </a:solidFill>
                <a:latin typeface="Arial" panose="020B0604020202020204" pitchFamily="34" charset="0"/>
                <a:cs typeface="Arial" panose="020B0604020202020204" pitchFamily="34" charset="0"/>
              </a:rPr>
              <a:t> </a:t>
            </a:r>
            <a:endParaRPr sz="3001" dirty="0">
              <a:solidFill>
                <a:schemeClr val="bg1"/>
              </a:solidFill>
              <a:latin typeface="Arial" panose="020B0604020202020204" pitchFamily="34" charset="0"/>
              <a:cs typeface="Arial" panose="020B0604020202020204" pitchFamily="34" charset="0"/>
            </a:endParaRPr>
          </a:p>
          <a:p>
            <a:pPr marL="457206" algn="ctr"/>
            <a:r>
              <a:rPr lang="en-US" sz="3001" dirty="0">
                <a:solidFill>
                  <a:schemeClr val="bg1"/>
                </a:solidFill>
                <a:latin typeface="Arial" panose="020B0604020202020204" pitchFamily="34" charset="0"/>
                <a:cs typeface="Arial" panose="020B0604020202020204" pitchFamily="34" charset="0"/>
              </a:rPr>
              <a:t>Listen for examples of small success. Believe in the ability to change, to support developing confidence</a:t>
            </a:r>
            <a:endParaRPr sz="3001" dirty="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5288960" y="2831167"/>
            <a:ext cx="1721806" cy="1058133"/>
          </a:xfrm>
          <a:prstGeom prst="rect">
            <a:avLst/>
          </a:prstGeom>
          <a:solidFill>
            <a:schemeClr val="bg1"/>
          </a:solidFill>
          <a:ln w="19050" cap="flat" cmpd="sng">
            <a:solidFill>
              <a:srgbClr val="000000"/>
            </a:solidFill>
            <a:prstDash val="solid"/>
            <a:round/>
            <a:headEnd type="none" w="sm" len="sm"/>
            <a:tailEnd type="none" w="sm" len="sm"/>
          </a:ln>
        </p:spPr>
        <p:txBody>
          <a:bodyPr spcFirstLastPara="1" vert="horz" wrap="square" lIns="91426" tIns="45700" rIns="91426" bIns="45700" rtlCol="0" anchor="ctr" anchorCtr="0">
            <a:noAutofit/>
          </a:bodyPr>
          <a:lstStyle/>
          <a:p>
            <a:pPr algn="ctr">
              <a:spcBef>
                <a:spcPts val="0"/>
              </a:spcBef>
            </a:pPr>
            <a:r>
              <a:rPr lang="en-US" sz="2400" b="1"/>
              <a:t>MI: FOUR </a:t>
            </a:r>
            <a:r>
              <a:rPr lang="en-US" sz="2400" b="1" i="1"/>
              <a:t>GUIDING PRINCIPLES</a:t>
            </a:r>
            <a:endParaRPr sz="2400" b="1" i="1"/>
          </a:p>
        </p:txBody>
      </p:sp>
      <p:sp>
        <p:nvSpPr>
          <p:cNvPr id="2" name="Rectangle 1">
            <a:extLst>
              <a:ext uri="{FF2B5EF4-FFF2-40B4-BE49-F238E27FC236}">
                <a16:creationId xmlns:a16="http://schemas.microsoft.com/office/drawing/2014/main" id="{C4843124-84FF-3EDD-7AA9-7F3A180495F1}"/>
              </a:ext>
            </a:extLst>
          </p:cNvPr>
          <p:cNvSpPr/>
          <p:nvPr/>
        </p:nvSpPr>
        <p:spPr>
          <a:xfrm>
            <a:off x="-1" y="6618239"/>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D8D393D1-E1E3-6DF8-5650-1564CDD92C3D}"/>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Motivational Interviewing Techniques</a:t>
            </a:r>
            <a:endParaRPr sz="4000" b="1" dirty="0">
              <a:solidFill>
                <a:srgbClr val="153753"/>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8B031789-2F55-37FE-5D92-6595F49F96E1}"/>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759167"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OARS</a:t>
              </a:r>
            </a:p>
            <a:p>
              <a:pPr algn="ctr"/>
              <a:endParaRPr lang="en-US" sz="800" dirty="0">
                <a:solidFill>
                  <a:schemeClr val="tx1"/>
                </a:solidFill>
              </a:endParaRPr>
            </a:p>
            <a:p>
              <a:pPr algn="ctr"/>
              <a:r>
                <a:rPr lang="en-US" sz="2000" dirty="0">
                  <a:solidFill>
                    <a:schemeClr val="tx1"/>
                  </a:solidFill>
                </a:rPr>
                <a:t>Open Ended Questions</a:t>
              </a:r>
            </a:p>
            <a:p>
              <a:pPr algn="ctr"/>
              <a:r>
                <a:rPr lang="en-US" sz="2000" dirty="0">
                  <a:solidFill>
                    <a:schemeClr val="tx1"/>
                  </a:solidFill>
                </a:rPr>
                <a:t>Affirmations</a:t>
              </a:r>
            </a:p>
            <a:p>
              <a:pPr algn="ctr"/>
              <a:r>
                <a:rPr lang="en-US" sz="2000" dirty="0">
                  <a:solidFill>
                    <a:schemeClr val="tx1"/>
                  </a:solidFill>
                </a:rPr>
                <a:t>Reflect</a:t>
              </a:r>
            </a:p>
            <a:p>
              <a:pPr algn="ctr"/>
              <a:r>
                <a:rPr lang="en-US" sz="2000" dirty="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Eliciting Change Talk</a:t>
              </a:r>
              <a:endParaRPr lang="en-US" sz="2000" dirty="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Generating Commitment</a:t>
              </a:r>
              <a:endParaRPr lang="en-US" sz="2000" dirty="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3</a:t>
              </a:r>
            </a:p>
          </p:txBody>
        </p:sp>
      </p:grpSp>
    </p:spTree>
    <p:extLst>
      <p:ext uri="{BB962C8B-B14F-4D97-AF65-F5344CB8AC3E}">
        <p14:creationId xmlns:p14="http://schemas.microsoft.com/office/powerpoint/2010/main" val="193551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graphicFrame>
        <p:nvGraphicFramePr>
          <p:cNvPr id="412" name="Google Shape;412;p49"/>
          <p:cNvGraphicFramePr/>
          <p:nvPr>
            <p:extLst>
              <p:ext uri="{D42A27DB-BD31-4B8C-83A1-F6EECF244321}">
                <p14:modId xmlns:p14="http://schemas.microsoft.com/office/powerpoint/2010/main" val="2811803835"/>
              </p:ext>
            </p:extLst>
          </p:nvPr>
        </p:nvGraphicFramePr>
        <p:xfrm>
          <a:off x="4792337" y="1816925"/>
          <a:ext cx="7144187" cy="4720572"/>
        </p:xfrm>
        <a:graphic>
          <a:graphicData uri="http://schemas.openxmlformats.org/drawingml/2006/table">
            <a:tbl>
              <a:tblPr>
                <a:noFill/>
              </a:tblPr>
              <a:tblGrid>
                <a:gridCol w="797225">
                  <a:extLst>
                    <a:ext uri="{9D8B030D-6E8A-4147-A177-3AD203B41FA5}">
                      <a16:colId xmlns:a16="http://schemas.microsoft.com/office/drawing/2014/main" val="20000"/>
                    </a:ext>
                  </a:extLst>
                </a:gridCol>
                <a:gridCol w="916862">
                  <a:extLst>
                    <a:ext uri="{9D8B030D-6E8A-4147-A177-3AD203B41FA5}">
                      <a16:colId xmlns:a16="http://schemas.microsoft.com/office/drawing/2014/main" val="20001"/>
                    </a:ext>
                  </a:extLst>
                </a:gridCol>
                <a:gridCol w="1002151">
                  <a:extLst>
                    <a:ext uri="{9D8B030D-6E8A-4147-A177-3AD203B41FA5}">
                      <a16:colId xmlns:a16="http://schemas.microsoft.com/office/drawing/2014/main" val="20002"/>
                    </a:ext>
                  </a:extLst>
                </a:gridCol>
                <a:gridCol w="4427949">
                  <a:extLst>
                    <a:ext uri="{9D8B030D-6E8A-4147-A177-3AD203B41FA5}">
                      <a16:colId xmlns:a16="http://schemas.microsoft.com/office/drawing/2014/main" val="20003"/>
                    </a:ext>
                  </a:extLst>
                </a:gridCol>
              </a:tblGrid>
              <a:tr h="956049">
                <a:tc gridSpan="3">
                  <a:txBody>
                    <a:bodyPr/>
                    <a:lstStyle/>
                    <a:p>
                      <a:pPr marL="0" lvl="0" indent="0" algn="l" rtl="0">
                        <a:spcBef>
                          <a:spcPts val="0"/>
                        </a:spcBef>
                        <a:spcAft>
                          <a:spcPts val="0"/>
                        </a:spcAft>
                        <a:buNone/>
                      </a:pPr>
                      <a:endParaRPr sz="3400" b="1"/>
                    </a:p>
                  </a:txBody>
                  <a:tcPr marL="91426" marR="91426" marT="91426" marB="91426">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solidFill>
                            <a:schemeClr val="bg1"/>
                          </a:solidFill>
                          <a:latin typeface="Arial" panose="020B0604020202020204" pitchFamily="34" charset="0"/>
                          <a:cs typeface="Arial" panose="020B0604020202020204" pitchFamily="34" charset="0"/>
                        </a:rPr>
                        <a:t>SUMMARIZE</a:t>
                      </a:r>
                      <a:endParaRPr sz="3400" b="1" dirty="0">
                        <a:solidFill>
                          <a:schemeClr val="bg1"/>
                        </a:solidFill>
                        <a:latin typeface="Arial" panose="020B0604020202020204" pitchFamily="34" charset="0"/>
                        <a:cs typeface="Arial" panose="020B0604020202020204" pitchFamily="34" charset="0"/>
                      </a:endParaRPr>
                    </a:p>
                  </a:txBody>
                  <a:tcPr marL="91426" marR="91426" marT="91426" marB="91426"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71A2BD"/>
                    </a:solidFill>
                  </a:tcPr>
                </a:tc>
                <a:extLst>
                  <a:ext uri="{0D108BD9-81ED-4DB2-BD59-A6C34878D82A}">
                    <a16:rowId xmlns:a16="http://schemas.microsoft.com/office/drawing/2014/main" val="10000"/>
                  </a:ext>
                </a:extLst>
              </a:tr>
              <a:tr h="1103998">
                <a:tc gridSpan="2">
                  <a:txBody>
                    <a:bodyPr/>
                    <a:lstStyle/>
                    <a:p>
                      <a:pPr marL="0" lvl="0" indent="0" algn="l" rtl="0">
                        <a:spcBef>
                          <a:spcPts val="0"/>
                        </a:spcBef>
                        <a:spcAft>
                          <a:spcPts val="0"/>
                        </a:spcAft>
                        <a:buNone/>
                      </a:pPr>
                      <a:endParaRPr sz="3400" b="1" dirty="0"/>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bg1"/>
                          </a:solidFill>
                          <a:latin typeface="Arial" panose="020B0604020202020204" pitchFamily="34" charset="0"/>
                          <a:cs typeface="Arial" panose="020B0604020202020204" pitchFamily="34" charset="0"/>
                        </a:rPr>
                        <a:t>REFLECT</a:t>
                      </a:r>
                      <a:endParaRPr sz="34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508CAE"/>
                    </a:solidFill>
                  </a:tcPr>
                </a:tc>
                <a:tc hMerge="1">
                  <a:txBody>
                    <a:bodyPr/>
                    <a:lstStyle/>
                    <a:p>
                      <a:endParaRPr lang="en-US"/>
                    </a:p>
                  </a:txBody>
                  <a:tcPr/>
                </a:tc>
                <a:extLst>
                  <a:ext uri="{0D108BD9-81ED-4DB2-BD59-A6C34878D82A}">
                    <a16:rowId xmlns:a16="http://schemas.microsoft.com/office/drawing/2014/main" val="10001"/>
                  </a:ext>
                </a:extLst>
              </a:tr>
              <a:tr h="1231021">
                <a:tc>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bg1"/>
                          </a:solidFill>
                          <a:latin typeface="Arial" panose="020B0604020202020204" pitchFamily="34" charset="0"/>
                          <a:cs typeface="Arial" panose="020B0604020202020204" pitchFamily="34" charset="0"/>
                        </a:rPr>
                        <a:t>AFFIRM</a:t>
                      </a:r>
                      <a:endParaRPr sz="34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3A667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29504">
                <a:tc gridSpan="4">
                  <a:txBody>
                    <a:bodyPr/>
                    <a:lstStyle/>
                    <a:p>
                      <a:pPr marL="0" lvl="0" indent="0" algn="r" rtl="0">
                        <a:spcBef>
                          <a:spcPts val="0"/>
                        </a:spcBef>
                        <a:spcAft>
                          <a:spcPts val="0"/>
                        </a:spcAft>
                        <a:buNone/>
                      </a:pPr>
                      <a:r>
                        <a:rPr lang="en-US" sz="3400" b="1" dirty="0">
                          <a:solidFill>
                            <a:schemeClr val="bg1"/>
                          </a:solidFill>
                          <a:latin typeface="Arial" panose="020B0604020202020204" pitchFamily="34" charset="0"/>
                          <a:cs typeface="Arial" panose="020B0604020202020204" pitchFamily="34" charset="0"/>
                        </a:rPr>
                        <a:t>OPEN ENDED QUESTIONS</a:t>
                      </a:r>
                      <a:endParaRPr sz="34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BE57B85B-C87A-DE5A-2D93-94EEEF648C05}"/>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13A1FB36-B543-9780-DC65-F67853F219F1}"/>
              </a:ext>
            </a:extLst>
          </p:cNvPr>
          <p:cNvPicPr>
            <a:picLocks noChangeAspect="1"/>
          </p:cNvPicPr>
          <p:nvPr/>
        </p:nvPicPr>
        <p:blipFill>
          <a:blip r:embed="rId3"/>
          <a:stretch>
            <a:fillRect/>
          </a:stretch>
        </p:blipFill>
        <p:spPr>
          <a:xfrm>
            <a:off x="0" y="6246574"/>
            <a:ext cx="1466687" cy="611426"/>
          </a:xfrm>
          <a:prstGeom prst="rect">
            <a:avLst/>
          </a:prstGeom>
        </p:spPr>
      </p:pic>
      <p:grpSp>
        <p:nvGrpSpPr>
          <p:cNvPr id="20" name="Group 19">
            <a:extLst>
              <a:ext uri="{FF2B5EF4-FFF2-40B4-BE49-F238E27FC236}">
                <a16:creationId xmlns:a16="http://schemas.microsoft.com/office/drawing/2014/main" id="{03520B8B-B694-D93F-839D-F20601681EDE}"/>
              </a:ext>
            </a:extLst>
          </p:cNvPr>
          <p:cNvGrpSpPr/>
          <p:nvPr/>
        </p:nvGrpSpPr>
        <p:grpSpPr>
          <a:xfrm>
            <a:off x="2471451" y="73050"/>
            <a:ext cx="7479124" cy="1478573"/>
            <a:chOff x="433330" y="151923"/>
            <a:chExt cx="7479124" cy="1478573"/>
          </a:xfrm>
        </p:grpSpPr>
        <p:grpSp>
          <p:nvGrpSpPr>
            <p:cNvPr id="7" name="Group 6">
              <a:extLst>
                <a:ext uri="{FF2B5EF4-FFF2-40B4-BE49-F238E27FC236}">
                  <a16:creationId xmlns:a16="http://schemas.microsoft.com/office/drawing/2014/main" id="{6DCC0E6D-15E2-464A-EB67-8AC78608961F}"/>
                </a:ext>
              </a:extLst>
            </p:cNvPr>
            <p:cNvGrpSpPr/>
            <p:nvPr/>
          </p:nvGrpSpPr>
          <p:grpSpPr>
            <a:xfrm>
              <a:off x="433330" y="209320"/>
              <a:ext cx="7479124" cy="1421176"/>
              <a:chOff x="374573" y="2146947"/>
              <a:chExt cx="11266583" cy="2692743"/>
            </a:xfrm>
          </p:grpSpPr>
          <p:sp>
            <p:nvSpPr>
              <p:cNvPr id="8" name="Rectangle: Rounded Corners 7">
                <a:extLst>
                  <a:ext uri="{FF2B5EF4-FFF2-40B4-BE49-F238E27FC236}">
                    <a16:creationId xmlns:a16="http://schemas.microsoft.com/office/drawing/2014/main" id="{6549EE29-ABA5-8358-BBA8-8A5E71FA9C0E}"/>
                  </a:ext>
                </a:extLst>
              </p:cNvPr>
              <p:cNvSpPr/>
              <p:nvPr/>
            </p:nvSpPr>
            <p:spPr>
              <a:xfrm>
                <a:off x="528810"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9" name="Rectangle: Rounded Corners 8">
                <a:extLst>
                  <a:ext uri="{FF2B5EF4-FFF2-40B4-BE49-F238E27FC236}">
                    <a16:creationId xmlns:a16="http://schemas.microsoft.com/office/drawing/2014/main" id="{F1410E03-4029-E3C8-BCB2-877A4105A98A}"/>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Eliciting Change Talk</a:t>
                </a:r>
              </a:p>
            </p:txBody>
          </p:sp>
          <p:sp>
            <p:nvSpPr>
              <p:cNvPr id="10" name="Rectangle: Rounded Corners 9">
                <a:extLst>
                  <a:ext uri="{FF2B5EF4-FFF2-40B4-BE49-F238E27FC236}">
                    <a16:creationId xmlns:a16="http://schemas.microsoft.com/office/drawing/2014/main" id="{D1DAD3B2-05B8-B63F-9CCA-5CA52E2EDAC7}"/>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Generating Commitment</a:t>
                </a:r>
              </a:p>
            </p:txBody>
          </p:sp>
          <p:sp>
            <p:nvSpPr>
              <p:cNvPr id="11" name="Arrow: Right 10">
                <a:extLst>
                  <a:ext uri="{FF2B5EF4-FFF2-40B4-BE49-F238E27FC236}">
                    <a16:creationId xmlns:a16="http://schemas.microsoft.com/office/drawing/2014/main" id="{04DAB739-A9A4-EE51-84A2-FA8C84757474}"/>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DE5C63B-D512-C6BC-1FAE-D0A221FE9B81}"/>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65B75E2-48A4-A841-9B4C-B7AC1957BE37}"/>
                  </a:ext>
                </a:extLst>
              </p:cNvPr>
              <p:cNvSpPr/>
              <p:nvPr/>
            </p:nvSpPr>
            <p:spPr>
              <a:xfrm>
                <a:off x="374573" y="2146947"/>
                <a:ext cx="837282" cy="1005349"/>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1</a:t>
                </a:r>
              </a:p>
            </p:txBody>
          </p:sp>
        </p:grpSp>
        <p:sp>
          <p:nvSpPr>
            <p:cNvPr id="18" name="Oval 17">
              <a:extLst>
                <a:ext uri="{FF2B5EF4-FFF2-40B4-BE49-F238E27FC236}">
                  <a16:creationId xmlns:a16="http://schemas.microsoft.com/office/drawing/2014/main" id="{223A4050-32CF-43AE-3D49-0700D67723E0}"/>
                </a:ext>
              </a:extLst>
            </p:cNvPr>
            <p:cNvSpPr/>
            <p:nvPr/>
          </p:nvSpPr>
          <p:spPr>
            <a:xfrm>
              <a:off x="2964649" y="151923"/>
              <a:ext cx="555815" cy="530603"/>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2</a:t>
              </a:r>
            </a:p>
          </p:txBody>
        </p:sp>
        <p:sp>
          <p:nvSpPr>
            <p:cNvPr id="19" name="Oval 18">
              <a:extLst>
                <a:ext uri="{FF2B5EF4-FFF2-40B4-BE49-F238E27FC236}">
                  <a16:creationId xmlns:a16="http://schemas.microsoft.com/office/drawing/2014/main" id="{5C2DEB4E-7D0F-5D98-37C5-EAF233F12E7E}"/>
                </a:ext>
              </a:extLst>
            </p:cNvPr>
            <p:cNvSpPr/>
            <p:nvPr/>
          </p:nvSpPr>
          <p:spPr>
            <a:xfrm>
              <a:off x="5624113" y="209319"/>
              <a:ext cx="555815" cy="530603"/>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3</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dirty="0">
                <a:solidFill>
                  <a:srgbClr val="153753"/>
                </a:solidFill>
                <a:latin typeface="Arial" panose="020B0604020202020204" pitchFamily="34" charset="0"/>
                <a:cs typeface="Arial" panose="020B0604020202020204" pitchFamily="34" charset="0"/>
              </a:rPr>
              <a:t>Section 1</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153753"/>
                </a:solidFill>
                <a:latin typeface="Arial" panose="020B0604020202020204" pitchFamily="34" charset="0"/>
                <a:cs typeface="Arial" panose="020B0604020202020204" pitchFamily="34" charset="0"/>
              </a:rPr>
              <a:t>Compassion Fatigue</a:t>
            </a:r>
          </a:p>
        </p:txBody>
      </p:sp>
    </p:spTree>
    <p:extLst>
      <p:ext uri="{BB962C8B-B14F-4D97-AF65-F5344CB8AC3E}">
        <p14:creationId xmlns:p14="http://schemas.microsoft.com/office/powerpoint/2010/main" val="279142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19;p50">
            <a:extLst>
              <a:ext uri="{FF2B5EF4-FFF2-40B4-BE49-F238E27FC236}">
                <a16:creationId xmlns:a16="http://schemas.microsoft.com/office/drawing/2014/main" id="{9246B890-A1B4-7B41-91F5-6FECEE9555EE}"/>
              </a:ext>
            </a:extLst>
          </p:cNvPr>
          <p:cNvSpPr txBox="1">
            <a:spLocks noGrp="1"/>
          </p:cNvSpPr>
          <p:nvPr>
            <p:ph idx="1"/>
          </p:nvPr>
        </p:nvSpPr>
        <p:spPr>
          <a:xfrm>
            <a:off x="445009" y="1400490"/>
            <a:ext cx="11594592" cy="1193708"/>
          </a:xfrm>
          <a:prstGeom prst="rect">
            <a:avLst/>
          </a:prstGeom>
        </p:spPr>
        <p:txBody>
          <a:bodyPr spcFirstLastPara="1" vert="horz" wrap="square" lIns="91426" tIns="45700" rIns="91426" bIns="45700" rtlCol="0" anchor="t" anchorCtr="0">
            <a:noAutofit/>
          </a:bodyPr>
          <a:lstStyle/>
          <a:p>
            <a:pPr marL="0" indent="0" algn="ctr">
              <a:spcBef>
                <a:spcPts val="361"/>
              </a:spcBef>
              <a:buNone/>
            </a:pPr>
            <a:endParaRPr lang="en-US" sz="900" dirty="0">
              <a:latin typeface="Arial" panose="020B0604020202020204" pitchFamily="34" charset="0"/>
              <a:cs typeface="Arial" panose="020B0604020202020204" pitchFamily="34" charset="0"/>
            </a:endParaRPr>
          </a:p>
          <a:p>
            <a:pPr marL="0" indent="0" algn="ctr">
              <a:spcBef>
                <a:spcPts val="361"/>
              </a:spcBef>
              <a:buNone/>
            </a:pPr>
            <a:r>
              <a:rPr lang="en-US" b="1" dirty="0">
                <a:latin typeface="Arial" panose="020B0604020202020204" pitchFamily="34" charset="0"/>
                <a:cs typeface="Arial" panose="020B0604020202020204" pitchFamily="34" charset="0"/>
              </a:rPr>
              <a:t>Questions that can NOT be answered with yes or no</a:t>
            </a:r>
            <a:endParaRPr b="1" dirty="0">
              <a:latin typeface="Arial" panose="020B0604020202020204" pitchFamily="34" charset="0"/>
              <a:cs typeface="Arial" panose="020B0604020202020204" pitchFamily="34" charset="0"/>
            </a:endParaRPr>
          </a:p>
        </p:txBody>
      </p:sp>
      <p:graphicFrame>
        <p:nvGraphicFramePr>
          <p:cNvPr id="7" name="Google Shape;412;p49">
            <a:extLst>
              <a:ext uri="{FF2B5EF4-FFF2-40B4-BE49-F238E27FC236}">
                <a16:creationId xmlns:a16="http://schemas.microsoft.com/office/drawing/2014/main" id="{60E86212-B0B7-DE46-BCD5-AC78D0A390B3}"/>
              </a:ext>
            </a:extLst>
          </p:cNvPr>
          <p:cNvGraphicFramePr/>
          <p:nvPr>
            <p:extLst>
              <p:ext uri="{D42A27DB-BD31-4B8C-83A1-F6EECF244321}">
                <p14:modId xmlns:p14="http://schemas.microsoft.com/office/powerpoint/2010/main" val="4005465378"/>
              </p:ext>
            </p:extLst>
          </p:nvPr>
        </p:nvGraphicFramePr>
        <p:xfrm>
          <a:off x="6096003" y="3852728"/>
          <a:ext cx="6095998" cy="2954200"/>
        </p:xfrm>
        <a:graphic>
          <a:graphicData uri="http://schemas.openxmlformats.org/drawingml/2006/table">
            <a:tbl>
              <a:tblPr>
                <a:noFill/>
              </a:tblPr>
              <a:tblGrid>
                <a:gridCol w="582713">
                  <a:extLst>
                    <a:ext uri="{9D8B030D-6E8A-4147-A177-3AD203B41FA5}">
                      <a16:colId xmlns:a16="http://schemas.microsoft.com/office/drawing/2014/main" val="20000"/>
                    </a:ext>
                  </a:extLst>
                </a:gridCol>
                <a:gridCol w="785420">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701010">
                <a:tc gridSpan="3">
                  <a:txBody>
                    <a:bodyPr/>
                    <a:lstStyle/>
                    <a:p>
                      <a:pPr marL="0" lvl="0" indent="0" algn="l" rtl="0">
                        <a:spcBef>
                          <a:spcPts val="0"/>
                        </a:spcBef>
                        <a:spcAft>
                          <a:spcPts val="0"/>
                        </a:spcAft>
                        <a:buNone/>
                      </a:pPr>
                      <a:endParaRPr sz="3400" b="1"/>
                    </a:p>
                  </a:txBody>
                  <a:tcPr marL="91426" marR="91426" marT="91426" marB="91426">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6" marR="91426" marT="91426" marB="91426"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153753"/>
                    </a:solidFill>
                  </a:tcPr>
                </a:tc>
                <a:extLst>
                  <a:ext uri="{0D108BD9-81ED-4DB2-BD59-A6C34878D82A}">
                    <a16:rowId xmlns:a16="http://schemas.microsoft.com/office/drawing/2014/main" val="10000"/>
                  </a:ext>
                </a:extLst>
              </a:tr>
              <a:tr h="701010">
                <a:tc gridSpan="2">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extLst>
                  <a:ext uri="{0D108BD9-81ED-4DB2-BD59-A6C34878D82A}">
                    <a16:rowId xmlns:a16="http://schemas.microsoft.com/office/drawing/2014/main" val="10001"/>
                  </a:ext>
                </a:extLst>
              </a:tr>
              <a:tr h="701010">
                <a:tc>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gridSpan="3">
                  <a:txBody>
                    <a:bodyPr/>
                    <a:lstStyle/>
                    <a:p>
                      <a:pPr marL="0" lvl="0" indent="0" algn="r" rtl="0">
                        <a:spcBef>
                          <a:spcPts val="0"/>
                        </a:spcBef>
                        <a:spcAft>
                          <a:spcPts val="0"/>
                        </a:spcAft>
                        <a:buNone/>
                      </a:pPr>
                      <a:r>
                        <a:rPr lang="en-US" sz="3400" b="1">
                          <a:solidFill>
                            <a:srgbClr val="FFFFFF"/>
                          </a:solidFill>
                        </a:rPr>
                        <a:t>AFFIRM</a:t>
                      </a:r>
                      <a:endParaRPr sz="3400" b="1">
                        <a:solidFill>
                          <a:srgbClr val="FFFFFF"/>
                        </a:solidFill>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bg1"/>
                          </a:solidFill>
                          <a:latin typeface="Arial" panose="020B0604020202020204" pitchFamily="34" charset="0"/>
                          <a:cs typeface="Arial" panose="020B0604020202020204" pitchFamily="34" charset="0"/>
                        </a:rPr>
                        <a:t>OPEN-ENDED QUESTIONS</a:t>
                      </a:r>
                      <a:endParaRPr sz="34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 name="Google Shape;419;p50">
            <a:extLst>
              <a:ext uri="{FF2B5EF4-FFF2-40B4-BE49-F238E27FC236}">
                <a16:creationId xmlns:a16="http://schemas.microsoft.com/office/drawing/2014/main" id="{97406035-C45F-0F49-925B-6B6B956C1EF3}"/>
              </a:ext>
            </a:extLst>
          </p:cNvPr>
          <p:cNvSpPr txBox="1">
            <a:spLocks/>
          </p:cNvSpPr>
          <p:nvPr/>
        </p:nvSpPr>
        <p:spPr>
          <a:xfrm>
            <a:off x="390618" y="2327204"/>
            <a:ext cx="5481371" cy="4530796"/>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lgn="ctr">
              <a:buNone/>
            </a:pPr>
            <a:r>
              <a:rPr lang="en-US" sz="2800" b="1" dirty="0">
                <a:solidFill>
                  <a:schemeClr val="tx1"/>
                </a:solidFill>
                <a:latin typeface="Arial" panose="020B0604020202020204" pitchFamily="34" charset="0"/>
                <a:cs typeface="Arial" panose="020B0604020202020204" pitchFamily="34" charset="0"/>
              </a:rPr>
              <a:t>Purpose:</a:t>
            </a:r>
          </a:p>
          <a:p>
            <a:pPr indent="-457200">
              <a:buClrTx/>
              <a:buSzPct val="90000"/>
            </a:pPr>
            <a:r>
              <a:rPr lang="en-US" sz="2800" dirty="0">
                <a:solidFill>
                  <a:schemeClr val="tx1"/>
                </a:solidFill>
                <a:latin typeface="Arial" panose="020B0604020202020204" pitchFamily="34" charset="0"/>
                <a:cs typeface="Arial" panose="020B0604020202020204" pitchFamily="34" charset="0"/>
              </a:rPr>
              <a:t>Probe widely for information</a:t>
            </a:r>
          </a:p>
          <a:p>
            <a:pPr marL="482594" indent="-4572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Uncover the person’s priorities &amp; values</a:t>
            </a:r>
          </a:p>
          <a:p>
            <a:pPr marL="482594" indent="-4572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Avoid ‘socially desirable’                   responses</a:t>
            </a:r>
          </a:p>
          <a:p>
            <a:pPr marL="482594" indent="-4572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Draw people out</a:t>
            </a:r>
          </a:p>
        </p:txBody>
      </p:sp>
      <p:sp>
        <p:nvSpPr>
          <p:cNvPr id="3" name="Rectangle 2">
            <a:extLst>
              <a:ext uri="{FF2B5EF4-FFF2-40B4-BE49-F238E27FC236}">
                <a16:creationId xmlns:a16="http://schemas.microsoft.com/office/drawing/2014/main" id="{CFDAED04-0E01-A04E-B19A-B3B56DAE43C3}"/>
              </a:ext>
            </a:extLst>
          </p:cNvPr>
          <p:cNvSpPr/>
          <p:nvPr/>
        </p:nvSpPr>
        <p:spPr>
          <a:xfrm>
            <a:off x="5871990" y="3218689"/>
            <a:ext cx="632001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D33E5C32-9DE7-6A43-A61F-73689E10D447}"/>
              </a:ext>
            </a:extLst>
          </p:cNvPr>
          <p:cNvGrpSpPr/>
          <p:nvPr/>
        </p:nvGrpSpPr>
        <p:grpSpPr>
          <a:xfrm rot="1024156">
            <a:off x="7189076" y="2901835"/>
            <a:ext cx="3909849" cy="2072380"/>
            <a:chOff x="7598979" y="2864290"/>
            <a:chExt cx="3909849" cy="2072381"/>
          </a:xfrm>
        </p:grpSpPr>
        <p:sp>
          <p:nvSpPr>
            <p:cNvPr id="4" name="Oval 3">
              <a:extLst>
                <a:ext uri="{FF2B5EF4-FFF2-40B4-BE49-F238E27FC236}">
                  <a16:creationId xmlns:a16="http://schemas.microsoft.com/office/drawing/2014/main" id="{C313C9B7-30B3-2E49-82EA-5CF917777683}"/>
                </a:ext>
              </a:extLst>
            </p:cNvPr>
            <p:cNvSpPr/>
            <p:nvPr/>
          </p:nvSpPr>
          <p:spPr>
            <a:xfrm>
              <a:off x="7598979" y="2864290"/>
              <a:ext cx="3909849" cy="2072381"/>
            </a:xfrm>
            <a:prstGeom prst="ellipse">
              <a:avLst/>
            </a:prstGeom>
            <a:noFill/>
            <a:ln w="31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0EB5B5-1325-6147-B040-22A7650947B9}"/>
                </a:ext>
              </a:extLst>
            </p:cNvPr>
            <p:cNvSpPr txBox="1"/>
            <p:nvPr/>
          </p:nvSpPr>
          <p:spPr>
            <a:xfrm>
              <a:off x="8229600" y="3160984"/>
              <a:ext cx="2808916" cy="1569661"/>
            </a:xfrm>
            <a:prstGeom prst="rect">
              <a:avLst/>
            </a:prstGeom>
            <a:noFill/>
            <a:ln>
              <a:noFill/>
            </a:ln>
          </p:spPr>
          <p:txBody>
            <a:bodyPr wrap="square" rtlCol="0">
              <a:spAutoFit/>
            </a:bodyPr>
            <a:lstStyle/>
            <a:p>
              <a:pPr algn="ctr"/>
              <a:r>
                <a:rPr lang="en-US" sz="2400" i="1">
                  <a:latin typeface="Arial" panose="020B0604020202020204" pitchFamily="34" charset="0"/>
                  <a:cs typeface="Arial" panose="020B0604020202020204" pitchFamily="34" charset="0"/>
                </a:rPr>
                <a:t>Open-Ended questions are the foundation of OARS</a:t>
              </a:r>
            </a:p>
          </p:txBody>
        </p:sp>
      </p:grpSp>
      <p:sp>
        <p:nvSpPr>
          <p:cNvPr id="12" name="Google Shape;410;p49">
            <a:extLst>
              <a:ext uri="{FF2B5EF4-FFF2-40B4-BE49-F238E27FC236}">
                <a16:creationId xmlns:a16="http://schemas.microsoft.com/office/drawing/2014/main" id="{5475C3B3-E729-DEFB-DEC3-19A92A9562A5}"/>
              </a:ext>
            </a:extLst>
          </p:cNvPr>
          <p:cNvSpPr txBox="1">
            <a:spLocks noGrp="1"/>
          </p:cNvSpPr>
          <p:nvPr>
            <p:ph type="title"/>
          </p:nvPr>
        </p:nvSpPr>
        <p:spPr>
          <a:xfrm>
            <a:off x="914402" y="246130"/>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Open Ended Questions:</a:t>
            </a:r>
            <a:endParaRPr sz="3801" b="1" dirty="0">
              <a:solidFill>
                <a:srgbClr val="153753"/>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46EA294-D5AD-7929-89FB-3590730DB75D}"/>
              </a:ext>
            </a:extLst>
          </p:cNvPr>
          <p:cNvCxnSpPr>
            <a:cxnSpLocks/>
          </p:cNvCxnSpPr>
          <p:nvPr/>
        </p:nvCxnSpPr>
        <p:spPr>
          <a:xfrm>
            <a:off x="4207189"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758EFE7-6202-A025-3E9F-E81CBF858929}"/>
              </a:ext>
            </a:extLst>
          </p:cNvPr>
          <p:cNvSpPr/>
          <p:nvPr/>
        </p:nvSpPr>
        <p:spPr>
          <a:xfrm>
            <a:off x="-19546"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a logo&#10;&#10;AI-generated content may be incorrect.">
            <a:extLst>
              <a:ext uri="{FF2B5EF4-FFF2-40B4-BE49-F238E27FC236}">
                <a16:creationId xmlns:a16="http://schemas.microsoft.com/office/drawing/2014/main" id="{83E07259-1F06-716D-205A-6A634543FFF8}"/>
              </a:ext>
            </a:extLst>
          </p:cNvPr>
          <p:cNvPicPr>
            <a:picLocks noChangeAspect="1"/>
          </p:cNvPicPr>
          <p:nvPr/>
        </p:nvPicPr>
        <p:blipFill>
          <a:blip r:embed="rId3"/>
          <a:stretch>
            <a:fillRect/>
          </a:stretch>
        </p:blipFill>
        <p:spPr>
          <a:xfrm>
            <a:off x="0" y="6246574"/>
            <a:ext cx="1466687" cy="611426"/>
          </a:xfrm>
          <a:prstGeom prst="rect">
            <a:avLst/>
          </a:prstGeom>
        </p:spPr>
      </p:pic>
      <p:sp>
        <p:nvSpPr>
          <p:cNvPr id="16" name="Rectangle 15">
            <a:extLst>
              <a:ext uri="{FF2B5EF4-FFF2-40B4-BE49-F238E27FC236}">
                <a16:creationId xmlns:a16="http://schemas.microsoft.com/office/drawing/2014/main" id="{51A13930-1791-F317-8FC0-ECA1F6B79BC1}"/>
              </a:ext>
            </a:extLst>
          </p:cNvPr>
          <p:cNvSpPr/>
          <p:nvPr/>
        </p:nvSpPr>
        <p:spPr>
          <a:xfrm rot="10800000">
            <a:off x="11887202" y="186629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17" name="Rectangle: Rounded Corners 16">
            <a:extLst>
              <a:ext uri="{FF2B5EF4-FFF2-40B4-BE49-F238E27FC236}">
                <a16:creationId xmlns:a16="http://schemas.microsoft.com/office/drawing/2014/main" id="{6C774E88-1725-032F-0704-EE0532B40625}"/>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8" name="Oval 17">
            <a:extLst>
              <a:ext uri="{FF2B5EF4-FFF2-40B4-BE49-F238E27FC236}">
                <a16:creationId xmlns:a16="http://schemas.microsoft.com/office/drawing/2014/main" id="{0BC911F1-189E-C18C-2020-BD6AB8A6AC73}"/>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extLst>
      <p:ext uri="{BB962C8B-B14F-4D97-AF65-F5344CB8AC3E}">
        <p14:creationId xmlns:p14="http://schemas.microsoft.com/office/powerpoint/2010/main" val="298329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F4A2-CBCF-E332-6066-0DEC109D74C6}"/>
              </a:ext>
            </a:extLst>
          </p:cNvPr>
          <p:cNvSpPr>
            <a:spLocks noGrp="1"/>
          </p:cNvSpPr>
          <p:nvPr>
            <p:ph type="title"/>
          </p:nvPr>
        </p:nvSpPr>
        <p:spPr>
          <a:xfrm>
            <a:off x="1578812" y="85820"/>
            <a:ext cx="9778924" cy="891157"/>
          </a:xfrm>
        </p:spPr>
        <p:txBody>
          <a:bodyPr>
            <a:normAutofit/>
          </a:bodyPr>
          <a:lstStyle/>
          <a:p>
            <a:pPr algn="ctr"/>
            <a:r>
              <a:rPr lang="en-US" sz="3600" b="1" dirty="0">
                <a:solidFill>
                  <a:srgbClr val="153753"/>
                </a:solidFill>
                <a:latin typeface="Arial" panose="020B0604020202020204" pitchFamily="34" charset="0"/>
                <a:cs typeface="Arial" panose="020B0604020202020204" pitchFamily="34" charset="0"/>
              </a:rPr>
              <a:t>Open Ended Questions Practice</a:t>
            </a:r>
          </a:p>
        </p:txBody>
      </p:sp>
      <p:sp>
        <p:nvSpPr>
          <p:cNvPr id="4" name="Content Placeholder 2">
            <a:extLst>
              <a:ext uri="{FF2B5EF4-FFF2-40B4-BE49-F238E27FC236}">
                <a16:creationId xmlns:a16="http://schemas.microsoft.com/office/drawing/2014/main" id="{F12FFC97-DA78-C3E0-53A6-C2EA95C4598C}"/>
              </a:ext>
            </a:extLst>
          </p:cNvPr>
          <p:cNvSpPr>
            <a:spLocks noGrp="1"/>
          </p:cNvSpPr>
          <p:nvPr>
            <p:ph idx="1"/>
          </p:nvPr>
        </p:nvSpPr>
        <p:spPr>
          <a:xfrm>
            <a:off x="766953" y="1359865"/>
            <a:ext cx="10806660" cy="1206185"/>
          </a:xfrm>
        </p:spPr>
        <p:txBody>
          <a:bodyPr vert="horz" lIns="91440" tIns="45721" rIns="91440" bIns="45721" rtlCol="0" anchor="t">
            <a:noAutofit/>
          </a:bodyPr>
          <a:lstStyle/>
          <a:p>
            <a:pPr marL="0" indent="0" algn="ctr">
              <a:lnSpc>
                <a:spcPct val="100000"/>
              </a:lnSpc>
              <a:spcBef>
                <a:spcPts val="0"/>
              </a:spcBef>
              <a:buNone/>
            </a:pPr>
            <a:r>
              <a:rPr lang="en-US" sz="2201" dirty="0">
                <a:latin typeface="Arial"/>
                <a:cs typeface="Arial"/>
              </a:rPr>
              <a:t>Please pick one of the scenarios below to practice using open-ended questions.  Aim to ask your partner 5 questions or probing statements (“tell me about….”) about any of the topics below. Be sure the questions can NOT be answered with a “yes” or “no” response.</a:t>
            </a:r>
          </a:p>
          <a:p>
            <a:pPr marL="0">
              <a:lnSpc>
                <a:spcPct val="150000"/>
              </a:lnSpc>
            </a:pPr>
            <a:endParaRPr lang="en-US" sz="2201"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21D0B7-79D0-6832-BD8C-878CF20B52E3}"/>
              </a:ext>
            </a:extLst>
          </p:cNvPr>
          <p:cNvSpPr txBox="1"/>
          <p:nvPr/>
        </p:nvSpPr>
        <p:spPr>
          <a:xfrm>
            <a:off x="861220" y="2888974"/>
            <a:ext cx="11214105" cy="3780540"/>
          </a:xfrm>
          <a:prstGeom prst="rect">
            <a:avLst/>
          </a:prstGeom>
          <a:noFill/>
        </p:spPr>
        <p:txBody>
          <a:bodyPr vert="horz" lIns="91440" tIns="45721" rIns="91440" bIns="45721" rtlCol="0" anchor="t">
            <a:normAutofit lnSpcReduction="10000"/>
          </a:bodyPr>
          <a:lstStyle/>
          <a:p>
            <a:pPr algn="ctr">
              <a:lnSpc>
                <a:spcPct val="90000"/>
              </a:lnSpc>
              <a:spcAft>
                <a:spcPts val="601"/>
              </a:spcAft>
            </a:pPr>
            <a:r>
              <a:rPr lang="en-US" sz="2000" b="1" dirty="0">
                <a:latin typeface="Arial" panose="020B0604020202020204" pitchFamily="34" charset="0"/>
                <a:cs typeface="Arial" panose="020B0604020202020204" pitchFamily="34" charset="0"/>
              </a:rPr>
              <a:t>Your partner….</a:t>
            </a:r>
          </a:p>
          <a:p>
            <a:pPr algn="ctr">
              <a:lnSpc>
                <a:spcPct val="90000"/>
              </a:lnSpc>
              <a:spcAft>
                <a:spcPts val="601"/>
              </a:spcAft>
            </a:pPr>
            <a:endParaRPr lang="en-US" sz="2000" dirty="0">
              <a:latin typeface="Arial" panose="020B0604020202020204" pitchFamily="34" charset="0"/>
              <a:cs typeface="Arial" panose="020B0604020202020204" pitchFamily="34" charset="0"/>
            </a:endParaRPr>
          </a:p>
          <a:p>
            <a:pPr>
              <a:lnSpc>
                <a:spcPct val="90000"/>
              </a:lnSpc>
              <a:spcAft>
                <a:spcPts val="601"/>
              </a:spcAft>
            </a:pPr>
            <a:r>
              <a:rPr lang="en-US" sz="2000" dirty="0">
                <a:latin typeface="Arial" panose="020B0604020202020204" pitchFamily="34" charset="0"/>
                <a:cs typeface="Arial" panose="020B0604020202020204" pitchFamily="34" charset="0"/>
              </a:rPr>
              <a:t>….went to a concert last night. Learn all you can about it!</a:t>
            </a:r>
          </a:p>
          <a:p>
            <a:pPr>
              <a:lnSpc>
                <a:spcPct val="90000"/>
              </a:lnSpc>
              <a:spcAft>
                <a:spcPts val="601"/>
              </a:spcAft>
            </a:pPr>
            <a:endParaRPr lang="en-US" sz="2000" dirty="0">
              <a:latin typeface="Arial" panose="020B0604020202020204" pitchFamily="34" charset="0"/>
              <a:cs typeface="Arial" panose="020B0604020202020204" pitchFamily="34" charset="0"/>
            </a:endParaRPr>
          </a:p>
          <a:p>
            <a:pPr>
              <a:lnSpc>
                <a:spcPct val="90000"/>
              </a:lnSpc>
              <a:spcAft>
                <a:spcPts val="601"/>
              </a:spcAft>
            </a:pPr>
            <a:r>
              <a:rPr lang="en-US" sz="2000" dirty="0">
                <a:latin typeface="Arial" panose="020B0604020202020204" pitchFamily="34" charset="0"/>
                <a:cs typeface="Arial" panose="020B0604020202020204" pitchFamily="34" charset="0"/>
              </a:rPr>
              <a:t>….. is moving to a new town – learn all you can about why they are moving and why to that particular town.</a:t>
            </a:r>
          </a:p>
          <a:p>
            <a:pPr>
              <a:lnSpc>
                <a:spcPct val="90000"/>
              </a:lnSpc>
              <a:spcAft>
                <a:spcPts val="601"/>
              </a:spcAft>
            </a:pPr>
            <a:endParaRPr lang="en-US" sz="2000" dirty="0">
              <a:latin typeface="Arial" panose="020B0604020202020204" pitchFamily="34" charset="0"/>
              <a:cs typeface="Arial" panose="020B0604020202020204" pitchFamily="34" charset="0"/>
            </a:endParaRPr>
          </a:p>
          <a:p>
            <a:pPr>
              <a:lnSpc>
                <a:spcPct val="90000"/>
              </a:lnSpc>
              <a:spcAft>
                <a:spcPts val="601"/>
              </a:spcAft>
            </a:pPr>
            <a:r>
              <a:rPr lang="en-US" sz="2000" dirty="0">
                <a:latin typeface="Arial" panose="020B0604020202020204" pitchFamily="34" charset="0"/>
                <a:cs typeface="Arial" panose="020B0604020202020204" pitchFamily="34" charset="0"/>
              </a:rPr>
              <a:t>….started a new job in a new field – learn about this change and what prompted it.</a:t>
            </a:r>
          </a:p>
          <a:p>
            <a:pPr>
              <a:lnSpc>
                <a:spcPct val="90000"/>
              </a:lnSpc>
              <a:spcAft>
                <a:spcPts val="601"/>
              </a:spcAft>
            </a:pPr>
            <a:endParaRPr lang="en-US" sz="2000" dirty="0">
              <a:latin typeface="Arial" panose="020B0604020202020204" pitchFamily="34" charset="0"/>
              <a:cs typeface="Arial" panose="020B0604020202020204" pitchFamily="34" charset="0"/>
            </a:endParaRPr>
          </a:p>
          <a:p>
            <a:pPr>
              <a:lnSpc>
                <a:spcPct val="90000"/>
              </a:lnSpc>
              <a:spcAft>
                <a:spcPts val="601"/>
              </a:spcAft>
            </a:pPr>
            <a:r>
              <a:rPr lang="en-US" sz="2000" dirty="0">
                <a:latin typeface="Arial" panose="020B0604020202020204" pitchFamily="34" charset="0"/>
                <a:cs typeface="Arial" panose="020B0604020202020204" pitchFamily="34" charset="0"/>
              </a:rPr>
              <a:t>…has just returned from vacation. Learn all you can about why they chose that type of vacation and how it went.</a:t>
            </a:r>
          </a:p>
          <a:p>
            <a:pPr indent="-228604">
              <a:lnSpc>
                <a:spcPct val="90000"/>
              </a:lnSpc>
              <a:spcAft>
                <a:spcPts val="601"/>
              </a:spcAft>
              <a:buFont typeface="Arial" panose="020B0604020202020204" pitchFamily="34" charset="0"/>
              <a:buChar char="•"/>
            </a:pP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66206D-7BB7-3686-4C8A-CC0C35CBF1FC}"/>
              </a:ext>
            </a:extLst>
          </p:cNvPr>
          <p:cNvSpPr/>
          <p:nvPr/>
        </p:nvSpPr>
        <p:spPr>
          <a:xfrm>
            <a:off x="629969" y="1257946"/>
            <a:ext cx="11080631" cy="15539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Rectangle 5">
            <a:extLst>
              <a:ext uri="{FF2B5EF4-FFF2-40B4-BE49-F238E27FC236}">
                <a16:creationId xmlns:a16="http://schemas.microsoft.com/office/drawing/2014/main" id="{03B6FD7F-01C8-0AB0-536B-ACF545F33462}"/>
              </a:ext>
            </a:extLst>
          </p:cNvPr>
          <p:cNvSpPr/>
          <p:nvPr/>
        </p:nvSpPr>
        <p:spPr>
          <a:xfrm>
            <a:off x="0" y="6568284"/>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7" name="Picture 6" descr="A close-up of a logo&#10;&#10;AI-generated content may be incorrect.">
            <a:extLst>
              <a:ext uri="{FF2B5EF4-FFF2-40B4-BE49-F238E27FC236}">
                <a16:creationId xmlns:a16="http://schemas.microsoft.com/office/drawing/2014/main" id="{BB9A86A6-6F48-0D6F-434B-C7E2DD31C63C}"/>
              </a:ext>
            </a:extLst>
          </p:cNvPr>
          <p:cNvPicPr>
            <a:picLocks noChangeAspect="1"/>
          </p:cNvPicPr>
          <p:nvPr/>
        </p:nvPicPr>
        <p:blipFill>
          <a:blip r:embed="rId3"/>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414890E8-8CB9-5EBD-679B-BBD83CDC6F36}"/>
              </a:ext>
            </a:extLst>
          </p:cNvPr>
          <p:cNvSpPr/>
          <p:nvPr/>
        </p:nvSpPr>
        <p:spPr>
          <a:xfrm rot="10800000">
            <a:off x="0" y="412061"/>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9" name="Straight Connector 8">
            <a:extLst>
              <a:ext uri="{FF2B5EF4-FFF2-40B4-BE49-F238E27FC236}">
                <a16:creationId xmlns:a16="http://schemas.microsoft.com/office/drawing/2014/main" id="{7904471F-CBC6-211B-B718-7B7907E66407}"/>
              </a:ext>
            </a:extLst>
          </p:cNvPr>
          <p:cNvCxnSpPr>
            <a:cxnSpLocks/>
          </p:cNvCxnSpPr>
          <p:nvPr/>
        </p:nvCxnSpPr>
        <p:spPr>
          <a:xfrm>
            <a:off x="4274661" y="870758"/>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293AD246-A886-5214-5E27-C02819CB853A}"/>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1" name="Oval 10">
            <a:extLst>
              <a:ext uri="{FF2B5EF4-FFF2-40B4-BE49-F238E27FC236}">
                <a16:creationId xmlns:a16="http://schemas.microsoft.com/office/drawing/2014/main" id="{E9CBA344-9407-BA57-84D5-EFB014FC791B}"/>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extLst>
      <p:ext uri="{BB962C8B-B14F-4D97-AF65-F5344CB8AC3E}">
        <p14:creationId xmlns:p14="http://schemas.microsoft.com/office/powerpoint/2010/main" val="3126938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B3F462-95FF-4B4B-964B-209BD5F5660D}"/>
              </a:ext>
            </a:extLst>
          </p:cNvPr>
          <p:cNvSpPr txBox="1"/>
          <p:nvPr/>
        </p:nvSpPr>
        <p:spPr>
          <a:xfrm>
            <a:off x="6473331" y="1329216"/>
            <a:ext cx="5460459" cy="1077218"/>
          </a:xfrm>
          <a:prstGeom prst="rect">
            <a:avLst/>
          </a:prstGeom>
          <a:solidFill>
            <a:schemeClr val="accent6">
              <a:lumMod val="60000"/>
              <a:lumOff val="40000"/>
            </a:schemeClr>
          </a:solidFill>
          <a:ln>
            <a:noFill/>
          </a:ln>
        </p:spPr>
        <p:txBody>
          <a:bodyPr wrap="square" rtlCol="0">
            <a:spAutoFit/>
          </a:bodyPr>
          <a:lstStyle/>
          <a:p>
            <a:pPr lvl="0" algn="ctr"/>
            <a:r>
              <a:rPr lang="en-US" sz="3200" dirty="0">
                <a:latin typeface="Arial" panose="020B0604020202020204" pitchFamily="34" charset="0"/>
                <a:cs typeface="Arial" panose="020B0604020202020204" pitchFamily="34" charset="0"/>
              </a:rPr>
              <a:t>What are your thoughts about your smoking?</a:t>
            </a:r>
          </a:p>
        </p:txBody>
      </p:sp>
      <p:grpSp>
        <p:nvGrpSpPr>
          <p:cNvPr id="20" name="Group 19">
            <a:extLst>
              <a:ext uri="{FF2B5EF4-FFF2-40B4-BE49-F238E27FC236}">
                <a16:creationId xmlns:a16="http://schemas.microsoft.com/office/drawing/2014/main" id="{A122F698-7D22-1141-8ABC-96702E0E8FFC}"/>
              </a:ext>
            </a:extLst>
          </p:cNvPr>
          <p:cNvGrpSpPr/>
          <p:nvPr/>
        </p:nvGrpSpPr>
        <p:grpSpPr>
          <a:xfrm>
            <a:off x="258210" y="1329216"/>
            <a:ext cx="6215121" cy="1077218"/>
            <a:chOff x="298315" y="1329216"/>
            <a:chExt cx="6215120" cy="1077217"/>
          </a:xfrm>
          <a:solidFill>
            <a:schemeClr val="accent2">
              <a:lumMod val="60000"/>
              <a:lumOff val="40000"/>
            </a:schemeClr>
          </a:solidFill>
        </p:grpSpPr>
        <p:sp>
          <p:nvSpPr>
            <p:cNvPr id="5" name="TextBox 4">
              <a:extLst>
                <a:ext uri="{FF2B5EF4-FFF2-40B4-BE49-F238E27FC236}">
                  <a16:creationId xmlns:a16="http://schemas.microsoft.com/office/drawing/2014/main" id="{1BFE1305-00DD-194D-902B-10BF809E9173}"/>
                </a:ext>
              </a:extLst>
            </p:cNvPr>
            <p:cNvSpPr txBox="1"/>
            <p:nvPr/>
          </p:nvSpPr>
          <p:spPr>
            <a:xfrm>
              <a:off x="298315" y="1329216"/>
              <a:ext cx="4798977" cy="1077217"/>
            </a:xfrm>
            <a:prstGeom prst="rect">
              <a:avLst/>
            </a:prstGeom>
            <a:grpFill/>
            <a:ln>
              <a:noFill/>
            </a:ln>
          </p:spPr>
          <p:txBody>
            <a:bodyPr wrap="square" rtlCol="0">
              <a:spAutoFit/>
            </a:bodyPr>
            <a:lstStyle/>
            <a:p>
              <a:pPr algn="ctr"/>
              <a:r>
                <a:rPr lang="en-US" sz="3200" dirty="0">
                  <a:latin typeface="Arial" panose="020B0604020202020204" pitchFamily="34" charset="0"/>
                  <a:cs typeface="Arial" panose="020B0604020202020204" pitchFamily="34" charset="0"/>
                </a:rPr>
                <a:t>Do you want to quit smoking?</a:t>
              </a:r>
            </a:p>
          </p:txBody>
        </p:sp>
        <p:cxnSp>
          <p:nvCxnSpPr>
            <p:cNvPr id="11" name="Straight Arrow Connector 10">
              <a:extLst>
                <a:ext uri="{FF2B5EF4-FFF2-40B4-BE49-F238E27FC236}">
                  <a16:creationId xmlns:a16="http://schemas.microsoft.com/office/drawing/2014/main" id="{C9E4A6BF-C7CD-6640-BCB1-3CA7143058FB}"/>
                </a:ext>
              </a:extLst>
            </p:cNvPr>
            <p:cNvCxnSpPr>
              <a:cxnSpLocks/>
              <a:endCxn id="8" idx="1"/>
            </p:cNvCxnSpPr>
            <p:nvPr/>
          </p:nvCxnSpPr>
          <p:spPr>
            <a:xfrm flipV="1">
              <a:off x="5136204" y="1867825"/>
              <a:ext cx="1377231" cy="2"/>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9" name="TextBox 8">
            <a:extLst>
              <a:ext uri="{FF2B5EF4-FFF2-40B4-BE49-F238E27FC236}">
                <a16:creationId xmlns:a16="http://schemas.microsoft.com/office/drawing/2014/main" id="{BBF95C68-6CA9-814C-B424-D0788EA9E311}"/>
              </a:ext>
            </a:extLst>
          </p:cNvPr>
          <p:cNvSpPr txBox="1"/>
          <p:nvPr/>
        </p:nvSpPr>
        <p:spPr>
          <a:xfrm>
            <a:off x="6473331" y="2900214"/>
            <a:ext cx="5460459" cy="1077218"/>
          </a:xfrm>
          <a:prstGeom prst="rect">
            <a:avLst/>
          </a:prstGeom>
          <a:solidFill>
            <a:schemeClr val="accent6">
              <a:lumMod val="60000"/>
              <a:lumOff val="40000"/>
            </a:schemeClr>
          </a:solidFill>
          <a:ln>
            <a:noFill/>
          </a:ln>
        </p:spPr>
        <p:txBody>
          <a:bodyPr wrap="square" rtlCol="0">
            <a:spAutoFit/>
          </a:bodyPr>
          <a:lstStyle/>
          <a:p>
            <a:pPr algn="ctr"/>
            <a:r>
              <a:rPr lang="en-US" sz="3200" dirty="0">
                <a:latin typeface="Arial" panose="020B0604020202020204" pitchFamily="34" charset="0"/>
                <a:cs typeface="Arial" panose="020B0604020202020204" pitchFamily="34" charset="0"/>
              </a:rPr>
              <a:t>What do you like </a:t>
            </a:r>
          </a:p>
          <a:p>
            <a:pPr algn="ctr"/>
            <a:r>
              <a:rPr lang="en-US" sz="3200" dirty="0">
                <a:latin typeface="Arial" panose="020B0604020202020204" pitchFamily="34" charset="0"/>
                <a:cs typeface="Arial" panose="020B0604020202020204" pitchFamily="34" charset="0"/>
              </a:rPr>
              <a:t>about using pot?</a:t>
            </a:r>
          </a:p>
        </p:txBody>
      </p:sp>
      <p:grpSp>
        <p:nvGrpSpPr>
          <p:cNvPr id="21" name="Group 20">
            <a:extLst>
              <a:ext uri="{FF2B5EF4-FFF2-40B4-BE49-F238E27FC236}">
                <a16:creationId xmlns:a16="http://schemas.microsoft.com/office/drawing/2014/main" id="{D66A481A-54E9-E64E-BE8C-ED2DE07930FA}"/>
              </a:ext>
            </a:extLst>
          </p:cNvPr>
          <p:cNvGrpSpPr/>
          <p:nvPr/>
        </p:nvGrpSpPr>
        <p:grpSpPr>
          <a:xfrm>
            <a:off x="258210" y="2900214"/>
            <a:ext cx="6216316" cy="1077218"/>
            <a:chOff x="297121" y="2992937"/>
            <a:chExt cx="6216317" cy="1077220"/>
          </a:xfrm>
          <a:solidFill>
            <a:schemeClr val="accent2">
              <a:lumMod val="60000"/>
              <a:lumOff val="40000"/>
            </a:schemeClr>
          </a:solidFill>
        </p:grpSpPr>
        <p:sp>
          <p:nvSpPr>
            <p:cNvPr id="7" name="TextBox 6">
              <a:extLst>
                <a:ext uri="{FF2B5EF4-FFF2-40B4-BE49-F238E27FC236}">
                  <a16:creationId xmlns:a16="http://schemas.microsoft.com/office/drawing/2014/main" id="{A078D7D0-A135-C944-B7A0-C68940628997}"/>
                </a:ext>
              </a:extLst>
            </p:cNvPr>
            <p:cNvSpPr txBox="1"/>
            <p:nvPr/>
          </p:nvSpPr>
          <p:spPr>
            <a:xfrm>
              <a:off x="297121" y="2992937"/>
              <a:ext cx="4798976" cy="1077220"/>
            </a:xfrm>
            <a:prstGeom prst="rect">
              <a:avLst/>
            </a:prstGeom>
            <a:grpFill/>
            <a:ln>
              <a:noFill/>
            </a:ln>
          </p:spPr>
          <p:txBody>
            <a:bodyPr wrap="square" rtlCol="0">
              <a:spAutoFit/>
            </a:bodyPr>
            <a:lstStyle/>
            <a:p>
              <a:pPr lvl="0" algn="ctr"/>
              <a:r>
                <a:rPr lang="en-US" sz="3200" dirty="0">
                  <a:latin typeface="Arial" panose="020B0604020202020204" pitchFamily="34" charset="0"/>
                  <a:cs typeface="Arial" panose="020B0604020202020204" pitchFamily="34" charset="0"/>
                </a:rPr>
                <a:t>Do you smoke a lot of pot?</a:t>
              </a:r>
            </a:p>
          </p:txBody>
        </p:sp>
        <p:cxnSp>
          <p:nvCxnSpPr>
            <p:cNvPr id="13" name="Straight Arrow Connector 12">
              <a:extLst>
                <a:ext uri="{FF2B5EF4-FFF2-40B4-BE49-F238E27FC236}">
                  <a16:creationId xmlns:a16="http://schemas.microsoft.com/office/drawing/2014/main" id="{47CED151-9956-834C-9666-7B6CB6BEE85E}"/>
                </a:ext>
              </a:extLst>
            </p:cNvPr>
            <p:cNvCxnSpPr>
              <a:cxnSpLocks/>
            </p:cNvCxnSpPr>
            <p:nvPr/>
          </p:nvCxnSpPr>
          <p:spPr>
            <a:xfrm>
              <a:off x="5136204" y="3338743"/>
              <a:ext cx="1377234" cy="0"/>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8" name="TextBox 17">
            <a:extLst>
              <a:ext uri="{FF2B5EF4-FFF2-40B4-BE49-F238E27FC236}">
                <a16:creationId xmlns:a16="http://schemas.microsoft.com/office/drawing/2014/main" id="{00F9695B-777F-9840-BC48-87B5E0129F3E}"/>
              </a:ext>
            </a:extLst>
          </p:cNvPr>
          <p:cNvSpPr txBox="1"/>
          <p:nvPr/>
        </p:nvSpPr>
        <p:spPr>
          <a:xfrm>
            <a:off x="6473331" y="4413016"/>
            <a:ext cx="5460459" cy="1077218"/>
          </a:xfrm>
          <a:prstGeom prst="rect">
            <a:avLst/>
          </a:prstGeom>
          <a:solidFill>
            <a:schemeClr val="accent6">
              <a:lumMod val="60000"/>
              <a:lumOff val="40000"/>
            </a:schemeClr>
          </a:solidFill>
          <a:ln>
            <a:noFill/>
          </a:ln>
        </p:spPr>
        <p:txBody>
          <a:bodyPr wrap="square" rtlCol="0">
            <a:spAutoFit/>
          </a:bodyPr>
          <a:lstStyle/>
          <a:p>
            <a:pPr algn="ctr"/>
            <a:r>
              <a:rPr lang="en-US" sz="3200">
                <a:latin typeface="Arial" panose="020B0604020202020204" pitchFamily="34" charset="0"/>
                <a:cs typeface="Arial" panose="020B0604020202020204" pitchFamily="34" charset="0"/>
              </a:rPr>
              <a:t>What are your concerns about stopping using heroin?</a:t>
            </a:r>
          </a:p>
        </p:txBody>
      </p:sp>
      <p:grpSp>
        <p:nvGrpSpPr>
          <p:cNvPr id="22" name="Group 21">
            <a:extLst>
              <a:ext uri="{FF2B5EF4-FFF2-40B4-BE49-F238E27FC236}">
                <a16:creationId xmlns:a16="http://schemas.microsoft.com/office/drawing/2014/main" id="{E0DE1C1E-38A9-CA42-A71C-25D8CF52FDD5}"/>
              </a:ext>
            </a:extLst>
          </p:cNvPr>
          <p:cNvGrpSpPr/>
          <p:nvPr/>
        </p:nvGrpSpPr>
        <p:grpSpPr>
          <a:xfrm>
            <a:off x="258210" y="4413016"/>
            <a:ext cx="6215122" cy="1077218"/>
            <a:chOff x="258210" y="4410069"/>
            <a:chExt cx="6215122" cy="1077216"/>
          </a:xfrm>
          <a:solidFill>
            <a:schemeClr val="accent2">
              <a:lumMod val="60000"/>
              <a:lumOff val="40000"/>
            </a:schemeClr>
          </a:solidFill>
        </p:grpSpPr>
        <p:sp>
          <p:nvSpPr>
            <p:cNvPr id="17" name="TextBox 16">
              <a:extLst>
                <a:ext uri="{FF2B5EF4-FFF2-40B4-BE49-F238E27FC236}">
                  <a16:creationId xmlns:a16="http://schemas.microsoft.com/office/drawing/2014/main" id="{13985F57-3F5A-2A49-A7BA-44CEB8DCFF7D}"/>
                </a:ext>
              </a:extLst>
            </p:cNvPr>
            <p:cNvSpPr txBox="1"/>
            <p:nvPr/>
          </p:nvSpPr>
          <p:spPr>
            <a:xfrm>
              <a:off x="258210" y="4410069"/>
              <a:ext cx="4798976" cy="1077216"/>
            </a:xfrm>
            <a:prstGeom prst="rect">
              <a:avLst/>
            </a:prstGeom>
            <a:grpFill/>
            <a:ln>
              <a:noFill/>
            </a:ln>
          </p:spPr>
          <p:txBody>
            <a:bodyPr wrap="square" rtlCol="0">
              <a:spAutoFit/>
            </a:bodyPr>
            <a:lstStyle/>
            <a:p>
              <a:pPr lvl="0" algn="ctr"/>
              <a:r>
                <a:rPr lang="en-US" sz="3200" dirty="0">
                  <a:latin typeface="Arial" panose="020B0604020202020204" pitchFamily="34" charset="0"/>
                  <a:cs typeface="Arial" panose="020B0604020202020204" pitchFamily="34" charset="0"/>
                </a:rPr>
                <a:t>Don’t you want to stop using substances?</a:t>
              </a:r>
            </a:p>
          </p:txBody>
        </p:sp>
        <p:cxnSp>
          <p:nvCxnSpPr>
            <p:cNvPr id="19" name="Straight Arrow Connector 18">
              <a:extLst>
                <a:ext uri="{FF2B5EF4-FFF2-40B4-BE49-F238E27FC236}">
                  <a16:creationId xmlns:a16="http://schemas.microsoft.com/office/drawing/2014/main" id="{90B4CA33-EE83-B848-9578-9B6505CB5B6A}"/>
                </a:ext>
              </a:extLst>
            </p:cNvPr>
            <p:cNvCxnSpPr>
              <a:cxnSpLocks/>
            </p:cNvCxnSpPr>
            <p:nvPr/>
          </p:nvCxnSpPr>
          <p:spPr>
            <a:xfrm>
              <a:off x="5096098" y="4948678"/>
              <a:ext cx="1377234" cy="0"/>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9936EA83-FE4B-4402-A31E-D1D438D32ED8}"/>
              </a:ext>
            </a:extLst>
          </p:cNvPr>
          <p:cNvSpPr txBox="1"/>
          <p:nvPr/>
        </p:nvSpPr>
        <p:spPr>
          <a:xfrm>
            <a:off x="430857" y="248748"/>
            <a:ext cx="11330286" cy="707886"/>
          </a:xfrm>
          <a:prstGeom prst="rect">
            <a:avLst/>
          </a:prstGeom>
          <a:noFill/>
        </p:spPr>
        <p:txBody>
          <a:bodyPr wrap="square" rtlCol="0">
            <a:spAutoFit/>
          </a:bodyPr>
          <a:lstStyle/>
          <a:p>
            <a:r>
              <a:rPr lang="en-US" sz="4000" b="1" dirty="0">
                <a:solidFill>
                  <a:srgbClr val="153753"/>
                </a:solidFill>
                <a:latin typeface="Arial" panose="020B0604020202020204" pitchFamily="34" charset="0"/>
                <a:cs typeface="Arial" panose="020B0604020202020204" pitchFamily="34" charset="0"/>
              </a:rPr>
              <a:t>    	</a:t>
            </a:r>
            <a:r>
              <a:rPr lang="en-US" sz="3600" b="1" u="sng" dirty="0">
                <a:solidFill>
                  <a:srgbClr val="153753"/>
                </a:solidFill>
                <a:latin typeface="Arial" panose="020B0604020202020204" pitchFamily="34" charset="0"/>
                <a:cs typeface="Arial" panose="020B0604020202020204" pitchFamily="34" charset="0"/>
              </a:rPr>
              <a:t>Yes / No</a:t>
            </a:r>
            <a:r>
              <a:rPr lang="en-US" sz="3600" b="1" dirty="0">
                <a:solidFill>
                  <a:srgbClr val="153753"/>
                </a:solidFill>
                <a:latin typeface="Arial" panose="020B0604020202020204" pitchFamily="34" charset="0"/>
                <a:cs typeface="Arial" panose="020B0604020202020204" pitchFamily="34" charset="0"/>
              </a:rPr>
              <a:t>                  </a:t>
            </a:r>
            <a:r>
              <a:rPr lang="en-US" sz="3600" dirty="0">
                <a:solidFill>
                  <a:srgbClr val="153753"/>
                </a:solidFill>
                <a:latin typeface="Arial" panose="020B0604020202020204" pitchFamily="34" charset="0"/>
                <a:cs typeface="Arial" panose="020B0604020202020204" pitchFamily="34" charset="0"/>
              </a:rPr>
              <a:t>vs. 	         </a:t>
            </a:r>
            <a:r>
              <a:rPr lang="en-US" sz="3600" b="1" u="sng" dirty="0">
                <a:solidFill>
                  <a:srgbClr val="153753"/>
                </a:solidFill>
                <a:latin typeface="Arial" panose="020B0604020202020204" pitchFamily="34" charset="0"/>
                <a:cs typeface="Arial" panose="020B0604020202020204" pitchFamily="34" charset="0"/>
              </a:rPr>
              <a:t>Open Ended</a:t>
            </a:r>
          </a:p>
        </p:txBody>
      </p:sp>
      <p:sp>
        <p:nvSpPr>
          <p:cNvPr id="2" name="Rectangle 1">
            <a:extLst>
              <a:ext uri="{FF2B5EF4-FFF2-40B4-BE49-F238E27FC236}">
                <a16:creationId xmlns:a16="http://schemas.microsoft.com/office/drawing/2014/main" id="{873278C2-1368-1363-E189-485A2B729644}"/>
              </a:ext>
            </a:extLst>
          </p:cNvPr>
          <p:cNvSpPr/>
          <p:nvPr/>
        </p:nvSpPr>
        <p:spPr>
          <a:xfrm>
            <a:off x="0" y="6568284"/>
            <a:ext cx="12192000" cy="304800"/>
          </a:xfrm>
          <a:prstGeom prst="rect">
            <a:avLst/>
          </a:prstGeom>
          <a:solidFill>
            <a:srgbClr val="153753"/>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09F1F962-553A-6807-0869-228D2A5BA0BD}"/>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2753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11416F-2FE8-DB49-BE1A-ADC6537BA5DE}"/>
              </a:ext>
            </a:extLst>
          </p:cNvPr>
          <p:cNvSpPr txBox="1"/>
          <p:nvPr/>
        </p:nvSpPr>
        <p:spPr>
          <a:xfrm>
            <a:off x="6036367" y="1227618"/>
            <a:ext cx="5838985" cy="1384995"/>
          </a:xfrm>
          <a:prstGeom prst="rect">
            <a:avLst/>
          </a:prstGeom>
          <a:solidFill>
            <a:schemeClr val="accent6">
              <a:lumMod val="60000"/>
              <a:lumOff val="40000"/>
            </a:schemeClr>
          </a:solidFill>
          <a:ln>
            <a:noFill/>
          </a:ln>
        </p:spPr>
        <p:txBody>
          <a:bodyPr wrap="square" rtlCol="0">
            <a:spAutoFit/>
          </a:bodyPr>
          <a:lstStyle/>
          <a:p>
            <a:pPr algn="ctr"/>
            <a:r>
              <a:rPr lang="en-US" sz="2800" dirty="0">
                <a:latin typeface="Arial" panose="020B0604020202020204" pitchFamily="34" charset="0"/>
                <a:cs typeface="Arial" panose="020B0604020202020204" pitchFamily="34" charset="0"/>
              </a:rPr>
              <a:t>Can you tell me about how your substance use has affected you      or those around you? </a:t>
            </a:r>
          </a:p>
        </p:txBody>
      </p:sp>
      <p:grpSp>
        <p:nvGrpSpPr>
          <p:cNvPr id="17" name="Group 16">
            <a:extLst>
              <a:ext uri="{FF2B5EF4-FFF2-40B4-BE49-F238E27FC236}">
                <a16:creationId xmlns:a16="http://schemas.microsoft.com/office/drawing/2014/main" id="{1983FD69-D4CC-0A4F-9603-FBDEDDD5F9CF}"/>
              </a:ext>
            </a:extLst>
          </p:cNvPr>
          <p:cNvGrpSpPr/>
          <p:nvPr/>
        </p:nvGrpSpPr>
        <p:grpSpPr>
          <a:xfrm>
            <a:off x="99396" y="1443062"/>
            <a:ext cx="5818261" cy="954107"/>
            <a:chOff x="218104" y="1361619"/>
            <a:chExt cx="5818262" cy="954106"/>
          </a:xfrm>
          <a:solidFill>
            <a:schemeClr val="accent2">
              <a:lumMod val="60000"/>
              <a:lumOff val="40000"/>
            </a:schemeClr>
          </a:solidFill>
        </p:grpSpPr>
        <p:sp>
          <p:nvSpPr>
            <p:cNvPr id="5" name="TextBox 4">
              <a:extLst>
                <a:ext uri="{FF2B5EF4-FFF2-40B4-BE49-F238E27FC236}">
                  <a16:creationId xmlns:a16="http://schemas.microsoft.com/office/drawing/2014/main" id="{2D5FEB77-FFE6-664C-9EBD-6DF58CCB7A66}"/>
                </a:ext>
              </a:extLst>
            </p:cNvPr>
            <p:cNvSpPr txBox="1"/>
            <p:nvPr/>
          </p:nvSpPr>
          <p:spPr>
            <a:xfrm>
              <a:off x="218104" y="1361619"/>
              <a:ext cx="4798977" cy="954106"/>
            </a:xfrm>
            <a:prstGeom prst="rect">
              <a:avLst/>
            </a:prstGeom>
            <a:grpFill/>
            <a:ln>
              <a:noFill/>
            </a:ln>
          </p:spPr>
          <p:txBody>
            <a:bodyPr wrap="square" rtlCol="0">
              <a:spAutoFit/>
            </a:bodyPr>
            <a:lstStyle/>
            <a:p>
              <a:pPr algn="ctr"/>
              <a:r>
                <a:rPr lang="en-US" sz="2800" dirty="0">
                  <a:latin typeface="Arial" panose="020B0604020202020204" pitchFamily="34" charset="0"/>
                  <a:cs typeface="Arial" panose="020B0604020202020204" pitchFamily="34" charset="0"/>
                </a:rPr>
                <a:t>Have you had problems with substance use before?</a:t>
              </a:r>
            </a:p>
          </p:txBody>
        </p:sp>
        <p:cxnSp>
          <p:nvCxnSpPr>
            <p:cNvPr id="7" name="Straight Arrow Connector 6">
              <a:extLst>
                <a:ext uri="{FF2B5EF4-FFF2-40B4-BE49-F238E27FC236}">
                  <a16:creationId xmlns:a16="http://schemas.microsoft.com/office/drawing/2014/main" id="{E9CCD5E3-44EE-3C48-BA0D-9211C9890BA5}"/>
                </a:ext>
              </a:extLst>
            </p:cNvPr>
            <p:cNvCxnSpPr>
              <a:cxnSpLocks/>
            </p:cNvCxnSpPr>
            <p:nvPr/>
          </p:nvCxnSpPr>
          <p:spPr>
            <a:xfrm>
              <a:off x="5076570" y="1867825"/>
              <a:ext cx="959796" cy="0"/>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2" name="TextBox 11">
            <a:extLst>
              <a:ext uri="{FF2B5EF4-FFF2-40B4-BE49-F238E27FC236}">
                <a16:creationId xmlns:a16="http://schemas.microsoft.com/office/drawing/2014/main" id="{02DA4EF8-8347-E944-B27D-6F0591BB267C}"/>
              </a:ext>
            </a:extLst>
          </p:cNvPr>
          <p:cNvSpPr txBox="1"/>
          <p:nvPr/>
        </p:nvSpPr>
        <p:spPr>
          <a:xfrm>
            <a:off x="6036367" y="3053847"/>
            <a:ext cx="5838985" cy="954107"/>
          </a:xfrm>
          <a:prstGeom prst="rect">
            <a:avLst/>
          </a:prstGeom>
          <a:solidFill>
            <a:schemeClr val="accent6">
              <a:lumMod val="60000"/>
              <a:lumOff val="40000"/>
            </a:schemeClr>
          </a:solidFill>
          <a:ln>
            <a:noFill/>
          </a:ln>
        </p:spPr>
        <p:txBody>
          <a:bodyPr wrap="square" rtlCol="0">
            <a:spAutoFit/>
          </a:bodyPr>
          <a:lstStyle/>
          <a:p>
            <a:pPr algn="ctr"/>
            <a:r>
              <a:rPr lang="en-US" sz="2800">
                <a:latin typeface="Arial" panose="020B0604020202020204" pitchFamily="34" charset="0"/>
                <a:cs typeface="Arial" panose="020B0604020202020204" pitchFamily="34" charset="0"/>
              </a:rPr>
              <a:t>What do you think about the      idea of recovery? </a:t>
            </a:r>
          </a:p>
        </p:txBody>
      </p:sp>
      <p:grpSp>
        <p:nvGrpSpPr>
          <p:cNvPr id="18" name="Group 17">
            <a:extLst>
              <a:ext uri="{FF2B5EF4-FFF2-40B4-BE49-F238E27FC236}">
                <a16:creationId xmlns:a16="http://schemas.microsoft.com/office/drawing/2014/main" id="{03FCF12F-91B4-C14F-9D53-22370666BD11}"/>
              </a:ext>
            </a:extLst>
          </p:cNvPr>
          <p:cNvGrpSpPr/>
          <p:nvPr/>
        </p:nvGrpSpPr>
        <p:grpSpPr>
          <a:xfrm>
            <a:off x="99396" y="3053847"/>
            <a:ext cx="5817563" cy="954107"/>
            <a:chOff x="179891" y="3009849"/>
            <a:chExt cx="5817563" cy="954107"/>
          </a:xfrm>
          <a:solidFill>
            <a:schemeClr val="accent2">
              <a:lumMod val="60000"/>
              <a:lumOff val="40000"/>
            </a:schemeClr>
          </a:solidFill>
        </p:grpSpPr>
        <p:sp>
          <p:nvSpPr>
            <p:cNvPr id="11" name="TextBox 10">
              <a:extLst>
                <a:ext uri="{FF2B5EF4-FFF2-40B4-BE49-F238E27FC236}">
                  <a16:creationId xmlns:a16="http://schemas.microsoft.com/office/drawing/2014/main" id="{9A002902-90CD-6D45-BDC4-BEF79CE810A8}"/>
                </a:ext>
              </a:extLst>
            </p:cNvPr>
            <p:cNvSpPr txBox="1"/>
            <p:nvPr/>
          </p:nvSpPr>
          <p:spPr>
            <a:xfrm>
              <a:off x="179891" y="3009849"/>
              <a:ext cx="4798976" cy="954107"/>
            </a:xfrm>
            <a:prstGeom prst="rect">
              <a:avLst/>
            </a:prstGeom>
            <a:grpFill/>
            <a:ln>
              <a:noFill/>
            </a:ln>
          </p:spPr>
          <p:txBody>
            <a:bodyPr wrap="square" rtlCol="0">
              <a:spAutoFit/>
            </a:bodyPr>
            <a:lstStyle/>
            <a:p>
              <a:pPr algn="ctr"/>
              <a:r>
                <a:rPr lang="en-US" sz="2800" dirty="0">
                  <a:latin typeface="Arial" panose="020B0604020202020204" pitchFamily="34" charset="0"/>
                  <a:cs typeface="Arial" panose="020B0604020202020204" pitchFamily="34" charset="0"/>
                </a:rPr>
                <a:t>Do you want to go </a:t>
              </a:r>
            </a:p>
            <a:p>
              <a:pPr algn="ctr"/>
              <a:r>
                <a:rPr lang="en-US" sz="2800" dirty="0">
                  <a:latin typeface="Arial" panose="020B0604020202020204" pitchFamily="34" charset="0"/>
                  <a:cs typeface="Arial" panose="020B0604020202020204" pitchFamily="34" charset="0"/>
                </a:rPr>
                <a:t>to rehab?</a:t>
              </a:r>
            </a:p>
          </p:txBody>
        </p:sp>
        <p:cxnSp>
          <p:nvCxnSpPr>
            <p:cNvPr id="13" name="Straight Arrow Connector 12">
              <a:extLst>
                <a:ext uri="{FF2B5EF4-FFF2-40B4-BE49-F238E27FC236}">
                  <a16:creationId xmlns:a16="http://schemas.microsoft.com/office/drawing/2014/main" id="{2249DA6E-A9CB-0347-B6DB-53EC711C9A74}"/>
                </a:ext>
              </a:extLst>
            </p:cNvPr>
            <p:cNvCxnSpPr>
              <a:cxnSpLocks/>
            </p:cNvCxnSpPr>
            <p:nvPr/>
          </p:nvCxnSpPr>
          <p:spPr>
            <a:xfrm>
              <a:off x="5037658" y="3548458"/>
              <a:ext cx="959796" cy="0"/>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58A3486F-93BB-5642-9059-9A362CD30E71}"/>
              </a:ext>
            </a:extLst>
          </p:cNvPr>
          <p:cNvSpPr txBox="1"/>
          <p:nvPr/>
        </p:nvSpPr>
        <p:spPr>
          <a:xfrm>
            <a:off x="6036367" y="4690486"/>
            <a:ext cx="5838985" cy="954107"/>
          </a:xfrm>
          <a:prstGeom prst="rect">
            <a:avLst/>
          </a:prstGeom>
          <a:solidFill>
            <a:schemeClr val="accent6">
              <a:lumMod val="60000"/>
              <a:lumOff val="40000"/>
            </a:schemeClr>
          </a:solidFill>
          <a:ln>
            <a:noFill/>
          </a:ln>
        </p:spPr>
        <p:txBody>
          <a:bodyPr wrap="square" rtlCol="0">
            <a:spAutoFit/>
          </a:bodyPr>
          <a:lstStyle/>
          <a:p>
            <a:pPr algn="ctr"/>
            <a:r>
              <a:rPr lang="en-US" sz="2800">
                <a:latin typeface="Arial" panose="020B0604020202020204" pitchFamily="34" charset="0"/>
                <a:cs typeface="Arial" panose="020B0604020202020204" pitchFamily="34" charset="0"/>
              </a:rPr>
              <a:t>What might be some of the benefits of treatment?</a:t>
            </a:r>
          </a:p>
        </p:txBody>
      </p:sp>
      <p:grpSp>
        <p:nvGrpSpPr>
          <p:cNvPr id="19" name="Group 18">
            <a:extLst>
              <a:ext uri="{FF2B5EF4-FFF2-40B4-BE49-F238E27FC236}">
                <a16:creationId xmlns:a16="http://schemas.microsoft.com/office/drawing/2014/main" id="{B82D45DF-93B2-AD43-9539-D20F64D4D608}"/>
              </a:ext>
            </a:extLst>
          </p:cNvPr>
          <p:cNvGrpSpPr/>
          <p:nvPr/>
        </p:nvGrpSpPr>
        <p:grpSpPr>
          <a:xfrm>
            <a:off x="99396" y="4690486"/>
            <a:ext cx="5817563" cy="954107"/>
            <a:chOff x="120257" y="4690482"/>
            <a:chExt cx="5817563" cy="954105"/>
          </a:xfrm>
          <a:solidFill>
            <a:schemeClr val="accent2">
              <a:lumMod val="60000"/>
              <a:lumOff val="40000"/>
            </a:schemeClr>
          </a:solidFill>
        </p:grpSpPr>
        <p:sp>
          <p:nvSpPr>
            <p:cNvPr id="14" name="TextBox 13">
              <a:extLst>
                <a:ext uri="{FF2B5EF4-FFF2-40B4-BE49-F238E27FC236}">
                  <a16:creationId xmlns:a16="http://schemas.microsoft.com/office/drawing/2014/main" id="{1FC21FA0-0EF3-0349-B6A8-D3AA9D8318D8}"/>
                </a:ext>
              </a:extLst>
            </p:cNvPr>
            <p:cNvSpPr txBox="1"/>
            <p:nvPr/>
          </p:nvSpPr>
          <p:spPr>
            <a:xfrm>
              <a:off x="120257" y="4690482"/>
              <a:ext cx="4798976" cy="954105"/>
            </a:xfrm>
            <a:prstGeom prst="rect">
              <a:avLst/>
            </a:prstGeom>
            <a:grpFill/>
            <a:ln>
              <a:noFill/>
            </a:ln>
          </p:spPr>
          <p:txBody>
            <a:bodyPr wrap="square" rtlCol="0">
              <a:spAutoFit/>
            </a:bodyPr>
            <a:lstStyle/>
            <a:p>
              <a:pPr algn="ctr"/>
              <a:r>
                <a:rPr lang="en-US" sz="2800" dirty="0">
                  <a:latin typeface="Arial" panose="020B0604020202020204" pitchFamily="34" charset="0"/>
                  <a:cs typeface="Arial" panose="020B0604020202020204" pitchFamily="34" charset="0"/>
                </a:rPr>
                <a:t>Have you been in treatment before?</a:t>
              </a:r>
            </a:p>
          </p:txBody>
        </p:sp>
        <p:cxnSp>
          <p:nvCxnSpPr>
            <p:cNvPr id="16" name="Straight Arrow Connector 15">
              <a:extLst>
                <a:ext uri="{FF2B5EF4-FFF2-40B4-BE49-F238E27FC236}">
                  <a16:creationId xmlns:a16="http://schemas.microsoft.com/office/drawing/2014/main" id="{A684E7F1-83A5-B140-A84B-D74CB67CD636}"/>
                </a:ext>
              </a:extLst>
            </p:cNvPr>
            <p:cNvCxnSpPr>
              <a:cxnSpLocks/>
            </p:cNvCxnSpPr>
            <p:nvPr/>
          </p:nvCxnSpPr>
          <p:spPr>
            <a:xfrm>
              <a:off x="4978024" y="5229091"/>
              <a:ext cx="959796" cy="0"/>
            </a:xfrm>
            <a:prstGeom prst="straightConnector1">
              <a:avLst/>
            </a:prstGeom>
            <a:grp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21" name="TextBox 20">
            <a:extLst>
              <a:ext uri="{FF2B5EF4-FFF2-40B4-BE49-F238E27FC236}">
                <a16:creationId xmlns:a16="http://schemas.microsoft.com/office/drawing/2014/main" id="{85F0939E-67A8-49E2-952E-03494A8A341C}"/>
              </a:ext>
            </a:extLst>
          </p:cNvPr>
          <p:cNvSpPr txBox="1"/>
          <p:nvPr/>
        </p:nvSpPr>
        <p:spPr>
          <a:xfrm>
            <a:off x="430857" y="248748"/>
            <a:ext cx="1133028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a:t>
            </a:r>
            <a:r>
              <a:rPr lang="en-US" sz="3600" b="1" u="sng" dirty="0">
                <a:solidFill>
                  <a:srgbClr val="153753"/>
                </a:solidFill>
                <a:latin typeface="Arial" panose="020B0604020202020204" pitchFamily="34" charset="0"/>
                <a:cs typeface="Arial" panose="020B0604020202020204" pitchFamily="34" charset="0"/>
              </a:rPr>
              <a:t>Yes / No</a:t>
            </a:r>
            <a:r>
              <a:rPr lang="en-US" sz="3600" b="1" dirty="0">
                <a:solidFill>
                  <a:srgbClr val="153753"/>
                </a:solidFill>
                <a:latin typeface="Arial" panose="020B0604020202020204" pitchFamily="34" charset="0"/>
                <a:cs typeface="Arial" panose="020B0604020202020204" pitchFamily="34" charset="0"/>
              </a:rPr>
              <a:t>                 </a:t>
            </a:r>
            <a:r>
              <a:rPr lang="en-US" sz="3600" dirty="0">
                <a:solidFill>
                  <a:srgbClr val="153753"/>
                </a:solidFill>
                <a:latin typeface="Arial" panose="020B0604020202020204" pitchFamily="34" charset="0"/>
                <a:cs typeface="Arial" panose="020B0604020202020204" pitchFamily="34" charset="0"/>
              </a:rPr>
              <a:t>vs. 	         </a:t>
            </a:r>
            <a:r>
              <a:rPr lang="en-US" sz="3600" b="1" u="sng" dirty="0">
                <a:solidFill>
                  <a:srgbClr val="153753"/>
                </a:solidFill>
                <a:latin typeface="Arial" panose="020B0604020202020204" pitchFamily="34" charset="0"/>
                <a:cs typeface="Arial" panose="020B0604020202020204" pitchFamily="34" charset="0"/>
              </a:rPr>
              <a:t>Open Ended</a:t>
            </a:r>
          </a:p>
        </p:txBody>
      </p:sp>
      <p:sp>
        <p:nvSpPr>
          <p:cNvPr id="2" name="Rectangle 1">
            <a:extLst>
              <a:ext uri="{FF2B5EF4-FFF2-40B4-BE49-F238E27FC236}">
                <a16:creationId xmlns:a16="http://schemas.microsoft.com/office/drawing/2014/main" id="{08C1F250-2EC0-C5E4-A09B-CF67E2ACF923}"/>
              </a:ext>
            </a:extLst>
          </p:cNvPr>
          <p:cNvSpPr/>
          <p:nvPr/>
        </p:nvSpPr>
        <p:spPr>
          <a:xfrm>
            <a:off x="0" y="6568284"/>
            <a:ext cx="12192000" cy="304800"/>
          </a:xfrm>
          <a:prstGeom prst="rect">
            <a:avLst/>
          </a:prstGeom>
          <a:solidFill>
            <a:srgbClr val="153753"/>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227E121B-89B3-7EDF-8263-536970DC9AF6}"/>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18090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7B86AA-0A8D-EF41-9192-775C3CA60980}"/>
              </a:ext>
            </a:extLst>
          </p:cNvPr>
          <p:cNvSpPr/>
          <p:nvPr/>
        </p:nvSpPr>
        <p:spPr>
          <a:xfrm>
            <a:off x="7443217" y="3128402"/>
            <a:ext cx="4748784" cy="2115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Text Placeholder 2">
            <a:extLst>
              <a:ext uri="{FF2B5EF4-FFF2-40B4-BE49-F238E27FC236}">
                <a16:creationId xmlns:a16="http://schemas.microsoft.com/office/drawing/2014/main" id="{89B4B025-1BE7-D146-928F-DA0830D253E3}"/>
              </a:ext>
            </a:extLst>
          </p:cNvPr>
          <p:cNvSpPr txBox="1">
            <a:spLocks/>
          </p:cNvSpPr>
          <p:nvPr/>
        </p:nvSpPr>
        <p:spPr>
          <a:xfrm>
            <a:off x="461031" y="1194731"/>
            <a:ext cx="11551891" cy="3998995"/>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38100" indent="0">
              <a:buClr>
                <a:schemeClr val="tx1"/>
              </a:buClr>
              <a:buNone/>
            </a:pPr>
            <a:endParaRPr lang="en-US" sz="3001"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en-US" sz="3001" dirty="0">
                <a:solidFill>
                  <a:schemeClr val="tx1"/>
                </a:solidFill>
                <a:latin typeface="Arial" panose="020B0604020202020204" pitchFamily="34" charset="0"/>
                <a:cs typeface="Arial" panose="020B0604020202020204" pitchFamily="34" charset="0"/>
              </a:rPr>
              <a:t>Affirm the person’s struggle, achievements, values and feelings</a:t>
            </a:r>
          </a:p>
          <a:p>
            <a:pPr>
              <a:buClr>
                <a:schemeClr val="tx1"/>
              </a:buClr>
              <a:buFont typeface="Arial" panose="020B0604020202020204" pitchFamily="34" charset="0"/>
              <a:buChar char="•"/>
            </a:pPr>
            <a:endParaRPr lang="en-US" sz="3001" dirty="0">
              <a:solidFill>
                <a:schemeClr val="tx1"/>
              </a:solidFill>
              <a:latin typeface="Arial" panose="020B0604020202020204" pitchFamily="34" charset="0"/>
              <a:cs typeface="Arial" panose="020B0604020202020204" pitchFamily="34" charset="0"/>
            </a:endParaRPr>
          </a:p>
          <a:p>
            <a:pPr>
              <a:spcBef>
                <a:spcPts val="0"/>
              </a:spcBef>
              <a:buClr>
                <a:schemeClr val="tx1"/>
              </a:buClr>
              <a:buFont typeface="Arial" panose="020B0604020202020204" pitchFamily="34" charset="0"/>
              <a:buChar char="•"/>
            </a:pPr>
            <a:r>
              <a:rPr lang="en-US" sz="3001" dirty="0">
                <a:solidFill>
                  <a:schemeClr val="tx1"/>
                </a:solidFill>
                <a:latin typeface="Arial" panose="020B0604020202020204" pitchFamily="34" charset="0"/>
                <a:cs typeface="Arial" panose="020B0604020202020204" pitchFamily="34" charset="0"/>
              </a:rPr>
              <a:t>Emphasize a strength</a:t>
            </a:r>
          </a:p>
          <a:p>
            <a:pPr>
              <a:spcBef>
                <a:spcPts val="0"/>
              </a:spcBef>
              <a:buClr>
                <a:schemeClr val="tx1"/>
              </a:buClr>
              <a:buFont typeface="Arial" panose="020B0604020202020204" pitchFamily="34" charset="0"/>
              <a:buChar char="•"/>
            </a:pPr>
            <a:endParaRPr lang="en-US" sz="3001" dirty="0">
              <a:solidFill>
                <a:schemeClr val="tx1"/>
              </a:solidFill>
              <a:latin typeface="Arial" panose="020B0604020202020204" pitchFamily="34" charset="0"/>
              <a:cs typeface="Arial" panose="020B0604020202020204" pitchFamily="34" charset="0"/>
            </a:endParaRPr>
          </a:p>
          <a:p>
            <a:pPr>
              <a:spcBef>
                <a:spcPts val="0"/>
              </a:spcBef>
              <a:buClr>
                <a:schemeClr val="tx1"/>
              </a:buClr>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Notice and appreciate a positive action, even a small one</a:t>
            </a:r>
          </a:p>
          <a:p>
            <a:pPr>
              <a:spcBef>
                <a:spcPts val="0"/>
              </a:spcBef>
              <a:buClr>
                <a:schemeClr val="tx1"/>
              </a:buClr>
              <a:buFont typeface="Arial" panose="020B0604020202020204" pitchFamily="34" charset="0"/>
              <a:buChar char="•"/>
            </a:pPr>
            <a:endParaRPr lang="en-US" sz="300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B912EAF-1D91-A3D1-BD52-2CD4193F7D7B}"/>
              </a:ext>
            </a:extLst>
          </p:cNvPr>
          <p:cNvPicPr>
            <a:picLocks noChangeAspect="1"/>
          </p:cNvPicPr>
          <p:nvPr/>
        </p:nvPicPr>
        <p:blipFill>
          <a:blip r:embed="rId3"/>
          <a:stretch>
            <a:fillRect/>
          </a:stretch>
        </p:blipFill>
        <p:spPr>
          <a:xfrm>
            <a:off x="7261996" y="5034708"/>
            <a:ext cx="4996106" cy="1823292"/>
          </a:xfrm>
          <a:prstGeom prst="rect">
            <a:avLst/>
          </a:prstGeom>
        </p:spPr>
      </p:pic>
      <p:sp>
        <p:nvSpPr>
          <p:cNvPr id="10" name="Rectangle 9">
            <a:extLst>
              <a:ext uri="{FF2B5EF4-FFF2-40B4-BE49-F238E27FC236}">
                <a16:creationId xmlns:a16="http://schemas.microsoft.com/office/drawing/2014/main" id="{40ED39B5-59B1-FBBC-E0F3-45FA28123ABF}"/>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176EA8C7-4499-A92E-03F5-47EC9E3A0E14}"/>
              </a:ext>
            </a:extLst>
          </p:cNvPr>
          <p:cNvPicPr>
            <a:picLocks noChangeAspect="1"/>
          </p:cNvPicPr>
          <p:nvPr/>
        </p:nvPicPr>
        <p:blipFill>
          <a:blip r:embed="rId4"/>
          <a:stretch>
            <a:fillRect/>
          </a:stretch>
        </p:blipFill>
        <p:spPr>
          <a:xfrm>
            <a:off x="0" y="6246574"/>
            <a:ext cx="1466687" cy="611426"/>
          </a:xfrm>
          <a:prstGeom prst="rect">
            <a:avLst/>
          </a:prstGeom>
        </p:spPr>
      </p:pic>
      <p:cxnSp>
        <p:nvCxnSpPr>
          <p:cNvPr id="15" name="Straight Connector 14">
            <a:extLst>
              <a:ext uri="{FF2B5EF4-FFF2-40B4-BE49-F238E27FC236}">
                <a16:creationId xmlns:a16="http://schemas.microsoft.com/office/drawing/2014/main" id="{9806AE76-7CD2-054B-E16E-57208CD94670}"/>
              </a:ext>
            </a:extLst>
          </p:cNvPr>
          <p:cNvCxnSpPr>
            <a:cxnSpLocks/>
          </p:cNvCxnSpPr>
          <p:nvPr/>
        </p:nvCxnSpPr>
        <p:spPr>
          <a:xfrm>
            <a:off x="40547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6" name="Google Shape;434;p52">
            <a:extLst>
              <a:ext uri="{FF2B5EF4-FFF2-40B4-BE49-F238E27FC236}">
                <a16:creationId xmlns:a16="http://schemas.microsoft.com/office/drawing/2014/main" id="{88C4647D-6115-5D37-8EB7-86A1A1DF2C80}"/>
              </a:ext>
            </a:extLst>
          </p:cNvPr>
          <p:cNvSpPr txBox="1">
            <a:spLocks/>
          </p:cNvSpPr>
          <p:nvPr/>
        </p:nvSpPr>
        <p:spPr>
          <a:xfrm>
            <a:off x="762000" y="27692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Affirmations</a:t>
            </a:r>
          </a:p>
        </p:txBody>
      </p:sp>
      <p:sp>
        <p:nvSpPr>
          <p:cNvPr id="18" name="Rectangle: Rounded Corners 17">
            <a:extLst>
              <a:ext uri="{FF2B5EF4-FFF2-40B4-BE49-F238E27FC236}">
                <a16:creationId xmlns:a16="http://schemas.microsoft.com/office/drawing/2014/main" id="{E804F797-E3FC-5D30-E4BC-0E27BC1858D4}"/>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9" name="Oval 18">
            <a:extLst>
              <a:ext uri="{FF2B5EF4-FFF2-40B4-BE49-F238E27FC236}">
                <a16:creationId xmlns:a16="http://schemas.microsoft.com/office/drawing/2014/main" id="{CA927884-A87A-062E-8B6B-802710D7DBA7}"/>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extLst>
      <p:ext uri="{BB962C8B-B14F-4D97-AF65-F5344CB8AC3E}">
        <p14:creationId xmlns:p14="http://schemas.microsoft.com/office/powerpoint/2010/main" val="3125320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930EAF-177C-A040-98EF-73902FECDD85}"/>
              </a:ext>
            </a:extLst>
          </p:cNvPr>
          <p:cNvSpPr/>
          <p:nvPr/>
        </p:nvSpPr>
        <p:spPr>
          <a:xfrm>
            <a:off x="7443216" y="3763926"/>
            <a:ext cx="4975612" cy="164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Google Shape;434;p52">
            <a:extLst>
              <a:ext uri="{FF2B5EF4-FFF2-40B4-BE49-F238E27FC236}">
                <a16:creationId xmlns:a16="http://schemas.microsoft.com/office/drawing/2014/main" id="{4BF555E6-12CC-0E42-9CEC-DB7237780CD3}"/>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Examples of Affirmations</a:t>
            </a:r>
          </a:p>
        </p:txBody>
      </p:sp>
      <p:sp>
        <p:nvSpPr>
          <p:cNvPr id="8" name="Text Placeholder 2">
            <a:extLst>
              <a:ext uri="{FF2B5EF4-FFF2-40B4-BE49-F238E27FC236}">
                <a16:creationId xmlns:a16="http://schemas.microsoft.com/office/drawing/2014/main" id="{AD6D9E78-5089-494A-9899-06C6AE3CD86E}"/>
              </a:ext>
            </a:extLst>
          </p:cNvPr>
          <p:cNvSpPr txBox="1">
            <a:spLocks/>
          </p:cNvSpPr>
          <p:nvPr/>
        </p:nvSpPr>
        <p:spPr>
          <a:xfrm>
            <a:off x="515994" y="1752752"/>
            <a:ext cx="11206009" cy="3033033"/>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90000"/>
              </a:lnSpc>
              <a:spcBef>
                <a:spcPts val="0"/>
              </a:spcBef>
            </a:pPr>
            <a:r>
              <a:rPr lang="en-US" dirty="0">
                <a:latin typeface="Arial" panose="020B0604020202020204" pitchFamily="34" charset="0"/>
                <a:cs typeface="Arial" panose="020B0604020202020204" pitchFamily="34" charset="0"/>
              </a:rPr>
              <a:t>“It takes courage to face such difficult challenges.”</a:t>
            </a:r>
          </a:p>
          <a:p>
            <a:pPr>
              <a:lnSpc>
                <a:spcPct val="190000"/>
              </a:lnSpc>
              <a:spcBef>
                <a:spcPts val="0"/>
              </a:spcBef>
            </a:pPr>
            <a:r>
              <a:rPr lang="en-US" dirty="0">
                <a:latin typeface="Arial" panose="020B0604020202020204" pitchFamily="34" charset="0"/>
                <a:cs typeface="Arial" panose="020B0604020202020204" pitchFamily="34" charset="0"/>
              </a:rPr>
              <a:t>“You’ve quit before; That took a lot of strength.”</a:t>
            </a:r>
          </a:p>
          <a:p>
            <a:pPr>
              <a:lnSpc>
                <a:spcPct val="100000"/>
              </a:lnSpc>
              <a:spcBef>
                <a:spcPts val="0"/>
              </a:spcBef>
            </a:pPr>
            <a:endParaRPr lang="en-US" dirty="0">
              <a:latin typeface="Arial" panose="020B0604020202020204" pitchFamily="34" charset="0"/>
              <a:cs typeface="Arial" panose="020B0604020202020204" pitchFamily="34" charset="0"/>
            </a:endParaRPr>
          </a:p>
          <a:p>
            <a:pPr>
              <a:lnSpc>
                <a:spcPct val="100000"/>
              </a:lnSpc>
              <a:spcBef>
                <a:spcPts val="0"/>
              </a:spcBef>
            </a:pPr>
            <a:r>
              <a:rPr lang="en-US" dirty="0">
                <a:latin typeface="Arial" panose="020B0604020202020204" pitchFamily="34" charset="0"/>
                <a:cs typeface="Arial" panose="020B0604020202020204" pitchFamily="34" charset="0"/>
              </a:rPr>
              <a:t>“I know you didn’t expect to talk to me about today, so I think it’s great that you’re willing to speak with me.”</a:t>
            </a:r>
          </a:p>
          <a:p>
            <a:pPr>
              <a:lnSpc>
                <a:spcPct val="190000"/>
              </a:lnSpc>
              <a:spcBef>
                <a:spcPts val="0"/>
              </a:spcBef>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2B60D7D-D64E-0006-7A9E-4CE5037596A1}"/>
              </a:ext>
            </a:extLst>
          </p:cNvPr>
          <p:cNvPicPr>
            <a:picLocks noChangeAspect="1"/>
          </p:cNvPicPr>
          <p:nvPr/>
        </p:nvPicPr>
        <p:blipFill>
          <a:blip r:embed="rId3"/>
          <a:stretch>
            <a:fillRect/>
          </a:stretch>
        </p:blipFill>
        <p:spPr>
          <a:xfrm>
            <a:off x="7261996" y="5034708"/>
            <a:ext cx="4996106" cy="1823292"/>
          </a:xfrm>
          <a:prstGeom prst="rect">
            <a:avLst/>
          </a:prstGeom>
        </p:spPr>
      </p:pic>
      <p:sp>
        <p:nvSpPr>
          <p:cNvPr id="9" name="Rectangle 8">
            <a:extLst>
              <a:ext uri="{FF2B5EF4-FFF2-40B4-BE49-F238E27FC236}">
                <a16:creationId xmlns:a16="http://schemas.microsoft.com/office/drawing/2014/main" id="{81B90562-0B3D-7F2D-0397-DE199513B2DD}"/>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logo&#10;&#10;AI-generated content may be incorrect.">
            <a:extLst>
              <a:ext uri="{FF2B5EF4-FFF2-40B4-BE49-F238E27FC236}">
                <a16:creationId xmlns:a16="http://schemas.microsoft.com/office/drawing/2014/main" id="{7A695FD2-9B79-12E2-B1F9-FE9363D6E01B}"/>
              </a:ext>
            </a:extLst>
          </p:cNvPr>
          <p:cNvPicPr>
            <a:picLocks noChangeAspect="1"/>
          </p:cNvPicPr>
          <p:nvPr/>
        </p:nvPicPr>
        <p:blipFill>
          <a:blip r:embed="rId4"/>
          <a:stretch>
            <a:fillRect/>
          </a:stretch>
        </p:blipFill>
        <p:spPr>
          <a:xfrm>
            <a:off x="0" y="6246574"/>
            <a:ext cx="1466687" cy="611426"/>
          </a:xfrm>
          <a:prstGeom prst="rect">
            <a:avLst/>
          </a:prstGeom>
        </p:spPr>
      </p:pic>
      <p:cxnSp>
        <p:nvCxnSpPr>
          <p:cNvPr id="11" name="Straight Connector 10">
            <a:extLst>
              <a:ext uri="{FF2B5EF4-FFF2-40B4-BE49-F238E27FC236}">
                <a16:creationId xmlns:a16="http://schemas.microsoft.com/office/drawing/2014/main" id="{D5135501-B9FC-8DFD-CB76-128A40F9EC2C}"/>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134EC62-F578-16C5-9331-8BA77BCA2E0C}"/>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3" name="Oval 12">
            <a:extLst>
              <a:ext uri="{FF2B5EF4-FFF2-40B4-BE49-F238E27FC236}">
                <a16:creationId xmlns:a16="http://schemas.microsoft.com/office/drawing/2014/main" id="{55358232-8048-7F2C-17DB-2DE3BE196DAC}"/>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extLst>
      <p:ext uri="{BB962C8B-B14F-4D97-AF65-F5344CB8AC3E}">
        <p14:creationId xmlns:p14="http://schemas.microsoft.com/office/powerpoint/2010/main" val="326581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DA86C3-866C-6949-B146-DE81E88FA3C8}"/>
              </a:ext>
            </a:extLst>
          </p:cNvPr>
          <p:cNvSpPr/>
          <p:nvPr/>
        </p:nvSpPr>
        <p:spPr>
          <a:xfrm>
            <a:off x="8229600" y="3429000"/>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Google Shape;441;p53">
            <a:extLst>
              <a:ext uri="{FF2B5EF4-FFF2-40B4-BE49-F238E27FC236}">
                <a16:creationId xmlns:a16="http://schemas.microsoft.com/office/drawing/2014/main" id="{6EEAD5D4-4761-1246-AC51-0E02A1B0179C}"/>
              </a:ext>
            </a:extLst>
          </p:cNvPr>
          <p:cNvSpPr txBox="1">
            <a:spLocks noGrp="1"/>
          </p:cNvSpPr>
          <p:nvPr>
            <p:ph idx="1"/>
          </p:nvPr>
        </p:nvSpPr>
        <p:spPr>
          <a:xfrm>
            <a:off x="497278" y="1338747"/>
            <a:ext cx="11650598" cy="2917837"/>
          </a:xfrm>
          <a:prstGeom prst="rect">
            <a:avLst/>
          </a:prstGeom>
        </p:spPr>
        <p:txBody>
          <a:bodyPr spcFirstLastPara="1" vert="horz" wrap="square" lIns="91426" tIns="45700" rIns="91426" bIns="45700" rtlCol="0" anchor="t" anchorCtr="0">
            <a:noAutofit/>
          </a:bodyPr>
          <a:lstStyle/>
          <a:p>
            <a:pPr marL="495300" indent="-457200">
              <a:lnSpc>
                <a:spcPct val="150000"/>
              </a:lnSpc>
              <a:spcBef>
                <a:spcPts val="0"/>
              </a:spcBef>
              <a:buSzPts val="3000"/>
            </a:pPr>
            <a:r>
              <a:rPr lang="en-US" sz="3001" dirty="0">
                <a:latin typeface="Arial" panose="020B0604020202020204" pitchFamily="34" charset="0"/>
                <a:cs typeface="Arial" panose="020B0604020202020204" pitchFamily="34" charset="0"/>
              </a:rPr>
              <a:t>Communicates that you have listened</a:t>
            </a:r>
            <a:endParaRPr sz="3001" dirty="0">
              <a:latin typeface="Arial" panose="020B0604020202020204" pitchFamily="34" charset="0"/>
              <a:cs typeface="Arial" panose="020B0604020202020204" pitchFamily="34" charset="0"/>
            </a:endParaRPr>
          </a:p>
          <a:p>
            <a:pPr marL="495300" indent="-457200">
              <a:lnSpc>
                <a:spcPct val="150000"/>
              </a:lnSpc>
              <a:spcBef>
                <a:spcPts val="0"/>
              </a:spcBef>
              <a:buSzPts val="3000"/>
            </a:pPr>
            <a:r>
              <a:rPr lang="en-US" sz="3001" dirty="0">
                <a:latin typeface="Arial" panose="020B0604020202020204" pitchFamily="34" charset="0"/>
                <a:cs typeface="Arial" panose="020B0604020202020204" pitchFamily="34" charset="0"/>
              </a:rPr>
              <a:t>Serves as a ‘check’ that you correctly understood what was said</a:t>
            </a:r>
            <a:endParaRPr sz="3001" dirty="0">
              <a:latin typeface="Arial" panose="020B0604020202020204" pitchFamily="34" charset="0"/>
              <a:cs typeface="Arial" panose="020B0604020202020204" pitchFamily="34" charset="0"/>
            </a:endParaRPr>
          </a:p>
          <a:p>
            <a:pPr marL="495300" indent="-457200">
              <a:lnSpc>
                <a:spcPct val="150000"/>
              </a:lnSpc>
              <a:spcBef>
                <a:spcPts val="0"/>
              </a:spcBef>
              <a:buSzPts val="3000"/>
            </a:pPr>
            <a:r>
              <a:rPr lang="en-US" sz="3001" dirty="0">
                <a:latin typeface="Arial" panose="020B0604020202020204" pitchFamily="34" charset="0"/>
                <a:cs typeface="Arial" panose="020B0604020202020204" pitchFamily="34" charset="0"/>
              </a:rPr>
              <a:t>An effective, non-confrontational way to reduce resistance</a:t>
            </a:r>
            <a:endParaRPr sz="3001" dirty="0">
              <a:latin typeface="Arial" panose="020B0604020202020204" pitchFamily="34" charset="0"/>
              <a:cs typeface="Arial" panose="020B0604020202020204" pitchFamily="34" charset="0"/>
            </a:endParaRPr>
          </a:p>
          <a:p>
            <a:pPr marL="495300" indent="-457200">
              <a:lnSpc>
                <a:spcPct val="150000"/>
              </a:lnSpc>
              <a:spcBef>
                <a:spcPts val="0"/>
              </a:spcBef>
              <a:buSzPts val="3000"/>
            </a:pPr>
            <a:r>
              <a:rPr lang="en-US" sz="3001" dirty="0">
                <a:latin typeface="Arial" panose="020B0604020202020204" pitchFamily="34" charset="0"/>
                <a:cs typeface="Arial" panose="020B0604020202020204" pitchFamily="34" charset="0"/>
              </a:rPr>
              <a:t>Expands on the meaning of what was said</a:t>
            </a:r>
            <a:endParaRPr sz="300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DAD251-049C-50FD-6BB5-76A5FA37E239}"/>
              </a:ext>
            </a:extLst>
          </p:cNvPr>
          <p:cNvPicPr>
            <a:picLocks noChangeAspect="1"/>
          </p:cNvPicPr>
          <p:nvPr/>
        </p:nvPicPr>
        <p:blipFill>
          <a:blip r:embed="rId3"/>
          <a:srcRect t="2456"/>
          <a:stretch/>
        </p:blipFill>
        <p:spPr>
          <a:xfrm>
            <a:off x="7032084" y="4318612"/>
            <a:ext cx="5159916" cy="2587497"/>
          </a:xfrm>
          <a:prstGeom prst="rect">
            <a:avLst/>
          </a:prstGeom>
        </p:spPr>
      </p:pic>
      <p:sp>
        <p:nvSpPr>
          <p:cNvPr id="12" name="Google Shape;434;p52">
            <a:extLst>
              <a:ext uri="{FF2B5EF4-FFF2-40B4-BE49-F238E27FC236}">
                <a16:creationId xmlns:a16="http://schemas.microsoft.com/office/drawing/2014/main" id="{D86D4E9C-E446-F9D9-7CD1-AD5D9AB204CA}"/>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Reflect</a:t>
            </a:r>
          </a:p>
        </p:txBody>
      </p:sp>
      <p:cxnSp>
        <p:nvCxnSpPr>
          <p:cNvPr id="13" name="Straight Connector 12">
            <a:extLst>
              <a:ext uri="{FF2B5EF4-FFF2-40B4-BE49-F238E27FC236}">
                <a16:creationId xmlns:a16="http://schemas.microsoft.com/office/drawing/2014/main" id="{68638927-7B12-C02C-F022-483C819AD830}"/>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1D3E7E4-F913-25AE-ACE7-763502128B46}"/>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5" name="Oval 14">
            <a:extLst>
              <a:ext uri="{FF2B5EF4-FFF2-40B4-BE49-F238E27FC236}">
                <a16:creationId xmlns:a16="http://schemas.microsoft.com/office/drawing/2014/main" id="{7B682A72-0ADB-D532-4280-ADB82F72D358}"/>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
        <p:nvSpPr>
          <p:cNvPr id="16" name="Rectangle 15">
            <a:extLst>
              <a:ext uri="{FF2B5EF4-FFF2-40B4-BE49-F238E27FC236}">
                <a16:creationId xmlns:a16="http://schemas.microsoft.com/office/drawing/2014/main" id="{142F48FB-1E71-880E-D325-CDF856281892}"/>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logo&#10;&#10;AI-generated content may be incorrect.">
            <a:extLst>
              <a:ext uri="{FF2B5EF4-FFF2-40B4-BE49-F238E27FC236}">
                <a16:creationId xmlns:a16="http://schemas.microsoft.com/office/drawing/2014/main" id="{4E7A03B3-CD40-AF6D-515A-E3F4B599FFD1}"/>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2948481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34;p52">
            <a:extLst>
              <a:ext uri="{FF2B5EF4-FFF2-40B4-BE49-F238E27FC236}">
                <a16:creationId xmlns:a16="http://schemas.microsoft.com/office/drawing/2014/main" id="{CA13F943-5EE8-7243-A8BF-AF6395F9ED88}"/>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US" sz="4000"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25751513-F3E8-B642-A743-1337862D9432}"/>
              </a:ext>
            </a:extLst>
          </p:cNvPr>
          <p:cNvSpPr txBox="1">
            <a:spLocks/>
          </p:cNvSpPr>
          <p:nvPr/>
        </p:nvSpPr>
        <p:spPr>
          <a:xfrm>
            <a:off x="956398" y="1825316"/>
            <a:ext cx="11966387" cy="3787044"/>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000000"/>
              </a:buClr>
            </a:pPr>
            <a:r>
              <a:rPr lang="en-US" sz="3001" dirty="0">
                <a:latin typeface="Arial" panose="020B0604020202020204" pitchFamily="34" charset="0"/>
                <a:cs typeface="Arial" panose="020B0604020202020204" pitchFamily="34" charset="0"/>
              </a:rPr>
              <a:t>“What I’m hearing you saying is…”</a:t>
            </a:r>
          </a:p>
          <a:p>
            <a:pPr>
              <a:lnSpc>
                <a:spcPct val="150000"/>
              </a:lnSpc>
              <a:spcBef>
                <a:spcPts val="0"/>
              </a:spcBef>
              <a:buClr>
                <a:srgbClr val="000000"/>
              </a:buClr>
            </a:pPr>
            <a:r>
              <a:rPr lang="en-US" sz="3001" dirty="0">
                <a:latin typeface="Arial" panose="020B0604020202020204" pitchFamily="34" charset="0"/>
                <a:cs typeface="Arial" panose="020B0604020202020204" pitchFamily="34" charset="0"/>
              </a:rPr>
              <a:t>“So on the one hand it seems like.. and, yet on the other hand...”</a:t>
            </a:r>
          </a:p>
          <a:p>
            <a:pPr>
              <a:lnSpc>
                <a:spcPct val="150000"/>
              </a:lnSpc>
              <a:spcBef>
                <a:spcPts val="0"/>
              </a:spcBef>
              <a:buClr>
                <a:srgbClr val="000000"/>
              </a:buClr>
            </a:pPr>
            <a:r>
              <a:rPr lang="en-US" sz="3001" dirty="0">
                <a:latin typeface="Arial" panose="020B0604020202020204" pitchFamily="34" charset="0"/>
                <a:cs typeface="Arial" panose="020B0604020202020204" pitchFamily="34" charset="0"/>
              </a:rPr>
              <a:t>“Let me see if I heard you correctly...”</a:t>
            </a: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1575D6A-2C98-FED1-7840-F951021AAF42}"/>
              </a:ext>
            </a:extLst>
          </p:cNvPr>
          <p:cNvPicPr>
            <a:picLocks noChangeAspect="1"/>
          </p:cNvPicPr>
          <p:nvPr/>
        </p:nvPicPr>
        <p:blipFill>
          <a:blip r:embed="rId3"/>
          <a:srcRect t="2456"/>
          <a:stretch/>
        </p:blipFill>
        <p:spPr>
          <a:xfrm>
            <a:off x="7032084" y="4318612"/>
            <a:ext cx="5159916" cy="2587497"/>
          </a:xfrm>
          <a:prstGeom prst="rect">
            <a:avLst/>
          </a:prstGeom>
        </p:spPr>
      </p:pic>
      <p:sp>
        <p:nvSpPr>
          <p:cNvPr id="11" name="Google Shape;434;p52">
            <a:extLst>
              <a:ext uri="{FF2B5EF4-FFF2-40B4-BE49-F238E27FC236}">
                <a16:creationId xmlns:a16="http://schemas.microsoft.com/office/drawing/2014/main" id="{564472A1-4535-1473-749A-3353C8284966}"/>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Examples of Reflections</a:t>
            </a:r>
          </a:p>
        </p:txBody>
      </p:sp>
      <p:sp>
        <p:nvSpPr>
          <p:cNvPr id="12" name="Rectangle 11">
            <a:extLst>
              <a:ext uri="{FF2B5EF4-FFF2-40B4-BE49-F238E27FC236}">
                <a16:creationId xmlns:a16="http://schemas.microsoft.com/office/drawing/2014/main" id="{C55B0977-D965-BCD9-1ED4-4DF6D41CF77A}"/>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logo&#10;&#10;AI-generated content may be incorrect.">
            <a:extLst>
              <a:ext uri="{FF2B5EF4-FFF2-40B4-BE49-F238E27FC236}">
                <a16:creationId xmlns:a16="http://schemas.microsoft.com/office/drawing/2014/main" id="{ECDD139B-CEBF-4860-EF81-F666E7859E07}"/>
              </a:ext>
            </a:extLst>
          </p:cNvPr>
          <p:cNvPicPr>
            <a:picLocks noChangeAspect="1"/>
          </p:cNvPicPr>
          <p:nvPr/>
        </p:nvPicPr>
        <p:blipFill>
          <a:blip r:embed="rId4"/>
          <a:stretch>
            <a:fillRect/>
          </a:stretch>
        </p:blipFill>
        <p:spPr>
          <a:xfrm>
            <a:off x="0" y="6246574"/>
            <a:ext cx="1466687" cy="611426"/>
          </a:xfrm>
          <a:prstGeom prst="rect">
            <a:avLst/>
          </a:prstGeom>
        </p:spPr>
      </p:pic>
      <p:cxnSp>
        <p:nvCxnSpPr>
          <p:cNvPr id="14" name="Straight Connector 13">
            <a:extLst>
              <a:ext uri="{FF2B5EF4-FFF2-40B4-BE49-F238E27FC236}">
                <a16:creationId xmlns:a16="http://schemas.microsoft.com/office/drawing/2014/main" id="{68D1A1AB-B662-A5EE-528E-69D447478FA0}"/>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56C6A43-6281-A770-D1BA-5AF791A9F271}"/>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6" name="Oval 15">
            <a:extLst>
              <a:ext uri="{FF2B5EF4-FFF2-40B4-BE49-F238E27FC236}">
                <a16:creationId xmlns:a16="http://schemas.microsoft.com/office/drawing/2014/main" id="{F9ED6F7B-616B-E9BD-C00F-B280AFDF2862}"/>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extLst>
      <p:ext uri="{BB962C8B-B14F-4D97-AF65-F5344CB8AC3E}">
        <p14:creationId xmlns:p14="http://schemas.microsoft.com/office/powerpoint/2010/main" val="1650669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1" name="Google Shape;451;p54"/>
          <p:cNvSpPr/>
          <p:nvPr/>
        </p:nvSpPr>
        <p:spPr>
          <a:xfrm>
            <a:off x="609600" y="1563378"/>
            <a:ext cx="11277600" cy="3464350"/>
          </a:xfrm>
          <a:prstGeom prst="roundRect">
            <a:avLst>
              <a:gd name="adj" fmla="val 16667"/>
            </a:avLst>
          </a:prstGeom>
          <a:solidFill>
            <a:srgbClr val="FFFFFF"/>
          </a:solidFill>
          <a:ln w="3175" cap="flat" cmpd="sng">
            <a:noFill/>
            <a:prstDash val="solid"/>
            <a:round/>
            <a:headEnd type="none" w="sm" len="sm"/>
            <a:tailEnd type="none" w="sm" len="sm"/>
          </a:ln>
        </p:spPr>
        <p:txBody>
          <a:bodyPr spcFirstLastPara="1" wrap="square" lIns="91426" tIns="91426" rIns="91426" bIns="91426" anchor="t" anchorCtr="0">
            <a:noAutofit/>
          </a:bodyPr>
          <a:lstStyle/>
          <a:p>
            <a:pPr marL="495300" indent="-457200">
              <a:buSzPts val="3000"/>
              <a:buFont typeface="Arial" panose="020B0604020202020204" pitchFamily="34" charset="0"/>
              <a:buChar char="•"/>
            </a:pPr>
            <a:r>
              <a:rPr lang="en-US" sz="2800" dirty="0">
                <a:latin typeface="Arial"/>
                <a:ea typeface="Calibri"/>
                <a:cs typeface="Arial"/>
                <a:sym typeface="Calibri"/>
              </a:rPr>
              <a:t>“What you’ve said is important, and I want to be sure I have it right…”   </a:t>
            </a:r>
            <a:endParaRPr lang="en-US" sz="2800" dirty="0">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endParaRPr sz="2800" dirty="0">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r>
              <a:rPr lang="en-US" sz="2800" dirty="0">
                <a:latin typeface="Arial"/>
                <a:ea typeface="Calibri"/>
                <a:cs typeface="Arial"/>
                <a:sym typeface="Calibri"/>
              </a:rPr>
              <a:t>“So, what I think I hear you saying is…”  </a:t>
            </a:r>
            <a:endParaRPr sz="2800" dirty="0">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endParaRPr lang="en-US" sz="2800" dirty="0">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r>
              <a:rPr lang="en-US" sz="2800" dirty="0">
                <a:latin typeface="Arial"/>
                <a:ea typeface="Calibri"/>
                <a:cs typeface="Arial"/>
                <a:sym typeface="Calibri"/>
              </a:rPr>
              <a:t>“Is there anything else you’d like to tell </a:t>
            </a:r>
          </a:p>
          <a:p>
            <a:pPr marL="495300" lvl="1">
              <a:buSzPts val="3000"/>
            </a:pPr>
            <a:r>
              <a:rPr lang="en-US" sz="2800" dirty="0">
                <a:latin typeface="Arial"/>
                <a:ea typeface="Calibri"/>
                <a:cs typeface="Arial"/>
                <a:sym typeface="Calibri"/>
              </a:rPr>
              <a:t>me about this?”</a:t>
            </a:r>
            <a:endParaRPr sz="2800" dirty="0">
              <a:latin typeface="Arial"/>
              <a:ea typeface="Calibri"/>
              <a:cs typeface="Arial"/>
            </a:endParaRPr>
          </a:p>
        </p:txBody>
      </p:sp>
      <p:graphicFrame>
        <p:nvGraphicFramePr>
          <p:cNvPr id="2" name="Google Shape;412;p49">
            <a:extLst>
              <a:ext uri="{FF2B5EF4-FFF2-40B4-BE49-F238E27FC236}">
                <a16:creationId xmlns:a16="http://schemas.microsoft.com/office/drawing/2014/main" id="{69B9FCBF-C60D-2FC9-5F2F-FAAC7D0F02D7}"/>
              </a:ext>
            </a:extLst>
          </p:cNvPr>
          <p:cNvGraphicFramePr/>
          <p:nvPr>
            <p:extLst>
              <p:ext uri="{D42A27DB-BD31-4B8C-83A1-F6EECF244321}">
                <p14:modId xmlns:p14="http://schemas.microsoft.com/office/powerpoint/2010/main" val="200108860"/>
              </p:ext>
            </p:extLst>
          </p:nvPr>
        </p:nvGraphicFramePr>
        <p:xfrm>
          <a:off x="6411817" y="3867613"/>
          <a:ext cx="5780183" cy="3074991"/>
        </p:xfrm>
        <a:graphic>
          <a:graphicData uri="http://schemas.openxmlformats.org/drawingml/2006/table">
            <a:tbl>
              <a:tblPr>
                <a:noFill/>
              </a:tblPr>
              <a:tblGrid>
                <a:gridCol w="645014">
                  <a:extLst>
                    <a:ext uri="{9D8B030D-6E8A-4147-A177-3AD203B41FA5}">
                      <a16:colId xmlns:a16="http://schemas.microsoft.com/office/drawing/2014/main" val="20000"/>
                    </a:ext>
                  </a:extLst>
                </a:gridCol>
                <a:gridCol w="741810">
                  <a:extLst>
                    <a:ext uri="{9D8B030D-6E8A-4147-A177-3AD203B41FA5}">
                      <a16:colId xmlns:a16="http://schemas.microsoft.com/office/drawing/2014/main" val="20001"/>
                    </a:ext>
                  </a:extLst>
                </a:gridCol>
                <a:gridCol w="810815">
                  <a:extLst>
                    <a:ext uri="{9D8B030D-6E8A-4147-A177-3AD203B41FA5}">
                      <a16:colId xmlns:a16="http://schemas.microsoft.com/office/drawing/2014/main" val="20002"/>
                    </a:ext>
                  </a:extLst>
                </a:gridCol>
                <a:gridCol w="3582544">
                  <a:extLst>
                    <a:ext uri="{9D8B030D-6E8A-4147-A177-3AD203B41FA5}">
                      <a16:colId xmlns:a16="http://schemas.microsoft.com/office/drawing/2014/main" val="20003"/>
                    </a:ext>
                  </a:extLst>
                </a:gridCol>
              </a:tblGrid>
              <a:tr h="648927">
                <a:tc gridSpan="3">
                  <a:txBody>
                    <a:bodyPr/>
                    <a:lstStyle/>
                    <a:p>
                      <a:pPr marL="0" lvl="0" indent="0" algn="l" rtl="0">
                        <a:spcBef>
                          <a:spcPts val="0"/>
                        </a:spcBef>
                        <a:spcAft>
                          <a:spcPts val="0"/>
                        </a:spcAft>
                        <a:buNone/>
                      </a:pPr>
                      <a:endParaRPr sz="3400" b="1" dirty="0"/>
                    </a:p>
                  </a:txBody>
                  <a:tcPr marL="91426" marR="91426" marT="91426" marB="91426">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2200" b="1" dirty="0">
                          <a:solidFill>
                            <a:schemeClr val="bg1"/>
                          </a:solidFill>
                          <a:latin typeface="Arial" panose="020B0604020202020204" pitchFamily="34" charset="0"/>
                          <a:cs typeface="Arial" panose="020B0604020202020204" pitchFamily="34" charset="0"/>
                        </a:rPr>
                        <a:t>SUMMARIZE</a:t>
                      </a:r>
                      <a:endParaRPr sz="2200" b="1" dirty="0">
                        <a:solidFill>
                          <a:schemeClr val="bg1"/>
                        </a:solidFill>
                        <a:latin typeface="Arial" panose="020B0604020202020204" pitchFamily="34" charset="0"/>
                        <a:cs typeface="Arial" panose="020B0604020202020204" pitchFamily="34" charset="0"/>
                      </a:endParaRPr>
                    </a:p>
                  </a:txBody>
                  <a:tcPr marL="91426" marR="91426" marT="91426" marB="91426"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71A2BD"/>
                    </a:solidFill>
                  </a:tcPr>
                </a:tc>
                <a:extLst>
                  <a:ext uri="{0D108BD9-81ED-4DB2-BD59-A6C34878D82A}">
                    <a16:rowId xmlns:a16="http://schemas.microsoft.com/office/drawing/2014/main" val="10000"/>
                  </a:ext>
                </a:extLst>
              </a:tr>
              <a:tr h="668494">
                <a:tc gridSpan="2">
                  <a:txBody>
                    <a:bodyPr/>
                    <a:lstStyle/>
                    <a:p>
                      <a:pPr marL="0" lvl="0" indent="0" algn="l" rtl="0">
                        <a:spcBef>
                          <a:spcPts val="0"/>
                        </a:spcBef>
                        <a:spcAft>
                          <a:spcPts val="0"/>
                        </a:spcAft>
                        <a:buNone/>
                      </a:pPr>
                      <a:endParaRPr sz="3400" b="1" dirty="0"/>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2200" b="1" dirty="0">
                          <a:solidFill>
                            <a:schemeClr val="bg1"/>
                          </a:solidFill>
                          <a:latin typeface="Arial" panose="020B0604020202020204" pitchFamily="34" charset="0"/>
                          <a:cs typeface="Arial" panose="020B0604020202020204" pitchFamily="34" charset="0"/>
                        </a:rPr>
                        <a:t>REFLECT</a:t>
                      </a:r>
                      <a:endParaRPr sz="22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508CAE"/>
                    </a:solidFill>
                  </a:tcPr>
                </a:tc>
                <a:tc hMerge="1">
                  <a:txBody>
                    <a:bodyPr/>
                    <a:lstStyle/>
                    <a:p>
                      <a:endParaRPr lang="en-US"/>
                    </a:p>
                  </a:txBody>
                  <a:tcPr/>
                </a:tc>
                <a:extLst>
                  <a:ext uri="{0D108BD9-81ED-4DB2-BD59-A6C34878D82A}">
                    <a16:rowId xmlns:a16="http://schemas.microsoft.com/office/drawing/2014/main" val="10001"/>
                  </a:ext>
                </a:extLst>
              </a:tr>
              <a:tr h="745410">
                <a:tc>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2200" b="1" dirty="0">
                          <a:solidFill>
                            <a:schemeClr val="bg1"/>
                          </a:solidFill>
                          <a:latin typeface="Arial" panose="020B0604020202020204" pitchFamily="34" charset="0"/>
                          <a:cs typeface="Arial" panose="020B0604020202020204" pitchFamily="34" charset="0"/>
                        </a:rPr>
                        <a:t>AFFIRM</a:t>
                      </a:r>
                      <a:endParaRPr sz="22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3A667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27557">
                <a:tc gridSpan="4">
                  <a:txBody>
                    <a:bodyPr/>
                    <a:lstStyle/>
                    <a:p>
                      <a:pPr marL="0" lvl="0" indent="0" algn="r" rtl="0">
                        <a:spcBef>
                          <a:spcPts val="0"/>
                        </a:spcBef>
                        <a:spcAft>
                          <a:spcPts val="0"/>
                        </a:spcAft>
                        <a:buNone/>
                      </a:pPr>
                      <a:r>
                        <a:rPr lang="en-US" sz="2200" b="1" dirty="0">
                          <a:solidFill>
                            <a:schemeClr val="bg1"/>
                          </a:solidFill>
                          <a:latin typeface="Arial" panose="020B0604020202020204" pitchFamily="34" charset="0"/>
                          <a:cs typeface="Arial" panose="020B0604020202020204" pitchFamily="34" charset="0"/>
                        </a:rPr>
                        <a:t>OPEN-ENDED QUESTIONS</a:t>
                      </a:r>
                      <a:endParaRPr sz="2200" b="1" dirty="0">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 name="Google Shape;434;p52">
            <a:extLst>
              <a:ext uri="{FF2B5EF4-FFF2-40B4-BE49-F238E27FC236}">
                <a16:creationId xmlns:a16="http://schemas.microsoft.com/office/drawing/2014/main" id="{012469CE-0F2A-8A3C-6089-62C975955F70}"/>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Summarize</a:t>
            </a:r>
          </a:p>
        </p:txBody>
      </p:sp>
      <p:sp>
        <p:nvSpPr>
          <p:cNvPr id="9" name="Rectangle 8">
            <a:extLst>
              <a:ext uri="{FF2B5EF4-FFF2-40B4-BE49-F238E27FC236}">
                <a16:creationId xmlns:a16="http://schemas.microsoft.com/office/drawing/2014/main" id="{10B08239-7BAB-0539-7548-E5E510C8C33E}"/>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logo&#10;&#10;AI-generated content may be incorrect.">
            <a:extLst>
              <a:ext uri="{FF2B5EF4-FFF2-40B4-BE49-F238E27FC236}">
                <a16:creationId xmlns:a16="http://schemas.microsoft.com/office/drawing/2014/main" id="{0528E7B5-F9F2-2740-C2D4-91AFF1E50F22}"/>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11" name="Straight Connector 10">
            <a:extLst>
              <a:ext uri="{FF2B5EF4-FFF2-40B4-BE49-F238E27FC236}">
                <a16:creationId xmlns:a16="http://schemas.microsoft.com/office/drawing/2014/main" id="{F209B5F0-D799-DF0B-50A1-19034A49A1AE}"/>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C358F8D-DCCE-AB07-3227-39BE99995F48}"/>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OARS</a:t>
            </a:r>
          </a:p>
        </p:txBody>
      </p:sp>
      <p:sp>
        <p:nvSpPr>
          <p:cNvPr id="13" name="Oval 12">
            <a:extLst>
              <a:ext uri="{FF2B5EF4-FFF2-40B4-BE49-F238E27FC236}">
                <a16:creationId xmlns:a16="http://schemas.microsoft.com/office/drawing/2014/main" id="{D30149C5-3DD1-3825-1A1B-DC4DC5C4CE71}"/>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Motivational Interviewing Techniques</a:t>
            </a:r>
            <a:endParaRPr sz="4000" b="1" dirty="0">
              <a:solidFill>
                <a:srgbClr val="153753"/>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8B031789-2F55-37FE-5D92-6595F49F96E1}"/>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902389"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OARS</a:t>
              </a:r>
            </a:p>
            <a:p>
              <a:pPr algn="ctr"/>
              <a:endParaRPr lang="en-US" sz="800" dirty="0">
                <a:solidFill>
                  <a:schemeClr val="tx1"/>
                </a:solidFill>
              </a:endParaRPr>
            </a:p>
            <a:p>
              <a:pPr algn="ctr"/>
              <a:r>
                <a:rPr lang="en-US" sz="2000" dirty="0">
                  <a:solidFill>
                    <a:schemeClr val="tx1"/>
                  </a:solidFill>
                </a:rPr>
                <a:t>Open Ended Questions</a:t>
              </a:r>
            </a:p>
            <a:p>
              <a:pPr algn="ctr"/>
              <a:r>
                <a:rPr lang="en-US" sz="2000" dirty="0">
                  <a:solidFill>
                    <a:schemeClr val="tx1"/>
                  </a:solidFill>
                </a:rPr>
                <a:t>Affirmations</a:t>
              </a:r>
            </a:p>
            <a:p>
              <a:pPr algn="ctr"/>
              <a:r>
                <a:rPr lang="en-US" sz="2000" dirty="0">
                  <a:solidFill>
                    <a:schemeClr val="tx1"/>
                  </a:solidFill>
                </a:rPr>
                <a:t>Reflect</a:t>
              </a:r>
            </a:p>
            <a:p>
              <a:pPr algn="ctr"/>
              <a:r>
                <a:rPr lang="en-US" sz="2000" dirty="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Eliciting Change Talk</a:t>
              </a:r>
              <a:endParaRPr lang="en-US" sz="2000" dirty="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Generating Commitment</a:t>
              </a:r>
              <a:endParaRPr lang="en-US" sz="2000" dirty="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3</a:t>
              </a:r>
            </a:p>
          </p:txBody>
        </p:sp>
      </p:grpSp>
    </p:spTree>
    <p:extLst>
      <p:ext uri="{BB962C8B-B14F-4D97-AF65-F5344CB8AC3E}">
        <p14:creationId xmlns:p14="http://schemas.microsoft.com/office/powerpoint/2010/main" val="355181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1001317" y="952503"/>
            <a:ext cx="10515600" cy="1325563"/>
          </a:xfrm>
        </p:spPr>
        <p:txBody>
          <a:bodyPr>
            <a:noAutofit/>
          </a:bodyPr>
          <a:lstStyle/>
          <a:p>
            <a:pPr algn="ctr"/>
            <a:r>
              <a:rPr lang="en-US" sz="5401" b="1" dirty="0">
                <a:latin typeface="Arial"/>
                <a:cs typeface="Arial"/>
              </a:rPr>
              <a:t>Discussion about</a:t>
            </a:r>
            <a:br>
              <a:rPr lang="en-US" sz="5401" b="1" dirty="0">
                <a:latin typeface="Arial"/>
                <a:cs typeface="Arial"/>
              </a:rPr>
            </a:br>
            <a:r>
              <a:rPr lang="en-US" sz="5401" b="1" dirty="0">
                <a:solidFill>
                  <a:srgbClr val="56920C"/>
                </a:solidFill>
                <a:latin typeface="Arial"/>
                <a:cs typeface="Arial"/>
              </a:rPr>
              <a:t>Successes</a:t>
            </a:r>
            <a:r>
              <a:rPr lang="en-US" sz="5401" b="1" dirty="0">
                <a:solidFill>
                  <a:srgbClr val="0070C0"/>
                </a:solidFill>
                <a:latin typeface="Arial"/>
                <a:cs typeface="Arial"/>
              </a:rPr>
              <a:t> </a:t>
            </a:r>
            <a:r>
              <a:rPr lang="en-US" sz="5401" b="1" dirty="0">
                <a:latin typeface="Arial"/>
                <a:cs typeface="Arial"/>
              </a:rPr>
              <a:t>&amp; Frustrations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01317" y="3686574"/>
            <a:ext cx="10515600" cy="2155031"/>
          </a:xfrm>
        </p:spPr>
        <p:txBody>
          <a:bodyPr vert="horz" lIns="91440" tIns="45721" rIns="91440" bIns="45721" rtlCol="0" anchor="t">
            <a:normAutofit/>
          </a:bodyPr>
          <a:lstStyle/>
          <a:p>
            <a:pPr marL="0" indent="0" algn="ctr">
              <a:buNone/>
            </a:pPr>
            <a:r>
              <a:rPr lang="en-US" sz="4800" dirty="0">
                <a:latin typeface="Arial"/>
                <a:cs typeface="Arial"/>
              </a:rPr>
              <a:t>What </a:t>
            </a:r>
            <a:r>
              <a:rPr lang="en-US" sz="4800" u="sng" dirty="0">
                <a:latin typeface="Arial"/>
                <a:cs typeface="Arial"/>
              </a:rPr>
              <a:t>successes</a:t>
            </a:r>
            <a:r>
              <a:rPr lang="en-US" sz="4800" dirty="0">
                <a:latin typeface="Arial"/>
                <a:cs typeface="Arial"/>
              </a:rPr>
              <a:t> have you experienced during an overdose call? </a:t>
            </a:r>
            <a:endParaRPr lang="en-US" sz="4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E79115D-844B-4A09-A63F-B381A4B8FD2C}"/>
              </a:ext>
            </a:extLst>
          </p:cNvPr>
          <p:cNvCxnSpPr>
            <a:cxnSpLocks/>
          </p:cNvCxnSpPr>
          <p:nvPr/>
        </p:nvCxnSpPr>
        <p:spPr>
          <a:xfrm>
            <a:off x="3637361" y="3000374"/>
            <a:ext cx="5243513" cy="0"/>
          </a:xfrm>
          <a:prstGeom prst="line">
            <a:avLst/>
          </a:prstGeom>
          <a:ln w="762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C4E8B6B-AA2A-183B-E9B3-8F8CEFE62E5C}"/>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C0BFD4B7-6288-C130-A343-D523052BB9C3}"/>
              </a:ext>
            </a:extLst>
          </p:cNvPr>
          <p:cNvSpPr/>
          <p:nvPr/>
        </p:nvSpPr>
        <p:spPr>
          <a:xfrm rot="16200000">
            <a:off x="1344058" y="-81438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9" name="Picture 8" descr="A close-up of a logo&#10;&#10;AI-generated content may be incorrect.">
            <a:extLst>
              <a:ext uri="{FF2B5EF4-FFF2-40B4-BE49-F238E27FC236}">
                <a16:creationId xmlns:a16="http://schemas.microsoft.com/office/drawing/2014/main" id="{288571C9-BEB4-6D54-5A06-E48CB35CDFDA}"/>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420295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9" name="Google Shape;459;p55"/>
          <p:cNvSpPr txBox="1"/>
          <p:nvPr/>
        </p:nvSpPr>
        <p:spPr>
          <a:xfrm>
            <a:off x="854726" y="2007862"/>
            <a:ext cx="10361587" cy="3005223"/>
          </a:xfrm>
          <a:prstGeom prst="rect">
            <a:avLst/>
          </a:prstGeom>
        </p:spPr>
        <p:txBody>
          <a:bodyPr spcFirstLastPara="1" vert="horz" lIns="91440" tIns="45721" rIns="91440" bIns="45721" rtlCol="0" anchor="ctr" anchorCtr="0">
            <a:normAutofit/>
          </a:bodyPr>
          <a:lstStyle/>
          <a:p>
            <a:pPr algn="ctr">
              <a:lnSpc>
                <a:spcPct val="90000"/>
              </a:lnSpc>
              <a:spcAft>
                <a:spcPts val="601"/>
              </a:spcAft>
              <a:buClr>
                <a:schemeClr val="dk1"/>
              </a:buClr>
              <a:buSzPts val="1100"/>
            </a:pPr>
            <a:r>
              <a:rPr lang="en-US" sz="3401" b="1" i="1" dirty="0">
                <a:solidFill>
                  <a:srgbClr val="000000"/>
                </a:solidFill>
                <a:latin typeface="Arial" panose="020B0604020202020204" pitchFamily="34" charset="0"/>
                <a:cs typeface="Arial" panose="020B0604020202020204" pitchFamily="34" charset="0"/>
                <a:sym typeface="Calibri"/>
              </a:rPr>
              <a:t>Change talk</a:t>
            </a:r>
            <a:r>
              <a:rPr lang="en-US" sz="3401" dirty="0">
                <a:solidFill>
                  <a:srgbClr val="000000"/>
                </a:solidFill>
                <a:latin typeface="Arial" panose="020B0604020202020204" pitchFamily="34" charset="0"/>
                <a:cs typeface="Arial" panose="020B0604020202020204" pitchFamily="34" charset="0"/>
                <a:sym typeface="Calibri"/>
              </a:rPr>
              <a:t> is the language/words someone uses that can ‘hint’ at and even increase the chances for a positive change.</a:t>
            </a:r>
            <a:endParaRPr lang="en-US" sz="3401" b="1" dirty="0">
              <a:solidFill>
                <a:srgbClr val="000000"/>
              </a:solidFill>
              <a:latin typeface="Arial" panose="020B0604020202020204" pitchFamily="34" charset="0"/>
              <a:cs typeface="Arial" panose="020B0604020202020204" pitchFamily="34" charset="0"/>
              <a:sym typeface="Calibri"/>
            </a:endParaRPr>
          </a:p>
          <a:p>
            <a:pPr indent="-228604">
              <a:lnSpc>
                <a:spcPct val="90000"/>
              </a:lnSpc>
              <a:spcAft>
                <a:spcPts val="601"/>
              </a:spcAft>
              <a:buFont typeface="Arial" panose="020B0604020202020204" pitchFamily="34" charset="0"/>
              <a:buChar char="•"/>
            </a:pPr>
            <a:endParaRPr lang="en-US" sz="2000" dirty="0">
              <a:solidFill>
                <a:srgbClr val="000000"/>
              </a:solidFill>
              <a:latin typeface="Arial" panose="020B0604020202020204" pitchFamily="34" charset="0"/>
              <a:cs typeface="Arial" panose="020B0604020202020204" pitchFamily="34" charset="0"/>
              <a:sym typeface="Calibri"/>
            </a:endParaRPr>
          </a:p>
        </p:txBody>
      </p:sp>
      <p:pic>
        <p:nvPicPr>
          <p:cNvPr id="3" name="Picture 2" descr="A close-up of a logo&#10;&#10;AI-generated content may be incorrect.">
            <a:extLst>
              <a:ext uri="{FF2B5EF4-FFF2-40B4-BE49-F238E27FC236}">
                <a16:creationId xmlns:a16="http://schemas.microsoft.com/office/drawing/2014/main" id="{E9030E22-F1F4-B0D1-0B96-80629A83AA1C}"/>
              </a:ext>
            </a:extLst>
          </p:cNvPr>
          <p:cNvPicPr>
            <a:picLocks noChangeAspect="1"/>
          </p:cNvPicPr>
          <p:nvPr/>
        </p:nvPicPr>
        <p:blipFill>
          <a:blip r:embed="rId3"/>
          <a:stretch>
            <a:fillRect/>
          </a:stretch>
        </p:blipFill>
        <p:spPr>
          <a:xfrm>
            <a:off x="0" y="6246574"/>
            <a:ext cx="1466687" cy="611426"/>
          </a:xfrm>
          <a:prstGeom prst="rect">
            <a:avLst/>
          </a:prstGeom>
        </p:spPr>
      </p:pic>
      <p:sp>
        <p:nvSpPr>
          <p:cNvPr id="4" name="Rectangle 3">
            <a:extLst>
              <a:ext uri="{FF2B5EF4-FFF2-40B4-BE49-F238E27FC236}">
                <a16:creationId xmlns:a16="http://schemas.microsoft.com/office/drawing/2014/main" id="{A6B7665F-E617-13AB-9414-2288E09347B3}"/>
              </a:ext>
            </a:extLst>
          </p:cNvPr>
          <p:cNvSpPr/>
          <p:nvPr/>
        </p:nvSpPr>
        <p:spPr>
          <a:xfrm rot="5400000">
            <a:off x="9000783" y="5748910"/>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2E8E45AB-7C1E-673E-38CA-85A62FF0F1DE}"/>
              </a:ext>
            </a:extLst>
          </p:cNvPr>
          <p:cNvSpPr/>
          <p:nvPr/>
        </p:nvSpPr>
        <p:spPr>
          <a:xfrm>
            <a:off x="11892644" y="10106"/>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FA9A40F-0595-22CB-045F-FA4209EFA722}"/>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Elicit Change Talk</a:t>
            </a:r>
          </a:p>
        </p:txBody>
      </p:sp>
      <p:sp>
        <p:nvSpPr>
          <p:cNvPr id="8" name="Oval 7">
            <a:extLst>
              <a:ext uri="{FF2B5EF4-FFF2-40B4-BE49-F238E27FC236}">
                <a16:creationId xmlns:a16="http://schemas.microsoft.com/office/drawing/2014/main" id="{7DD7258C-D037-71EB-8722-006E7AD68A84}"/>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2</a:t>
            </a:r>
          </a:p>
        </p:txBody>
      </p:sp>
      <p:cxnSp>
        <p:nvCxnSpPr>
          <p:cNvPr id="2" name="Straight Connector 1">
            <a:extLst>
              <a:ext uri="{FF2B5EF4-FFF2-40B4-BE49-F238E27FC236}">
                <a16:creationId xmlns:a16="http://schemas.microsoft.com/office/drawing/2014/main" id="{43DB8EB7-161F-E46E-1F78-9F285E86D3D2}"/>
              </a:ext>
            </a:extLst>
          </p:cNvPr>
          <p:cNvCxnSpPr>
            <a:cxnSpLocks/>
          </p:cNvCxnSpPr>
          <p:nvPr/>
        </p:nvCxnSpPr>
        <p:spPr>
          <a:xfrm>
            <a:off x="3841906" y="1410588"/>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9" name="Google Shape;458;p55">
            <a:extLst>
              <a:ext uri="{FF2B5EF4-FFF2-40B4-BE49-F238E27FC236}">
                <a16:creationId xmlns:a16="http://schemas.microsoft.com/office/drawing/2014/main" id="{A6DCB824-8F8B-BDD7-2A91-D52966F81363}"/>
              </a:ext>
            </a:extLst>
          </p:cNvPr>
          <p:cNvSpPr txBox="1">
            <a:spLocks/>
          </p:cNvSpPr>
          <p:nvPr/>
        </p:nvSpPr>
        <p:spPr>
          <a:xfrm>
            <a:off x="1416380" y="511820"/>
            <a:ext cx="9238278" cy="769744"/>
          </a:xfrm>
          <a:prstGeom prst="rect">
            <a:avLst/>
          </a:prstGeom>
        </p:spPr>
        <p:txBody>
          <a:bodyPr spcFirstLastPara="1" vert="horz" lIns="91440" tIns="45721" rIns="91440" bIns="45721" rtlCol="0" anchor="ctr" anchorCtr="0">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53753"/>
                </a:solidFill>
                <a:latin typeface="Arial" panose="020B0604020202020204" pitchFamily="34" charset="0"/>
                <a:cs typeface="Arial" panose="020B0604020202020204" pitchFamily="34" charset="0"/>
              </a:rPr>
              <a:t>Eliciting Change Talk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10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 name="Rectangle 3">
            <a:extLst>
              <a:ext uri="{FF2B5EF4-FFF2-40B4-BE49-F238E27FC236}">
                <a16:creationId xmlns:a16="http://schemas.microsoft.com/office/drawing/2014/main" id="{555985D7-6EE5-1DE4-4D7E-1430582E5056}"/>
              </a:ext>
            </a:extLst>
          </p:cNvPr>
          <p:cNvSpPr/>
          <p:nvPr/>
        </p:nvSpPr>
        <p:spPr>
          <a:xfrm>
            <a:off x="0" y="6574321"/>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5" name="Picture 4" descr="A close-up of a logo&#10;&#10;AI-generated content may be incorrect.">
            <a:extLst>
              <a:ext uri="{FF2B5EF4-FFF2-40B4-BE49-F238E27FC236}">
                <a16:creationId xmlns:a16="http://schemas.microsoft.com/office/drawing/2014/main" id="{B7B9451B-5E1F-3FF2-EB5E-439E82997DF0}"/>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D0F6CE03-F398-1371-273C-640A02AA1738}"/>
              </a:ext>
            </a:extLst>
          </p:cNvPr>
          <p:cNvSpPr/>
          <p:nvPr/>
        </p:nvSpPr>
        <p:spPr>
          <a:xfrm rot="5400000">
            <a:off x="1168470" y="-814388"/>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362F0A10-94C8-97BC-086F-4ADDC3CA0F6C}"/>
              </a:ext>
            </a:extLst>
          </p:cNvPr>
          <p:cNvCxnSpPr>
            <a:cxnSpLocks/>
          </p:cNvCxnSpPr>
          <p:nvPr/>
        </p:nvCxnSpPr>
        <p:spPr>
          <a:xfrm>
            <a:off x="3841907"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8" name="Google Shape;458;p55">
            <a:extLst>
              <a:ext uri="{FF2B5EF4-FFF2-40B4-BE49-F238E27FC236}">
                <a16:creationId xmlns:a16="http://schemas.microsoft.com/office/drawing/2014/main" id="{6EED8FF6-2CA9-E965-B895-77E06654EA23}"/>
              </a:ext>
            </a:extLst>
          </p:cNvPr>
          <p:cNvSpPr txBox="1">
            <a:spLocks noGrp="1"/>
          </p:cNvSpPr>
          <p:nvPr>
            <p:ph type="title"/>
          </p:nvPr>
        </p:nvSpPr>
        <p:spPr>
          <a:xfrm>
            <a:off x="1416381" y="192328"/>
            <a:ext cx="9238278" cy="769744"/>
          </a:xfrm>
          <a:prstGeom prst="rect">
            <a:avLst/>
          </a:prstGeom>
        </p:spPr>
        <p:txBody>
          <a:bodyPr spcFirstLastPara="1" vert="horz" lIns="91440" tIns="45721" rIns="91440" bIns="45721" rtlCol="0" anchor="ctr" anchorCtr="0">
            <a:normAutofit/>
          </a:bodyPr>
          <a:lstStyle/>
          <a:p>
            <a:pPr algn="ctr"/>
            <a:r>
              <a:rPr lang="en-US" sz="4000" b="1" dirty="0">
                <a:solidFill>
                  <a:srgbClr val="153753"/>
                </a:solidFill>
                <a:latin typeface="Arial" panose="020B0604020202020204" pitchFamily="34" charset="0"/>
                <a:cs typeface="Arial" panose="020B0604020202020204" pitchFamily="34" charset="0"/>
              </a:rPr>
              <a:t>Examples of Change Talk</a:t>
            </a:r>
          </a:p>
        </p:txBody>
      </p:sp>
      <p:sp>
        <p:nvSpPr>
          <p:cNvPr id="12" name="Content Placeholder 11">
            <a:extLst>
              <a:ext uri="{FF2B5EF4-FFF2-40B4-BE49-F238E27FC236}">
                <a16:creationId xmlns:a16="http://schemas.microsoft.com/office/drawing/2014/main" id="{6CDE1490-F3FE-8D0B-7E3B-BE1AC02F9610}"/>
              </a:ext>
            </a:extLst>
          </p:cNvPr>
          <p:cNvSpPr>
            <a:spLocks noGrp="1"/>
          </p:cNvSpPr>
          <p:nvPr>
            <p:ph idx="1"/>
          </p:nvPr>
        </p:nvSpPr>
        <p:spPr>
          <a:xfrm>
            <a:off x="177191" y="1295230"/>
            <a:ext cx="5397344" cy="2459103"/>
          </a:xfrm>
        </p:spPr>
        <p:txBody>
          <a:bodyPr>
            <a:normAutofit/>
          </a:bodyPr>
          <a:lstStyle/>
          <a:p>
            <a:pPr marL="0" indent="0">
              <a:lnSpc>
                <a:spcPct val="100000"/>
              </a:lnSpc>
              <a:spcBef>
                <a:spcPts val="0"/>
              </a:spcBef>
              <a:buSzPct val="100000"/>
              <a:buNone/>
            </a:pPr>
            <a:r>
              <a:rPr lang="en-US" sz="2400" b="1" dirty="0">
                <a:solidFill>
                  <a:srgbClr val="000000"/>
                </a:solidFill>
                <a:latin typeface="Arial" panose="020B0604020202020204" pitchFamily="34" charset="0"/>
                <a:cs typeface="Arial" panose="020B0604020202020204" pitchFamily="34" charset="0"/>
              </a:rPr>
              <a:t>Recognizes the problem:</a:t>
            </a:r>
          </a:p>
          <a:p>
            <a:pPr lvl="1">
              <a:lnSpc>
                <a:spcPct val="100000"/>
              </a:lnSpc>
              <a:spcBef>
                <a:spcPts val="0"/>
              </a:spcBef>
              <a:buSzPct val="100000"/>
            </a:pPr>
            <a:r>
              <a:rPr lang="en-US" sz="2000" dirty="0">
                <a:solidFill>
                  <a:srgbClr val="000000"/>
                </a:solidFill>
                <a:latin typeface="Arial" panose="020B0604020202020204" pitchFamily="34" charset="0"/>
                <a:cs typeface="Arial" panose="020B0604020202020204" pitchFamily="34" charset="0"/>
              </a:rPr>
              <a:t>“This is getting pretty bad.”</a:t>
            </a:r>
          </a:p>
          <a:p>
            <a:pPr lvl="1">
              <a:lnSpc>
                <a:spcPct val="100000"/>
              </a:lnSpc>
              <a:spcBef>
                <a:spcPts val="0"/>
              </a:spcBef>
              <a:buSzPct val="100000"/>
            </a:pPr>
            <a:r>
              <a:rPr lang="en-US" sz="2000" dirty="0">
                <a:solidFill>
                  <a:srgbClr val="000000"/>
                </a:solidFill>
                <a:latin typeface="Arial" panose="020B0604020202020204" pitchFamily="34" charset="0"/>
                <a:cs typeface="Arial" panose="020B0604020202020204" pitchFamily="34" charset="0"/>
              </a:rPr>
              <a:t>“I guess this has been affecting me more than I realized.”</a:t>
            </a:r>
          </a:p>
          <a:p>
            <a:pPr lvl="1">
              <a:lnSpc>
                <a:spcPct val="100000"/>
              </a:lnSpc>
              <a:spcBef>
                <a:spcPts val="0"/>
              </a:spcBef>
              <a:buSzPct val="100000"/>
            </a:pPr>
            <a:r>
              <a:rPr lang="en-US" sz="2000" dirty="0">
                <a:solidFill>
                  <a:srgbClr val="000000"/>
                </a:solidFill>
                <a:latin typeface="Arial" panose="020B0604020202020204" pitchFamily="34" charset="0"/>
                <a:cs typeface="Arial" panose="020B0604020202020204" pitchFamily="34" charset="0"/>
              </a:rPr>
              <a:t>“I don't know what to do, but something has to change.</a:t>
            </a:r>
          </a:p>
          <a:p>
            <a:pPr lvl="1">
              <a:lnSpc>
                <a:spcPct val="100000"/>
              </a:lnSpc>
              <a:spcBef>
                <a:spcPts val="0"/>
              </a:spcBef>
              <a:buSzPct val="100000"/>
            </a:pPr>
            <a:endParaRPr lang="en-US" i="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SzPct val="100000"/>
              <a:buNone/>
            </a:pPr>
            <a:endParaRPr lang="en-US" i="1" dirty="0">
              <a:solidFill>
                <a:srgbClr val="0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677B1CA-3C39-3301-73DC-685EB32E4BFE}"/>
              </a:ext>
            </a:extLst>
          </p:cNvPr>
          <p:cNvSpPr txBox="1"/>
          <p:nvPr/>
        </p:nvSpPr>
        <p:spPr>
          <a:xfrm>
            <a:off x="131472" y="3298305"/>
            <a:ext cx="6097836" cy="1384995"/>
          </a:xfrm>
          <a:prstGeom prst="rect">
            <a:avLst/>
          </a:prstGeom>
          <a:noFill/>
        </p:spPr>
        <p:txBody>
          <a:bodyPr wrap="square">
            <a:spAutoFit/>
          </a:bodyPr>
          <a:lstStyle/>
          <a:p>
            <a:pPr>
              <a:lnSpc>
                <a:spcPct val="100000"/>
              </a:lnSpc>
              <a:spcBef>
                <a:spcPts val="0"/>
              </a:spcBef>
              <a:buSzPct val="100000"/>
            </a:pPr>
            <a:r>
              <a:rPr lang="en-US" sz="2400" b="1" dirty="0">
                <a:solidFill>
                  <a:srgbClr val="000000"/>
                </a:solidFill>
                <a:latin typeface="Arial" panose="020B0604020202020204" pitchFamily="34" charset="0"/>
                <a:cs typeface="Arial" panose="020B0604020202020204" pitchFamily="34" charset="0"/>
              </a:rPr>
              <a:t>Shows concern:</a:t>
            </a:r>
            <a:endParaRPr lang="en-US" sz="2400" i="1" dirty="0">
              <a:solidFill>
                <a:srgbClr val="000000"/>
              </a:solidFill>
              <a:latin typeface="Arial" panose="020B0604020202020204" pitchFamily="34" charset="0"/>
              <a:cs typeface="Arial" panose="020B0604020202020204" pitchFamily="34" charset="0"/>
            </a:endParaRP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 don’t know how I can keep up like this.”</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“Sometimes when I've been using, I just can't think or concentrate.”</a:t>
            </a:r>
          </a:p>
        </p:txBody>
      </p:sp>
      <p:sp>
        <p:nvSpPr>
          <p:cNvPr id="16" name="TextBox 15">
            <a:extLst>
              <a:ext uri="{FF2B5EF4-FFF2-40B4-BE49-F238E27FC236}">
                <a16:creationId xmlns:a16="http://schemas.microsoft.com/office/drawing/2014/main" id="{E2ED86DB-B093-E62F-2646-B23A32E8C0BB}"/>
              </a:ext>
            </a:extLst>
          </p:cNvPr>
          <p:cNvSpPr txBox="1"/>
          <p:nvPr/>
        </p:nvSpPr>
        <p:spPr>
          <a:xfrm>
            <a:off x="131472" y="4777101"/>
            <a:ext cx="6097836" cy="1384995"/>
          </a:xfrm>
          <a:prstGeom prst="rect">
            <a:avLst/>
          </a:prstGeom>
          <a:noFill/>
        </p:spPr>
        <p:txBody>
          <a:bodyPr wrap="square">
            <a:spAutoFit/>
          </a:bodyPr>
          <a:lstStyle/>
          <a:p>
            <a:pPr>
              <a:lnSpc>
                <a:spcPct val="100000"/>
              </a:lnSpc>
              <a:spcBef>
                <a:spcPts val="0"/>
              </a:spcBef>
              <a:buSzPct val="100000"/>
            </a:pPr>
            <a:r>
              <a:rPr lang="en-US" sz="2400" b="1" dirty="0">
                <a:solidFill>
                  <a:srgbClr val="000000"/>
                </a:solidFill>
                <a:latin typeface="Arial" panose="020B0604020202020204" pitchFamily="34" charset="0"/>
                <a:cs typeface="Arial" panose="020B0604020202020204" pitchFamily="34" charset="0"/>
              </a:rPr>
              <a:t>Expresses awareness: </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 think my mom must be really mad at me.”</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 feel terrible about how my drinking has hurt my family.”</a:t>
            </a:r>
          </a:p>
        </p:txBody>
      </p:sp>
      <p:sp>
        <p:nvSpPr>
          <p:cNvPr id="18" name="TextBox 17">
            <a:extLst>
              <a:ext uri="{FF2B5EF4-FFF2-40B4-BE49-F238E27FC236}">
                <a16:creationId xmlns:a16="http://schemas.microsoft.com/office/drawing/2014/main" id="{E289068E-2CAA-DE33-CE32-68BBEFAF3C85}"/>
              </a:ext>
            </a:extLst>
          </p:cNvPr>
          <p:cNvSpPr txBox="1"/>
          <p:nvPr/>
        </p:nvSpPr>
        <p:spPr>
          <a:xfrm>
            <a:off x="6142823" y="1330477"/>
            <a:ext cx="6097836" cy="1754326"/>
          </a:xfrm>
          <a:prstGeom prst="rect">
            <a:avLst/>
          </a:prstGeom>
          <a:noFill/>
        </p:spPr>
        <p:txBody>
          <a:bodyPr wrap="square">
            <a:spAutoFit/>
          </a:bodyPr>
          <a:lstStyle/>
          <a:p>
            <a:pPr>
              <a:lnSpc>
                <a:spcPct val="100000"/>
              </a:lnSpc>
              <a:spcBef>
                <a:spcPts val="0"/>
              </a:spcBef>
              <a:buSzPct val="100000"/>
            </a:pPr>
            <a:r>
              <a:rPr lang="en-US" sz="2400" b="1" dirty="0">
                <a:solidFill>
                  <a:srgbClr val="000000"/>
                </a:solidFill>
                <a:latin typeface="Arial" panose="020B0604020202020204" pitchFamily="34" charset="0"/>
                <a:cs typeface="Arial" panose="020B0604020202020204" pitchFamily="34" charset="0"/>
              </a:rPr>
              <a:t>Sees the cost of continuing current behavior: </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“No one will ever hire me if I keep this up.”</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“I’m scared I will overdose again but no one will be there to help me.”</a:t>
            </a:r>
          </a:p>
        </p:txBody>
      </p:sp>
      <p:sp>
        <p:nvSpPr>
          <p:cNvPr id="20" name="TextBox 19">
            <a:extLst>
              <a:ext uri="{FF2B5EF4-FFF2-40B4-BE49-F238E27FC236}">
                <a16:creationId xmlns:a16="http://schemas.microsoft.com/office/drawing/2014/main" id="{B9B15AF9-449B-262C-E96F-374A6BD6D0A9}"/>
              </a:ext>
            </a:extLst>
          </p:cNvPr>
          <p:cNvSpPr txBox="1"/>
          <p:nvPr/>
        </p:nvSpPr>
        <p:spPr>
          <a:xfrm>
            <a:off x="6229308" y="4756677"/>
            <a:ext cx="5552896" cy="1384995"/>
          </a:xfrm>
          <a:prstGeom prst="rect">
            <a:avLst/>
          </a:prstGeom>
          <a:noFill/>
        </p:spPr>
        <p:txBody>
          <a:bodyPr wrap="square">
            <a:spAutoFit/>
          </a:bodyPr>
          <a:lstStyle/>
          <a:p>
            <a:pPr marL="5">
              <a:buSzPct val="100000"/>
            </a:pPr>
            <a:r>
              <a:rPr lang="en-US" sz="2400" b="1" dirty="0">
                <a:solidFill>
                  <a:srgbClr val="000000"/>
                </a:solidFill>
                <a:latin typeface="Arial" panose="020B0604020202020204" pitchFamily="34" charset="0"/>
                <a:cs typeface="Arial" panose="020B0604020202020204" pitchFamily="34" charset="0"/>
              </a:rPr>
              <a:t>Identifies the benefits of support: </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 could probably keep my job if I stopped using.”</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 might feel better if I got some help.”</a:t>
            </a:r>
          </a:p>
        </p:txBody>
      </p:sp>
      <p:sp>
        <p:nvSpPr>
          <p:cNvPr id="21" name="TextBox 20">
            <a:extLst>
              <a:ext uri="{FF2B5EF4-FFF2-40B4-BE49-F238E27FC236}">
                <a16:creationId xmlns:a16="http://schemas.microsoft.com/office/drawing/2014/main" id="{E3B01742-70BF-27D9-0F1D-D627142C1530}"/>
              </a:ext>
            </a:extLst>
          </p:cNvPr>
          <p:cNvSpPr txBox="1"/>
          <p:nvPr/>
        </p:nvSpPr>
        <p:spPr>
          <a:xfrm>
            <a:off x="6199193" y="3213827"/>
            <a:ext cx="5985095" cy="1384995"/>
          </a:xfrm>
          <a:prstGeom prst="rect">
            <a:avLst/>
          </a:prstGeom>
          <a:noFill/>
        </p:spPr>
        <p:txBody>
          <a:bodyPr wrap="square">
            <a:spAutoFit/>
          </a:bodyPr>
          <a:lstStyle/>
          <a:p>
            <a:pPr marL="5">
              <a:buSzPct val="100000"/>
            </a:pPr>
            <a:r>
              <a:rPr lang="en-US" sz="2400" b="1" dirty="0">
                <a:solidFill>
                  <a:srgbClr val="000000"/>
                </a:solidFill>
                <a:latin typeface="Arial" panose="020B0604020202020204" pitchFamily="34" charset="0"/>
                <a:cs typeface="Arial" panose="020B0604020202020204" pitchFamily="34" charset="0"/>
              </a:rPr>
              <a:t>Considers the possibility of changing:</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“Tell me what I would need to do if I went into treatment.”</a:t>
            </a:r>
          </a:p>
          <a:p>
            <a:pPr marL="800100" lvl="1" indent="-342900">
              <a:lnSpc>
                <a:spcPct val="100000"/>
              </a:lnSpc>
              <a:spcBef>
                <a:spcPts val="0"/>
              </a:spcBef>
              <a:buSzPct val="100000"/>
              <a:buFont typeface="Arial" panose="020B0604020202020204" pitchFamily="34" charset="0"/>
              <a:buChar char="•"/>
            </a:pPr>
            <a:r>
              <a:rPr lang="en-US" sz="2000" dirty="0">
                <a:solidFill>
                  <a:srgbClr val="000000"/>
                </a:solidFill>
                <a:latin typeface="Arial"/>
                <a:cs typeface="Arial"/>
              </a:rPr>
              <a:t>“I think I could stop using if I decided to.”</a:t>
            </a:r>
          </a:p>
        </p:txBody>
      </p:sp>
      <p:sp>
        <p:nvSpPr>
          <p:cNvPr id="22" name="Rectangle: Rounded Corners 21">
            <a:extLst>
              <a:ext uri="{FF2B5EF4-FFF2-40B4-BE49-F238E27FC236}">
                <a16:creationId xmlns:a16="http://schemas.microsoft.com/office/drawing/2014/main" id="{99DF6453-C4AD-FC4E-2680-FDA72D6195E7}"/>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Elicit Change Talk</a:t>
            </a:r>
          </a:p>
        </p:txBody>
      </p:sp>
      <p:sp>
        <p:nvSpPr>
          <p:cNvPr id="23" name="Oval 22">
            <a:extLst>
              <a:ext uri="{FF2B5EF4-FFF2-40B4-BE49-F238E27FC236}">
                <a16:creationId xmlns:a16="http://schemas.microsoft.com/office/drawing/2014/main" id="{31C5A0FC-7855-0699-B62E-429D321EB04D}"/>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58"/>
          <p:cNvSpPr txBox="1">
            <a:spLocks noGrp="1"/>
          </p:cNvSpPr>
          <p:nvPr>
            <p:ph idx="1"/>
          </p:nvPr>
        </p:nvSpPr>
        <p:spPr>
          <a:xfrm>
            <a:off x="539771" y="1228660"/>
            <a:ext cx="8495444" cy="4015132"/>
          </a:xfrm>
          <a:prstGeom prst="rect">
            <a:avLst/>
          </a:prstGeom>
        </p:spPr>
        <p:txBody>
          <a:bodyPr spcFirstLastPara="1" vert="horz" wrap="square" lIns="91426" tIns="45700" rIns="91426" bIns="45700" rtlCol="0" anchor="t" anchorCtr="0">
            <a:noAutofit/>
          </a:bodyPr>
          <a:lstStyle/>
          <a:p>
            <a:pPr marL="0" indent="0">
              <a:lnSpc>
                <a:spcPct val="100000"/>
              </a:lnSpc>
              <a:spcBef>
                <a:spcPts val="0"/>
              </a:spcBef>
              <a:buNone/>
            </a:pPr>
            <a:r>
              <a:rPr lang="en-US" dirty="0">
                <a:solidFill>
                  <a:srgbClr val="000000"/>
                </a:solidFill>
                <a:latin typeface="Arial" panose="020B0604020202020204" pitchFamily="34" charset="0"/>
                <a:cs typeface="Arial" panose="020B0604020202020204" pitchFamily="34" charset="0"/>
              </a:rPr>
              <a:t>After identifying change talk, you can start to build rapport by asking…</a:t>
            </a:r>
          </a:p>
          <a:p>
            <a:pPr marL="0" indent="0">
              <a:lnSpc>
                <a:spcPct val="100000"/>
              </a:lnSpc>
              <a:spcBef>
                <a:spcPts val="0"/>
              </a:spcBef>
              <a:buNone/>
            </a:pPr>
            <a:endParaRPr b="1" dirty="0">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dirty="0">
                <a:solidFill>
                  <a:srgbClr val="000000"/>
                </a:solidFill>
                <a:latin typeface="Arial" panose="020B0604020202020204" pitchFamily="34" charset="0"/>
                <a:cs typeface="Arial" panose="020B0604020202020204" pitchFamily="34" charset="0"/>
              </a:rPr>
              <a:t>"How has your drug use affected you and those around you?”</a:t>
            </a:r>
          </a:p>
          <a:p>
            <a:pPr marL="965206" indent="-457200">
              <a:spcBef>
                <a:spcPts val="0"/>
              </a:spcBef>
              <a:buClr>
                <a:srgbClr val="000000"/>
              </a:buClr>
              <a:buSzPts val="2800"/>
            </a:pPr>
            <a:endParaRPr dirty="0">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dirty="0">
                <a:solidFill>
                  <a:srgbClr val="000000"/>
                </a:solidFill>
                <a:latin typeface="Arial" panose="020B0604020202020204" pitchFamily="34" charset="0"/>
                <a:cs typeface="Arial" panose="020B0604020202020204" pitchFamily="34" charset="0"/>
              </a:rPr>
              <a:t>"What has been the impact of substance use on your job?”</a:t>
            </a:r>
          </a:p>
          <a:p>
            <a:pPr marL="965206" indent="-457200">
              <a:spcBef>
                <a:spcPts val="0"/>
              </a:spcBef>
              <a:buClr>
                <a:srgbClr val="000000"/>
              </a:buClr>
              <a:buSzPts val="2800"/>
            </a:pPr>
            <a:endParaRPr dirty="0">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dirty="0">
                <a:solidFill>
                  <a:srgbClr val="000000"/>
                </a:solidFill>
                <a:latin typeface="Arial" panose="020B0604020202020204" pitchFamily="34" charset="0"/>
                <a:cs typeface="Arial" panose="020B0604020202020204" pitchFamily="34" charset="0"/>
              </a:rPr>
              <a:t>"What are some things you enjoy doing?”</a:t>
            </a:r>
          </a:p>
        </p:txBody>
      </p:sp>
      <p:grpSp>
        <p:nvGrpSpPr>
          <p:cNvPr id="4" name="Group 3">
            <a:extLst>
              <a:ext uri="{FF2B5EF4-FFF2-40B4-BE49-F238E27FC236}">
                <a16:creationId xmlns:a16="http://schemas.microsoft.com/office/drawing/2014/main" id="{14C47BC0-99E7-1740-8CB0-D1FDF5B77A1D}"/>
              </a:ext>
            </a:extLst>
          </p:cNvPr>
          <p:cNvGrpSpPr/>
          <p:nvPr/>
        </p:nvGrpSpPr>
        <p:grpSpPr>
          <a:xfrm rot="1080364">
            <a:off x="8690958" y="1913834"/>
            <a:ext cx="2901676" cy="1972638"/>
            <a:chOff x="7173105" y="2830488"/>
            <a:chExt cx="3499003" cy="1750965"/>
          </a:xfrm>
        </p:grpSpPr>
        <p:sp>
          <p:nvSpPr>
            <p:cNvPr id="5" name="Oval 4">
              <a:extLst>
                <a:ext uri="{FF2B5EF4-FFF2-40B4-BE49-F238E27FC236}">
                  <a16:creationId xmlns:a16="http://schemas.microsoft.com/office/drawing/2014/main" id="{3646B40B-733A-CB4A-8D15-2D6B580BBD43}"/>
                </a:ext>
              </a:extLst>
            </p:cNvPr>
            <p:cNvSpPr/>
            <p:nvPr/>
          </p:nvSpPr>
          <p:spPr>
            <a:xfrm>
              <a:off x="7173105" y="2830488"/>
              <a:ext cx="3499003" cy="1750965"/>
            </a:xfrm>
            <a:prstGeom prst="ellipse">
              <a:avLst/>
            </a:prstGeom>
            <a:noFill/>
            <a:ln w="31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94D2C1-4CAE-1147-A7C2-0182543313A5}"/>
                </a:ext>
              </a:extLst>
            </p:cNvPr>
            <p:cNvSpPr txBox="1"/>
            <p:nvPr/>
          </p:nvSpPr>
          <p:spPr>
            <a:xfrm>
              <a:off x="7403598" y="3009335"/>
              <a:ext cx="3038019" cy="1393271"/>
            </a:xfrm>
            <a:prstGeom prst="rect">
              <a:avLst/>
            </a:prstGeom>
            <a:noFill/>
            <a:ln>
              <a:noFill/>
            </a:ln>
          </p:spPr>
          <p:txBody>
            <a:bodyPr wrap="square" rtlCol="0">
              <a:spAutoFit/>
            </a:bodyPr>
            <a:lstStyle/>
            <a:p>
              <a:pPr algn="ctr"/>
              <a:r>
                <a:rPr lang="en-US" sz="2400" dirty="0">
                  <a:latin typeface="Arial" panose="020B0604020202020204" pitchFamily="34" charset="0"/>
                  <a:cs typeface="Arial" panose="020B0604020202020204" pitchFamily="34" charset="0"/>
                </a:rPr>
                <a:t>Another opportunity for open ended questions.</a:t>
              </a:r>
            </a:p>
          </p:txBody>
        </p:sp>
      </p:grpSp>
      <p:sp>
        <p:nvSpPr>
          <p:cNvPr id="2" name="TextBox 1">
            <a:extLst>
              <a:ext uri="{FF2B5EF4-FFF2-40B4-BE49-F238E27FC236}">
                <a16:creationId xmlns:a16="http://schemas.microsoft.com/office/drawing/2014/main" id="{9593E4B3-FAA8-469A-AB6B-FBD6058DE435}"/>
              </a:ext>
            </a:extLst>
          </p:cNvPr>
          <p:cNvSpPr txBox="1"/>
          <p:nvPr/>
        </p:nvSpPr>
        <p:spPr>
          <a:xfrm>
            <a:off x="539771" y="5598180"/>
            <a:ext cx="10880033" cy="954107"/>
          </a:xfrm>
          <a:prstGeom prst="rect">
            <a:avLst/>
          </a:prstGeom>
          <a:noFill/>
          <a:ln w="19050">
            <a:noFill/>
          </a:ln>
        </p:spPr>
        <p:txBody>
          <a:bodyPr wrap="square" rtlCol="0" anchor="ctr">
            <a:spAutoFit/>
          </a:bodyPr>
          <a:lstStyle/>
          <a:p>
            <a:pPr algn="ctr"/>
            <a:r>
              <a:rPr lang="en-US" sz="2800" i="1" dirty="0">
                <a:solidFill>
                  <a:srgbClr val="000000"/>
                </a:solidFill>
                <a:latin typeface="Arial" panose="020B0604020202020204" pitchFamily="34" charset="0"/>
                <a:cs typeface="Arial" panose="020B0604020202020204" pitchFamily="34" charset="0"/>
              </a:rPr>
              <a:t>You can engage in a way that feels natural to you – the goal is to build a connection &amp; establish a relationship.</a:t>
            </a:r>
          </a:p>
        </p:txBody>
      </p:sp>
      <p:pic>
        <p:nvPicPr>
          <p:cNvPr id="8" name="Picture 7" descr="A close-up of a logo&#10;&#10;AI-generated content may be incorrect.">
            <a:extLst>
              <a:ext uri="{FF2B5EF4-FFF2-40B4-BE49-F238E27FC236}">
                <a16:creationId xmlns:a16="http://schemas.microsoft.com/office/drawing/2014/main" id="{2A1E2717-2CED-C22C-6E3E-475D62BC1DB5}"/>
              </a:ext>
            </a:extLst>
          </p:cNvPr>
          <p:cNvPicPr>
            <a:picLocks noChangeAspect="1"/>
          </p:cNvPicPr>
          <p:nvPr/>
        </p:nvPicPr>
        <p:blipFill>
          <a:blip r:embed="rId3"/>
          <a:stretch>
            <a:fillRect/>
          </a:stretch>
        </p:blipFill>
        <p:spPr>
          <a:xfrm>
            <a:off x="0" y="6246574"/>
            <a:ext cx="1466687" cy="611426"/>
          </a:xfrm>
          <a:prstGeom prst="rect">
            <a:avLst/>
          </a:prstGeom>
        </p:spPr>
      </p:pic>
      <p:sp>
        <p:nvSpPr>
          <p:cNvPr id="9" name="Rectangle 8">
            <a:extLst>
              <a:ext uri="{FF2B5EF4-FFF2-40B4-BE49-F238E27FC236}">
                <a16:creationId xmlns:a16="http://schemas.microsoft.com/office/drawing/2014/main" id="{C05523B4-0291-8C6C-3BF6-B4C306BAF64E}"/>
              </a:ext>
            </a:extLst>
          </p:cNvPr>
          <p:cNvSpPr/>
          <p:nvPr/>
        </p:nvSpPr>
        <p:spPr>
          <a:xfrm rot="10800000">
            <a:off x="-9096" y="32490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C16CD6C9-6C0A-4A3F-4EED-0F1897C9D000}"/>
              </a:ext>
            </a:extLst>
          </p:cNvPr>
          <p:cNvCxnSpPr>
            <a:cxnSpLocks/>
          </p:cNvCxnSpPr>
          <p:nvPr/>
        </p:nvCxnSpPr>
        <p:spPr>
          <a:xfrm>
            <a:off x="3799168"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1" name="Google Shape;458;p55">
            <a:extLst>
              <a:ext uri="{FF2B5EF4-FFF2-40B4-BE49-F238E27FC236}">
                <a16:creationId xmlns:a16="http://schemas.microsoft.com/office/drawing/2014/main" id="{68C6FBD8-9CA4-F486-8FBD-975817DB42C6}"/>
              </a:ext>
            </a:extLst>
          </p:cNvPr>
          <p:cNvSpPr txBox="1">
            <a:spLocks noGrp="1"/>
          </p:cNvSpPr>
          <p:nvPr>
            <p:ph type="title"/>
          </p:nvPr>
        </p:nvSpPr>
        <p:spPr>
          <a:xfrm>
            <a:off x="1373642" y="201292"/>
            <a:ext cx="9238278" cy="769744"/>
          </a:xfrm>
          <a:prstGeom prst="rect">
            <a:avLst/>
          </a:prstGeom>
        </p:spPr>
        <p:txBody>
          <a:bodyPr spcFirstLastPara="1" vert="horz" lIns="91440" tIns="45721" rIns="91440" bIns="45721" rtlCol="0" anchor="ctr" anchorCtr="0">
            <a:normAutofit/>
          </a:bodyPr>
          <a:lstStyle/>
          <a:p>
            <a:pPr algn="ctr"/>
            <a:r>
              <a:rPr lang="en-US" sz="4000" b="1" dirty="0">
                <a:solidFill>
                  <a:srgbClr val="153753"/>
                </a:solidFill>
                <a:latin typeface="Arial" panose="020B0604020202020204" pitchFamily="34" charset="0"/>
                <a:cs typeface="Arial" panose="020B0604020202020204" pitchFamily="34" charset="0"/>
              </a:rPr>
              <a:t>How to Elicit Change Talk</a:t>
            </a:r>
          </a:p>
        </p:txBody>
      </p:sp>
      <p:sp>
        <p:nvSpPr>
          <p:cNvPr id="12" name="Rectangle 11">
            <a:extLst>
              <a:ext uri="{FF2B5EF4-FFF2-40B4-BE49-F238E27FC236}">
                <a16:creationId xmlns:a16="http://schemas.microsoft.com/office/drawing/2014/main" id="{26D8F4DE-5752-2625-AD6A-12D2F2C93C79}"/>
              </a:ext>
            </a:extLst>
          </p:cNvPr>
          <p:cNvSpPr/>
          <p:nvPr/>
        </p:nvSpPr>
        <p:spPr>
          <a:xfrm>
            <a:off x="11892644" y="10106"/>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789E5BF-9DCD-374E-BE3B-E256C8FF5EBC}"/>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Elicit Change Talk</a:t>
            </a:r>
          </a:p>
        </p:txBody>
      </p:sp>
      <p:sp>
        <p:nvSpPr>
          <p:cNvPr id="14" name="Oval 13">
            <a:extLst>
              <a:ext uri="{FF2B5EF4-FFF2-40B4-BE49-F238E27FC236}">
                <a16:creationId xmlns:a16="http://schemas.microsoft.com/office/drawing/2014/main" id="{D69019CF-3C3D-4579-2D27-A85BCBB852DD}"/>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16" name="Rectangle 15">
            <a:extLst>
              <a:ext uri="{FF2B5EF4-FFF2-40B4-BE49-F238E27FC236}">
                <a16:creationId xmlns:a16="http://schemas.microsoft.com/office/drawing/2014/main" id="{83C23360-809C-F673-BFE1-BA51E9948C0A}"/>
              </a:ext>
            </a:extLst>
          </p:cNvPr>
          <p:cNvSpPr/>
          <p:nvPr/>
        </p:nvSpPr>
        <p:spPr>
          <a:xfrm>
            <a:off x="0" y="6574321"/>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487" name="Google Shape;487;p59"/>
          <p:cNvSpPr txBox="1">
            <a:spLocks noGrp="1"/>
          </p:cNvSpPr>
          <p:nvPr>
            <p:ph idx="1"/>
          </p:nvPr>
        </p:nvSpPr>
        <p:spPr>
          <a:xfrm>
            <a:off x="609600" y="1578220"/>
            <a:ext cx="10972800" cy="4464903"/>
          </a:xfrm>
          <a:prstGeom prst="rect">
            <a:avLst/>
          </a:prstGeom>
        </p:spPr>
        <p:txBody>
          <a:bodyPr spcFirstLastPara="1" vert="horz" wrap="square" lIns="91426" tIns="45700" rIns="91426" bIns="45700" rtlCol="0" anchor="t" anchorCtr="0">
            <a:noAutofit/>
          </a:bodyPr>
          <a:lstStyle/>
          <a:p>
            <a:pPr>
              <a:spcBef>
                <a:spcPts val="361"/>
              </a:spcBef>
            </a:pPr>
            <a:r>
              <a:rPr lang="en-US" sz="2800" dirty="0">
                <a:latin typeface="Arial" panose="020B0604020202020204" pitchFamily="34" charset="0"/>
                <a:cs typeface="Arial" panose="020B0604020202020204" pitchFamily="34" charset="0"/>
              </a:rPr>
              <a:t>Help the person see the discrepancy between present behavior and their desired behaviors or values</a:t>
            </a:r>
            <a:endParaRPr lang="en-US" dirty="0">
              <a:solidFill>
                <a:srgbClr val="000000"/>
              </a:solidFill>
              <a:latin typeface="Arial" panose="020B0604020202020204" pitchFamily="34" charset="0"/>
              <a:cs typeface="Arial" panose="020B0604020202020204" pitchFamily="34" charset="0"/>
            </a:endParaRPr>
          </a:p>
          <a:p>
            <a:pPr>
              <a:spcBef>
                <a:spcPts val="361"/>
              </a:spcBef>
            </a:pPr>
            <a:endParaRPr lang="en-US" dirty="0">
              <a:solidFill>
                <a:srgbClr val="000000"/>
              </a:solidFill>
              <a:latin typeface="Arial" panose="020B0604020202020204" pitchFamily="34" charset="0"/>
              <a:cs typeface="Arial" panose="020B0604020202020204" pitchFamily="34" charset="0"/>
            </a:endParaRPr>
          </a:p>
          <a:p>
            <a:pPr>
              <a:spcBef>
                <a:spcPts val="361"/>
              </a:spcBef>
            </a:pPr>
            <a:r>
              <a:rPr lang="en-US" dirty="0">
                <a:solidFill>
                  <a:srgbClr val="000000"/>
                </a:solidFill>
                <a:latin typeface="Arial" panose="020B0604020202020204" pitchFamily="34" charset="0"/>
                <a:cs typeface="Arial" panose="020B0604020202020204" pitchFamily="34" charset="0"/>
              </a:rPr>
              <a:t>Listen carefully to the person’s statements about personal values and connections to community, family, and faith </a:t>
            </a:r>
          </a:p>
          <a:p>
            <a:pPr marL="0" indent="0">
              <a:spcBef>
                <a:spcPts val="361"/>
              </a:spcBef>
              <a:buNone/>
            </a:pPr>
            <a:endParaRPr lang="en-US" dirty="0">
              <a:solidFill>
                <a:srgbClr val="000000"/>
              </a:solidFill>
              <a:latin typeface="Arial" panose="020B0604020202020204" pitchFamily="34" charset="0"/>
              <a:cs typeface="Arial" panose="020B0604020202020204" pitchFamily="34" charset="0"/>
            </a:endParaRPr>
          </a:p>
          <a:p>
            <a:pPr>
              <a:spcBef>
                <a:spcPts val="361"/>
              </a:spcBef>
            </a:pPr>
            <a:r>
              <a:rPr lang="en-US" dirty="0">
                <a:solidFill>
                  <a:srgbClr val="000000"/>
                </a:solidFill>
                <a:latin typeface="Arial"/>
                <a:cs typeface="Arial"/>
              </a:rPr>
              <a:t>If the person is showing concern about the effects of their behavior, highlight the difference to heighten awareness and acknowledgment of discrepancy</a:t>
            </a:r>
            <a:endParaRPr dirty="0">
              <a:solidFill>
                <a:srgbClr val="000000"/>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5D4C9500-1671-B5FC-C840-9C58623B7824}"/>
              </a:ext>
            </a:extLst>
          </p:cNvPr>
          <p:cNvPicPr>
            <a:picLocks noChangeAspect="1"/>
          </p:cNvPicPr>
          <p:nvPr/>
        </p:nvPicPr>
        <p:blipFill>
          <a:blip r:embed="rId3"/>
          <a:stretch>
            <a:fillRect/>
          </a:stretch>
        </p:blipFill>
        <p:spPr>
          <a:xfrm>
            <a:off x="0" y="6246574"/>
            <a:ext cx="1466687" cy="611426"/>
          </a:xfrm>
          <a:prstGeom prst="rect">
            <a:avLst/>
          </a:prstGeom>
        </p:spPr>
      </p:pic>
      <p:sp>
        <p:nvSpPr>
          <p:cNvPr id="5" name="Rectangle 4">
            <a:extLst>
              <a:ext uri="{FF2B5EF4-FFF2-40B4-BE49-F238E27FC236}">
                <a16:creationId xmlns:a16="http://schemas.microsoft.com/office/drawing/2014/main" id="{22F94271-37CA-50F7-9AEA-BCAECA1B4009}"/>
              </a:ext>
            </a:extLst>
          </p:cNvPr>
          <p:cNvSpPr/>
          <p:nvPr/>
        </p:nvSpPr>
        <p:spPr>
          <a:xfrm rot="10800000">
            <a:off x="-9096" y="32490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6" name="Straight Connector 5">
            <a:extLst>
              <a:ext uri="{FF2B5EF4-FFF2-40B4-BE49-F238E27FC236}">
                <a16:creationId xmlns:a16="http://schemas.microsoft.com/office/drawing/2014/main" id="{3AA4E109-2A51-F431-6392-92738AA8C495}"/>
              </a:ext>
            </a:extLst>
          </p:cNvPr>
          <p:cNvCxnSpPr>
            <a:cxnSpLocks/>
          </p:cNvCxnSpPr>
          <p:nvPr/>
        </p:nvCxnSpPr>
        <p:spPr>
          <a:xfrm>
            <a:off x="3799168"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Google Shape;458;p55">
            <a:extLst>
              <a:ext uri="{FF2B5EF4-FFF2-40B4-BE49-F238E27FC236}">
                <a16:creationId xmlns:a16="http://schemas.microsoft.com/office/drawing/2014/main" id="{6BCB6E2D-1962-5AC0-1331-1F9CD2B83396}"/>
              </a:ext>
            </a:extLst>
          </p:cNvPr>
          <p:cNvSpPr txBox="1">
            <a:spLocks noGrp="1"/>
          </p:cNvSpPr>
          <p:nvPr>
            <p:ph type="title"/>
          </p:nvPr>
        </p:nvSpPr>
        <p:spPr>
          <a:xfrm>
            <a:off x="1373642" y="201292"/>
            <a:ext cx="9238278" cy="769744"/>
          </a:xfrm>
          <a:prstGeom prst="rect">
            <a:avLst/>
          </a:prstGeom>
        </p:spPr>
        <p:txBody>
          <a:bodyPr spcFirstLastPara="1" vert="horz" lIns="91440" tIns="45721" rIns="91440" bIns="45721" rtlCol="0" anchor="ctr" anchorCtr="0">
            <a:normAutofit/>
          </a:bodyPr>
          <a:lstStyle/>
          <a:p>
            <a:pPr algn="ctr"/>
            <a:r>
              <a:rPr lang="en-US" sz="4000" b="1" dirty="0">
                <a:solidFill>
                  <a:srgbClr val="153753"/>
                </a:solidFill>
                <a:latin typeface="Arial" panose="020B0604020202020204" pitchFamily="34" charset="0"/>
                <a:cs typeface="Arial" panose="020B0604020202020204" pitchFamily="34" charset="0"/>
              </a:rPr>
              <a:t>Developing Discrepancy</a:t>
            </a:r>
          </a:p>
        </p:txBody>
      </p:sp>
      <p:sp>
        <p:nvSpPr>
          <p:cNvPr id="17" name="Rectangle: Rounded Corners 16">
            <a:extLst>
              <a:ext uri="{FF2B5EF4-FFF2-40B4-BE49-F238E27FC236}">
                <a16:creationId xmlns:a16="http://schemas.microsoft.com/office/drawing/2014/main" id="{4866AF1B-CC6F-2F67-E88B-9390FC94C4AA}"/>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Elicit Change Talk</a:t>
            </a:r>
          </a:p>
        </p:txBody>
      </p:sp>
      <p:sp>
        <p:nvSpPr>
          <p:cNvPr id="18" name="Oval 17">
            <a:extLst>
              <a:ext uri="{FF2B5EF4-FFF2-40B4-BE49-F238E27FC236}">
                <a16:creationId xmlns:a16="http://schemas.microsoft.com/office/drawing/2014/main" id="{1CF6EBE0-AF5E-CADE-D55B-8B9CA94E7C44}"/>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6" name="Google Shape;474;p57">
            <a:extLst>
              <a:ext uri="{FF2B5EF4-FFF2-40B4-BE49-F238E27FC236}">
                <a16:creationId xmlns:a16="http://schemas.microsoft.com/office/drawing/2014/main" id="{C22B551D-4D24-7642-84B5-506A86E7C16A}"/>
              </a:ext>
            </a:extLst>
          </p:cNvPr>
          <p:cNvSpPr txBox="1">
            <a:spLocks noGrp="1"/>
          </p:cNvSpPr>
          <p:nvPr>
            <p:ph type="title"/>
          </p:nvPr>
        </p:nvSpPr>
        <p:spPr>
          <a:xfrm>
            <a:off x="379200" y="217000"/>
            <a:ext cx="11433600" cy="744601"/>
          </a:xfrm>
          <a:prstGeom prst="rect">
            <a:avLst/>
          </a:prstGeom>
        </p:spPr>
        <p:txBody>
          <a:bodyPr spcFirstLastPara="1" vert="horz" wrap="square" lIns="91426" tIns="45700" rIns="91426" bIns="45700" rtlCol="0" anchor="t" anchorCtr="0">
            <a:noAutofit/>
          </a:bodyPr>
          <a:lstStyle/>
          <a:p>
            <a:pPr algn="ctr">
              <a:spcBef>
                <a:spcPts val="0"/>
              </a:spcBef>
            </a:pPr>
            <a:r>
              <a:rPr lang="en-US" sz="3801" b="1" dirty="0">
                <a:solidFill>
                  <a:srgbClr val="153753"/>
                </a:solidFill>
                <a:latin typeface="Arial" panose="020B0604020202020204" pitchFamily="34" charset="0"/>
                <a:cs typeface="Arial" panose="020B0604020202020204" pitchFamily="34" charset="0"/>
              </a:rPr>
              <a:t>How to Develop Discrepancy</a:t>
            </a:r>
            <a:endParaRPr sz="3801" b="1" dirty="0">
              <a:solidFill>
                <a:srgbClr val="153753"/>
              </a:solidFill>
              <a:latin typeface="Arial" panose="020B0604020202020204" pitchFamily="34" charset="0"/>
              <a:cs typeface="Arial" panose="020B0604020202020204" pitchFamily="34" charset="0"/>
            </a:endParaRPr>
          </a:p>
        </p:txBody>
      </p:sp>
      <p:sp>
        <p:nvSpPr>
          <p:cNvPr id="495" name="Google Shape;495;p60"/>
          <p:cNvSpPr txBox="1">
            <a:spLocks noGrp="1"/>
          </p:cNvSpPr>
          <p:nvPr>
            <p:ph idx="1"/>
          </p:nvPr>
        </p:nvSpPr>
        <p:spPr>
          <a:xfrm>
            <a:off x="567846" y="1432878"/>
            <a:ext cx="11056307" cy="5661150"/>
          </a:xfrm>
          <a:prstGeom prst="rect">
            <a:avLst/>
          </a:prstGeom>
        </p:spPr>
        <p:txBody>
          <a:bodyPr spcFirstLastPara="1" vert="horz" wrap="square" lIns="91426" tIns="45700" rIns="91426" bIns="45700" rtlCol="0" anchor="t" anchorCtr="0">
            <a:noAutofit/>
          </a:bodyPr>
          <a:lstStyle/>
          <a:p>
            <a:pPr marL="50801" indent="0">
              <a:spcBef>
                <a:spcPts val="361"/>
              </a:spcBef>
              <a:buClr>
                <a:srgbClr val="000000"/>
              </a:buClr>
              <a:buSzPts val="2800"/>
              <a:buNone/>
            </a:pPr>
            <a:r>
              <a:rPr lang="en-US" dirty="0">
                <a:latin typeface="Arial" panose="020B0604020202020204" pitchFamily="34" charset="0"/>
                <a:cs typeface="Arial" panose="020B0604020202020204" pitchFamily="34" charset="0"/>
              </a:rPr>
              <a:t>1. </a:t>
            </a:r>
            <a:r>
              <a:rPr lang="en-US" sz="2601" dirty="0">
                <a:solidFill>
                  <a:srgbClr val="000000"/>
                </a:solidFill>
                <a:latin typeface="Arial" panose="020B0604020202020204" pitchFamily="34" charset="0"/>
                <a:cs typeface="Arial" panose="020B0604020202020204" pitchFamily="34" charset="0"/>
              </a:rPr>
              <a:t>Ask for the </a:t>
            </a:r>
            <a:r>
              <a:rPr lang="en-US" sz="2601" u="sng" dirty="0">
                <a:solidFill>
                  <a:srgbClr val="000000"/>
                </a:solidFill>
                <a:latin typeface="Arial" panose="020B0604020202020204" pitchFamily="34" charset="0"/>
                <a:cs typeface="Arial" panose="020B0604020202020204" pitchFamily="34" charset="0"/>
              </a:rPr>
              <a:t>‘Pros’</a:t>
            </a:r>
            <a:r>
              <a:rPr lang="en-US" sz="2601" dirty="0">
                <a:solidFill>
                  <a:srgbClr val="000000"/>
                </a:solidFill>
                <a:latin typeface="Arial" panose="020B0604020202020204" pitchFamily="34" charset="0"/>
                <a:cs typeface="Arial" panose="020B0604020202020204" pitchFamily="34" charset="0"/>
              </a:rPr>
              <a:t> of the current behavior:</a:t>
            </a:r>
          </a:p>
          <a:p>
            <a:pPr marL="965206" lvl="1" indent="-457200">
              <a:spcBef>
                <a:spcPts val="361"/>
              </a:spcBef>
              <a:buClr>
                <a:srgbClr val="000000"/>
              </a:buClr>
              <a:buSzPts val="2800"/>
            </a:pPr>
            <a:r>
              <a:rPr lang="en-US" sz="2601" dirty="0">
                <a:solidFill>
                  <a:srgbClr val="000000"/>
                </a:solidFill>
                <a:latin typeface="Arial" panose="020B0604020202020204" pitchFamily="34" charset="0"/>
                <a:cs typeface="Arial" panose="020B0604020202020204" pitchFamily="34" charset="0"/>
              </a:rPr>
              <a:t>“Tell me about what you enjoy when getting high.” </a:t>
            </a:r>
            <a:endParaRPr sz="2601" i="1" dirty="0">
              <a:solidFill>
                <a:srgbClr val="000000"/>
              </a:solidFill>
              <a:latin typeface="Arial" panose="020B0604020202020204" pitchFamily="34" charset="0"/>
              <a:cs typeface="Arial" panose="020B0604020202020204" pitchFamily="34" charset="0"/>
            </a:endParaRPr>
          </a:p>
          <a:p>
            <a:pPr marL="0" indent="0">
              <a:spcBef>
                <a:spcPts val="361"/>
              </a:spcBef>
              <a:buNone/>
            </a:pPr>
            <a:endParaRPr sz="2601" dirty="0">
              <a:solidFill>
                <a:srgbClr val="000000"/>
              </a:solidFill>
              <a:latin typeface="Arial" panose="020B0604020202020204" pitchFamily="34" charset="0"/>
              <a:cs typeface="Arial" panose="020B0604020202020204" pitchFamily="34" charset="0"/>
            </a:endParaRPr>
          </a:p>
          <a:p>
            <a:pPr marL="50801" indent="0">
              <a:spcBef>
                <a:spcPts val="361"/>
              </a:spcBef>
              <a:buClr>
                <a:srgbClr val="000000"/>
              </a:buClr>
              <a:buSzPts val="2800"/>
              <a:buNone/>
            </a:pPr>
            <a:r>
              <a:rPr lang="en-US" sz="2601" dirty="0">
                <a:solidFill>
                  <a:srgbClr val="000000"/>
                </a:solidFill>
                <a:latin typeface="Arial" panose="020B0604020202020204" pitchFamily="34" charset="0"/>
                <a:cs typeface="Arial" panose="020B0604020202020204" pitchFamily="34" charset="0"/>
              </a:rPr>
              <a:t>2. Ask for the ‘</a:t>
            </a:r>
            <a:r>
              <a:rPr lang="en-US" sz="2601" u="sng" dirty="0">
                <a:solidFill>
                  <a:srgbClr val="000000"/>
                </a:solidFill>
                <a:latin typeface="Arial" panose="020B0604020202020204" pitchFamily="34" charset="0"/>
                <a:cs typeface="Arial" panose="020B0604020202020204" pitchFamily="34" charset="0"/>
              </a:rPr>
              <a:t>Cons’</a:t>
            </a:r>
            <a:r>
              <a:rPr lang="en-US" sz="2601" dirty="0">
                <a:solidFill>
                  <a:srgbClr val="000000"/>
                </a:solidFill>
                <a:latin typeface="Arial" panose="020B0604020202020204" pitchFamily="34" charset="0"/>
                <a:cs typeface="Arial" panose="020B0604020202020204" pitchFamily="34" charset="0"/>
              </a:rPr>
              <a:t> of the current behavior:</a:t>
            </a:r>
          </a:p>
          <a:p>
            <a:pPr marL="965206" lvl="1" indent="-457200">
              <a:spcBef>
                <a:spcPts val="361"/>
              </a:spcBef>
              <a:buClr>
                <a:srgbClr val="000000"/>
              </a:buClr>
              <a:buSzPts val="2800"/>
            </a:pPr>
            <a:r>
              <a:rPr lang="en-US" sz="2601" dirty="0">
                <a:solidFill>
                  <a:srgbClr val="000000"/>
                </a:solidFill>
                <a:latin typeface="Arial" panose="020B0604020202020204" pitchFamily="34" charset="0"/>
                <a:cs typeface="Arial" panose="020B0604020202020204" pitchFamily="34" charset="0"/>
              </a:rPr>
              <a:t>“What worries you about using drugs?”</a:t>
            </a:r>
          </a:p>
          <a:p>
            <a:pPr marL="965206" lvl="1" indent="-457200">
              <a:spcBef>
                <a:spcPts val="361"/>
              </a:spcBef>
              <a:buClr>
                <a:srgbClr val="000000"/>
              </a:buClr>
              <a:buSzPts val="2800"/>
            </a:pPr>
            <a:r>
              <a:rPr lang="en-US" sz="2601" dirty="0">
                <a:solidFill>
                  <a:srgbClr val="000000"/>
                </a:solidFill>
                <a:latin typeface="Arial" panose="020B0604020202020204" pitchFamily="34" charset="0"/>
                <a:cs typeface="Arial" panose="020B0604020202020204" pitchFamily="34" charset="0"/>
              </a:rPr>
              <a:t>“How do drugs affect your family life?”</a:t>
            </a:r>
          </a:p>
          <a:p>
            <a:pPr marL="965206" lvl="1" indent="-457200">
              <a:spcBef>
                <a:spcPts val="361"/>
              </a:spcBef>
              <a:buClr>
                <a:srgbClr val="000000"/>
              </a:buClr>
              <a:buSzPts val="2800"/>
            </a:pPr>
            <a:r>
              <a:rPr lang="en-US" sz="2601" dirty="0">
                <a:solidFill>
                  <a:srgbClr val="000000"/>
                </a:solidFill>
                <a:latin typeface="Arial" panose="020B0604020202020204" pitchFamily="34" charset="0"/>
                <a:cs typeface="Arial" panose="020B0604020202020204" pitchFamily="34" charset="0"/>
              </a:rPr>
              <a:t>“What might be different in your life if you stopped using?”</a:t>
            </a:r>
          </a:p>
          <a:p>
            <a:pPr marL="50801" indent="0">
              <a:spcBef>
                <a:spcPts val="361"/>
              </a:spcBef>
              <a:buClr>
                <a:srgbClr val="000000"/>
              </a:buClr>
              <a:buSzPts val="2800"/>
              <a:buNone/>
            </a:pPr>
            <a:endParaRPr lang="en-US" sz="2601" dirty="0">
              <a:solidFill>
                <a:srgbClr val="000000"/>
              </a:solidFill>
              <a:latin typeface="Arial" panose="020B0604020202020204" pitchFamily="34" charset="0"/>
              <a:cs typeface="Arial" panose="020B0604020202020204" pitchFamily="34" charset="0"/>
            </a:endParaRPr>
          </a:p>
          <a:p>
            <a:pPr marL="50801" indent="0" algn="ctr">
              <a:spcBef>
                <a:spcPts val="361"/>
              </a:spcBef>
              <a:buClr>
                <a:srgbClr val="000000"/>
              </a:buClr>
              <a:buSzPts val="2800"/>
              <a:buNone/>
            </a:pPr>
            <a:r>
              <a:rPr lang="en-US" sz="2601" i="1" dirty="0">
                <a:solidFill>
                  <a:srgbClr val="000000"/>
                </a:solidFill>
                <a:latin typeface="Arial" panose="020B0604020202020204" pitchFamily="34" charset="0"/>
                <a:cs typeface="Arial" panose="020B0604020202020204" pitchFamily="34" charset="0"/>
              </a:rPr>
              <a:t>Once the person begins to understand how the current behavior conflicts with personal values, amplify and focus on this discordance until they can see this discrepancy and consider a commi</a:t>
            </a:r>
            <a:r>
              <a:rPr lang="en-US" sz="2601" i="1" dirty="0">
                <a:latin typeface="Arial" panose="020B0604020202020204" pitchFamily="34" charset="0"/>
                <a:cs typeface="Arial" panose="020B0604020202020204" pitchFamily="34" charset="0"/>
              </a:rPr>
              <a:t>tment to change.</a:t>
            </a:r>
            <a:endParaRPr sz="2601" i="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DCEED8E-59A1-9311-3C00-A891F3022DE8}"/>
              </a:ext>
            </a:extLst>
          </p:cNvPr>
          <p:cNvSpPr/>
          <p:nvPr/>
        </p:nvSpPr>
        <p:spPr>
          <a:xfrm rot="10800000">
            <a:off x="11902774" y="589300"/>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5B0C172B-5E6F-F396-0211-7DAE6475F51F}"/>
              </a:ext>
            </a:extLst>
          </p:cNvPr>
          <p:cNvCxnSpPr>
            <a:cxnSpLocks/>
          </p:cNvCxnSpPr>
          <p:nvPr/>
        </p:nvCxnSpPr>
        <p:spPr>
          <a:xfrm>
            <a:off x="3902387"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02E06-B077-9A62-5247-3EF95FEC1567}"/>
              </a:ext>
            </a:extLst>
          </p:cNvPr>
          <p:cNvSpPr/>
          <p:nvPr/>
        </p:nvSpPr>
        <p:spPr>
          <a:xfrm>
            <a:off x="-10131" y="1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63638E0C-BF81-231B-877F-84F3C05C3A7E}"/>
              </a:ext>
            </a:extLst>
          </p:cNvPr>
          <p:cNvPicPr>
            <a:picLocks noChangeAspect="1"/>
          </p:cNvPicPr>
          <p:nvPr/>
        </p:nvPicPr>
        <p:blipFill>
          <a:blip r:embed="rId3"/>
          <a:stretch>
            <a:fillRect/>
          </a:stretch>
        </p:blipFill>
        <p:spPr>
          <a:xfrm>
            <a:off x="0" y="6246574"/>
            <a:ext cx="1466687" cy="611426"/>
          </a:xfrm>
          <a:prstGeom prst="rect">
            <a:avLst/>
          </a:prstGeom>
        </p:spPr>
      </p:pic>
      <p:sp>
        <p:nvSpPr>
          <p:cNvPr id="7" name="Rectangle: Rounded Corners 6">
            <a:extLst>
              <a:ext uri="{FF2B5EF4-FFF2-40B4-BE49-F238E27FC236}">
                <a16:creationId xmlns:a16="http://schemas.microsoft.com/office/drawing/2014/main" id="{ACF71A5E-A192-533A-CC18-F16D0F6DC748}"/>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Elicit Change Talk</a:t>
            </a:r>
          </a:p>
        </p:txBody>
      </p:sp>
      <p:sp>
        <p:nvSpPr>
          <p:cNvPr id="8" name="Oval 7">
            <a:extLst>
              <a:ext uri="{FF2B5EF4-FFF2-40B4-BE49-F238E27FC236}">
                <a16:creationId xmlns:a16="http://schemas.microsoft.com/office/drawing/2014/main" id="{3B8E08DF-6172-B6EC-555A-F8F709741A89}"/>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Motivational Interviewing Techniques</a:t>
            </a:r>
            <a:endParaRPr sz="4000" b="1" dirty="0">
              <a:solidFill>
                <a:srgbClr val="153753"/>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8B031789-2F55-37FE-5D92-6595F49F96E1}"/>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902389"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OARS</a:t>
              </a:r>
            </a:p>
            <a:p>
              <a:pPr algn="ctr"/>
              <a:endParaRPr lang="en-US" sz="800" dirty="0">
                <a:solidFill>
                  <a:schemeClr val="tx1"/>
                </a:solidFill>
              </a:endParaRPr>
            </a:p>
            <a:p>
              <a:pPr algn="ctr"/>
              <a:r>
                <a:rPr lang="en-US" sz="2000" dirty="0">
                  <a:solidFill>
                    <a:schemeClr val="tx1"/>
                  </a:solidFill>
                </a:rPr>
                <a:t>Open Ended Questions</a:t>
              </a:r>
            </a:p>
            <a:p>
              <a:pPr algn="ctr"/>
              <a:r>
                <a:rPr lang="en-US" sz="2000" dirty="0">
                  <a:solidFill>
                    <a:schemeClr val="tx1"/>
                  </a:solidFill>
                </a:rPr>
                <a:t>Affirmations</a:t>
              </a:r>
            </a:p>
            <a:p>
              <a:pPr algn="ctr"/>
              <a:r>
                <a:rPr lang="en-US" sz="2000" dirty="0">
                  <a:solidFill>
                    <a:schemeClr val="tx1"/>
                  </a:solidFill>
                </a:rPr>
                <a:t>Reflect</a:t>
              </a:r>
            </a:p>
            <a:p>
              <a:pPr algn="ctr"/>
              <a:r>
                <a:rPr lang="en-US" sz="2000" dirty="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Eliciting Change Talk</a:t>
              </a:r>
              <a:endParaRPr lang="en-US" sz="2000" dirty="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Generating Commitment</a:t>
              </a:r>
              <a:endParaRPr lang="en-US" sz="2000" dirty="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53753"/>
                  </a:solidFill>
                </a:rPr>
                <a:t>3</a:t>
              </a:r>
            </a:p>
          </p:txBody>
        </p:sp>
      </p:grpSp>
    </p:spTree>
    <p:extLst>
      <p:ext uri="{BB962C8B-B14F-4D97-AF65-F5344CB8AC3E}">
        <p14:creationId xmlns:p14="http://schemas.microsoft.com/office/powerpoint/2010/main" val="463454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14" name="Google Shape;501;p61">
            <a:extLst>
              <a:ext uri="{FF2B5EF4-FFF2-40B4-BE49-F238E27FC236}">
                <a16:creationId xmlns:a16="http://schemas.microsoft.com/office/drawing/2014/main" id="{F3BF6044-5880-1846-B24A-D6F9E525DAC8}"/>
              </a:ext>
            </a:extLst>
          </p:cNvPr>
          <p:cNvSpPr txBox="1">
            <a:spLocks/>
          </p:cNvSpPr>
          <p:nvPr/>
        </p:nvSpPr>
        <p:spPr>
          <a:xfrm>
            <a:off x="4696423" y="1384373"/>
            <a:ext cx="7373657" cy="924489"/>
          </a:xfrm>
          <a:prstGeom prst="rect">
            <a:avLst/>
          </a:prstGeom>
        </p:spPr>
        <p:txBody>
          <a:bodyPr spcFirstLastPara="1" vert="horz" wrap="square" lIns="91426" tIns="45700" rIns="91426"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6" indent="-457206">
              <a:lnSpc>
                <a:spcPct val="100000"/>
              </a:lnSpc>
              <a:spcBef>
                <a:spcPts val="361"/>
              </a:spcBef>
              <a:buSzPts val="3000"/>
            </a:pPr>
            <a:endParaRPr lang="en-US" sz="2601" b="1"/>
          </a:p>
        </p:txBody>
      </p:sp>
      <p:sp>
        <p:nvSpPr>
          <p:cNvPr id="15" name="Google Shape;504;p61">
            <a:extLst>
              <a:ext uri="{FF2B5EF4-FFF2-40B4-BE49-F238E27FC236}">
                <a16:creationId xmlns:a16="http://schemas.microsoft.com/office/drawing/2014/main" id="{6C27EF1C-7249-214F-B94B-5D87BADFAB8A}"/>
              </a:ext>
            </a:extLst>
          </p:cNvPr>
          <p:cNvSpPr txBox="1">
            <a:spLocks/>
          </p:cNvSpPr>
          <p:nvPr/>
        </p:nvSpPr>
        <p:spPr>
          <a:xfrm>
            <a:off x="605927" y="1373293"/>
            <a:ext cx="10598227" cy="5241716"/>
          </a:xfrm>
          <a:prstGeom prst="rect">
            <a:avLst/>
          </a:prstGeom>
        </p:spPr>
        <p:txBody>
          <a:bodyPr spcFirstLastPara="1" vert="horz" wrap="square" lIns="91426" tIns="45700" rIns="91426"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6" indent="-457206">
              <a:lnSpc>
                <a:spcPct val="100000"/>
              </a:lnSpc>
              <a:spcBef>
                <a:spcPts val="361"/>
              </a:spcBef>
              <a:buSzPts val="3000"/>
            </a:pPr>
            <a:r>
              <a:rPr lang="en-US" sz="2400" dirty="0">
                <a:latin typeface="Arial" panose="020B0604020202020204" pitchFamily="34" charset="0"/>
                <a:cs typeface="Arial" panose="020B0604020202020204" pitchFamily="34" charset="0"/>
              </a:rPr>
              <a:t>Generating commitment should follow closely after a patient begins to talk about change</a:t>
            </a:r>
          </a:p>
          <a:p>
            <a:pPr marL="38100" indent="0">
              <a:lnSpc>
                <a:spcPct val="100000"/>
              </a:lnSpc>
              <a:spcBef>
                <a:spcPts val="361"/>
              </a:spcBef>
              <a:buSzPts val="3000"/>
              <a:buNone/>
            </a:pPr>
            <a:endParaRPr lang="en-US" sz="2400" dirty="0">
              <a:latin typeface="Arial" panose="020B0604020202020204" pitchFamily="34" charset="0"/>
              <a:cs typeface="Arial" panose="020B0604020202020204" pitchFamily="34" charset="0"/>
            </a:endParaRPr>
          </a:p>
          <a:p>
            <a:pPr marL="495306" indent="-457206">
              <a:lnSpc>
                <a:spcPct val="100000"/>
              </a:lnSpc>
              <a:spcBef>
                <a:spcPts val="361"/>
              </a:spcBef>
              <a:buSzPts val="3000"/>
            </a:pPr>
            <a:r>
              <a:rPr lang="en-US" sz="2400" dirty="0">
                <a:latin typeface="Arial" panose="020B0604020202020204" pitchFamily="34" charset="0"/>
                <a:cs typeface="Arial" panose="020B0604020202020204" pitchFamily="34" charset="0"/>
              </a:rPr>
              <a:t>Provide support to help implement the effort:</a:t>
            </a:r>
          </a:p>
          <a:p>
            <a:pPr marL="952511" lvl="1" indent="-457206">
              <a:lnSpc>
                <a:spcPct val="100000"/>
              </a:lnSpc>
              <a:spcBef>
                <a:spcPts val="361"/>
              </a:spcBef>
              <a:buSzPts val="3000"/>
            </a:pPr>
            <a:r>
              <a:rPr lang="en-US" dirty="0">
                <a:latin typeface="Arial" panose="020B0604020202020204" pitchFamily="34" charset="0"/>
                <a:cs typeface="Arial" panose="020B0604020202020204" pitchFamily="34" charset="0"/>
              </a:rPr>
              <a:t>“What would you like to do next?”</a:t>
            </a:r>
          </a:p>
          <a:p>
            <a:pPr marL="952511" lvl="1" indent="-457206">
              <a:lnSpc>
                <a:spcPct val="100000"/>
              </a:lnSpc>
              <a:spcBef>
                <a:spcPts val="361"/>
              </a:spcBef>
              <a:buSzPts val="3000"/>
            </a:pPr>
            <a:r>
              <a:rPr lang="en-US" dirty="0">
                <a:latin typeface="Arial" panose="020B0604020202020204" pitchFamily="34" charset="0"/>
                <a:cs typeface="Arial" panose="020B0604020202020204" pitchFamily="34" charset="0"/>
              </a:rPr>
              <a:t>“How can we help you?”</a:t>
            </a:r>
          </a:p>
          <a:p>
            <a:pPr marL="952511" lvl="1" indent="-457206">
              <a:lnSpc>
                <a:spcPct val="100000"/>
              </a:lnSpc>
              <a:spcBef>
                <a:spcPts val="361"/>
              </a:spcBef>
              <a:buSzPts val="3000"/>
            </a:pPr>
            <a:r>
              <a:rPr lang="en-US" dirty="0">
                <a:latin typeface="Arial" panose="020B0604020202020204" pitchFamily="34" charset="0"/>
                <a:cs typeface="Arial" panose="020B0604020202020204" pitchFamily="34" charset="0"/>
              </a:rPr>
              <a:t>“What have you tried before? Why did it work/not work?”</a:t>
            </a:r>
          </a:p>
          <a:p>
            <a:pPr marL="952511" lvl="1" indent="-457206">
              <a:lnSpc>
                <a:spcPct val="100000"/>
              </a:lnSpc>
              <a:spcBef>
                <a:spcPts val="361"/>
              </a:spcBef>
              <a:buSzPts val="3000"/>
            </a:pPr>
            <a:r>
              <a:rPr lang="en-US" dirty="0">
                <a:latin typeface="Arial" panose="020B0604020202020204" pitchFamily="34" charset="0"/>
                <a:cs typeface="Arial" panose="020B0604020202020204" pitchFamily="34" charset="0"/>
              </a:rPr>
              <a:t>“What is most important to you right now?”</a:t>
            </a:r>
          </a:p>
          <a:p>
            <a:pPr marL="495306" indent="-457206">
              <a:lnSpc>
                <a:spcPct val="100000"/>
              </a:lnSpc>
              <a:spcBef>
                <a:spcPts val="361"/>
              </a:spcBef>
              <a:buSzPts val="3000"/>
            </a:pPr>
            <a:endParaRPr lang="en-US" sz="2400" dirty="0">
              <a:latin typeface="Arial" panose="020B0604020202020204" pitchFamily="34" charset="0"/>
              <a:cs typeface="Arial" panose="020B0604020202020204" pitchFamily="34" charset="0"/>
            </a:endParaRPr>
          </a:p>
          <a:p>
            <a:pPr marL="495306" indent="-457206">
              <a:lnSpc>
                <a:spcPct val="100000"/>
              </a:lnSpc>
              <a:spcBef>
                <a:spcPts val="361"/>
              </a:spcBef>
              <a:buSzPts val="3000"/>
            </a:pPr>
            <a:r>
              <a:rPr lang="en-US" sz="2400" dirty="0">
                <a:latin typeface="Arial" panose="020B0604020202020204" pitchFamily="34" charset="0"/>
                <a:cs typeface="Arial" panose="020B0604020202020204" pitchFamily="34" charset="0"/>
              </a:rPr>
              <a:t>Your role is to support the individual and connect them with the appropriate resources to accomplish their next step</a:t>
            </a:r>
          </a:p>
        </p:txBody>
      </p:sp>
      <p:sp>
        <p:nvSpPr>
          <p:cNvPr id="16" name="Google Shape;474;p57">
            <a:extLst>
              <a:ext uri="{FF2B5EF4-FFF2-40B4-BE49-F238E27FC236}">
                <a16:creationId xmlns:a16="http://schemas.microsoft.com/office/drawing/2014/main" id="{C4C973AE-647F-344F-A739-1103352630E8}"/>
              </a:ext>
            </a:extLst>
          </p:cNvPr>
          <p:cNvSpPr txBox="1">
            <a:spLocks/>
          </p:cNvSpPr>
          <p:nvPr/>
        </p:nvSpPr>
        <p:spPr>
          <a:xfrm>
            <a:off x="2415268" y="262552"/>
            <a:ext cx="6979543" cy="744601"/>
          </a:xfrm>
          <a:prstGeom prst="rect">
            <a:avLst/>
          </a:prstGeom>
        </p:spPr>
        <p:txBody>
          <a:bodyPr spcFirstLastPara="1" vert="horz" wrap="square" lIns="91426" tIns="45700" rIns="91426"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Generating Commitment</a:t>
            </a:r>
          </a:p>
        </p:txBody>
      </p:sp>
      <p:sp>
        <p:nvSpPr>
          <p:cNvPr id="3" name="Slide Number Placeholder 2">
            <a:extLst>
              <a:ext uri="{FF2B5EF4-FFF2-40B4-BE49-F238E27FC236}">
                <a16:creationId xmlns:a16="http://schemas.microsoft.com/office/drawing/2014/main" id="{0FD19BD0-7D1C-CA43-A58F-7B30ED473456}"/>
              </a:ext>
            </a:extLst>
          </p:cNvPr>
          <p:cNvSpPr>
            <a:spLocks noGrp="1"/>
          </p:cNvSpPr>
          <p:nvPr>
            <p:ph type="sldNum" sz="quarter" idx="12"/>
          </p:nvPr>
        </p:nvSpPr>
        <p:spPr/>
        <p:txBody>
          <a:bodyPr/>
          <a:lstStyle/>
          <a:p>
            <a:fld id="{6D22F896-40B5-4ADD-8801-0D06FADFA095}" type="slidenum">
              <a:rPr lang="en-US" smtClean="0"/>
              <a:t>76</a:t>
            </a:fld>
            <a:endParaRPr lang="en-US"/>
          </a:p>
        </p:txBody>
      </p:sp>
      <p:cxnSp>
        <p:nvCxnSpPr>
          <p:cNvPr id="4" name="Straight Connector 3">
            <a:extLst>
              <a:ext uri="{FF2B5EF4-FFF2-40B4-BE49-F238E27FC236}">
                <a16:creationId xmlns:a16="http://schemas.microsoft.com/office/drawing/2014/main" id="{E7C1BDE3-4F6E-55AB-D10C-92577770B94A}"/>
              </a:ext>
            </a:extLst>
          </p:cNvPr>
          <p:cNvCxnSpPr>
            <a:cxnSpLocks/>
          </p:cNvCxnSpPr>
          <p:nvPr/>
        </p:nvCxnSpPr>
        <p:spPr>
          <a:xfrm>
            <a:off x="3711426"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7C1763B-1D20-3152-5D68-83F6B5B9ADEE}"/>
              </a:ext>
            </a:extLst>
          </p:cNvPr>
          <p:cNvSpPr/>
          <p:nvPr/>
        </p:nvSpPr>
        <p:spPr>
          <a:xfrm>
            <a:off x="11897670" y="1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97FA7E56-22BF-3A3B-092B-1DAFA9D81237}"/>
              </a:ext>
            </a:extLst>
          </p:cNvPr>
          <p:cNvPicPr>
            <a:picLocks noChangeAspect="1"/>
          </p:cNvPicPr>
          <p:nvPr/>
        </p:nvPicPr>
        <p:blipFill>
          <a:blip r:embed="rId3"/>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3579F120-F650-9694-9C11-A334470B8E84}"/>
              </a:ext>
            </a:extLst>
          </p:cNvPr>
          <p:cNvSpPr/>
          <p:nvPr/>
        </p:nvSpPr>
        <p:spPr>
          <a:xfrm rot="5400000">
            <a:off x="9463490" y="5765165"/>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9" name="Rectangle: Rounded Corners 8">
            <a:extLst>
              <a:ext uri="{FF2B5EF4-FFF2-40B4-BE49-F238E27FC236}">
                <a16:creationId xmlns:a16="http://schemas.microsoft.com/office/drawing/2014/main" id="{2E0386D2-2073-3EE9-5816-5FD87AC16F81}"/>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Generate Commitment</a:t>
            </a:r>
          </a:p>
        </p:txBody>
      </p:sp>
      <p:sp>
        <p:nvSpPr>
          <p:cNvPr id="10" name="Oval 9">
            <a:extLst>
              <a:ext uri="{FF2B5EF4-FFF2-40B4-BE49-F238E27FC236}">
                <a16:creationId xmlns:a16="http://schemas.microsoft.com/office/drawing/2014/main" id="{56564413-1A42-498B-163F-05C848BB69C3}"/>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3753"/>
                </a:solidFill>
              </a:rPr>
              <a:t>3</a:t>
            </a:r>
          </a:p>
        </p:txBody>
      </p:sp>
    </p:spTree>
    <p:extLst>
      <p:ext uri="{BB962C8B-B14F-4D97-AF65-F5344CB8AC3E}">
        <p14:creationId xmlns:p14="http://schemas.microsoft.com/office/powerpoint/2010/main" val="1891309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aphicFrame>
        <p:nvGraphicFramePr>
          <p:cNvPr id="540" name="Google Shape;540;p65"/>
          <p:cNvGraphicFramePr/>
          <p:nvPr>
            <p:extLst>
              <p:ext uri="{D42A27DB-BD31-4B8C-83A1-F6EECF244321}">
                <p14:modId xmlns:p14="http://schemas.microsoft.com/office/powerpoint/2010/main" val="279015331"/>
              </p:ext>
            </p:extLst>
          </p:nvPr>
        </p:nvGraphicFramePr>
        <p:xfrm>
          <a:off x="0" y="2"/>
          <a:ext cx="12192000" cy="6858000"/>
        </p:xfrm>
        <a:graphic>
          <a:graphicData uri="http://schemas.openxmlformats.org/drawingml/2006/table">
            <a:tbl>
              <a:tblPr>
                <a:noFill/>
              </a:tblPr>
              <a:tblGrid>
                <a:gridCol w="1093602">
                  <a:extLst>
                    <a:ext uri="{9D8B030D-6E8A-4147-A177-3AD203B41FA5}">
                      <a16:colId xmlns:a16="http://schemas.microsoft.com/office/drawing/2014/main" val="20000"/>
                    </a:ext>
                  </a:extLst>
                </a:gridCol>
                <a:gridCol w="11098398">
                  <a:extLst>
                    <a:ext uri="{9D8B030D-6E8A-4147-A177-3AD203B41FA5}">
                      <a16:colId xmlns:a16="http://schemas.microsoft.com/office/drawing/2014/main" val="20001"/>
                    </a:ext>
                  </a:extLst>
                </a:gridCol>
              </a:tblGrid>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R</a:t>
                      </a:r>
                      <a:endParaRPr sz="5000" dirty="0">
                        <a:latin typeface="Arial" panose="020B0604020202020204" pitchFamily="34" charset="0"/>
                        <a:ea typeface="Impact"/>
                        <a:cs typeface="Arial" panose="020B0604020202020204" pitchFamily="34" charset="0"/>
                        <a:sym typeface="Impact"/>
                      </a:endParaRPr>
                    </a:p>
                  </a:txBody>
                  <a:tcPr marL="91426" marR="91426" marT="91426" marB="91426" anchor="ctr">
                    <a:solidFill>
                      <a:srgbClr val="F78481"/>
                    </a:solidFill>
                  </a:tcPr>
                </a:tc>
                <a:tc>
                  <a:txBody>
                    <a:bodyPr/>
                    <a:lstStyle/>
                    <a:p>
                      <a:pPr marL="0" lvl="0" indent="0" algn="l" rtl="0">
                        <a:spcBef>
                          <a:spcPts val="0"/>
                        </a:spcBef>
                        <a:spcAft>
                          <a:spcPts val="0"/>
                        </a:spcAft>
                        <a:buNone/>
                      </a:pPr>
                      <a:r>
                        <a:rPr lang="en-US" sz="2700" b="1" dirty="0">
                          <a:latin typeface="Arial" panose="020B0604020202020204" pitchFamily="34" charset="0"/>
                          <a:cs typeface="Arial" panose="020B0604020202020204" pitchFamily="34" charset="0"/>
                        </a:rPr>
                        <a:t>RESIST</a:t>
                      </a:r>
                      <a:r>
                        <a:rPr lang="en-US" sz="2700" dirty="0">
                          <a:latin typeface="Arial" panose="020B0604020202020204" pitchFamily="34" charset="0"/>
                          <a:cs typeface="Arial" panose="020B0604020202020204" pitchFamily="34" charset="0"/>
                        </a:rPr>
                        <a:t> telling person what to do:</a:t>
                      </a:r>
                      <a:endParaRPr sz="27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700" i="1" dirty="0">
                          <a:latin typeface="Arial" panose="020B0604020202020204" pitchFamily="34" charset="0"/>
                          <a:cs typeface="Arial" panose="020B0604020202020204" pitchFamily="34" charset="0"/>
                        </a:rPr>
                        <a:t>Avoid telling, directing, or convincing the person about the right path to good health</a:t>
                      </a:r>
                      <a:endParaRPr sz="2700" i="1" dirty="0">
                        <a:latin typeface="Arial" panose="020B0604020202020204" pitchFamily="34" charset="0"/>
                        <a:cs typeface="Arial" panose="020B0604020202020204" pitchFamily="34" charset="0"/>
                      </a:endParaRPr>
                    </a:p>
                  </a:txBody>
                  <a:tcPr marL="91426" marR="91426" marT="91426" marB="91426">
                    <a:solidFill>
                      <a:srgbClr val="F78481"/>
                    </a:solidFill>
                  </a:tcPr>
                </a:tc>
                <a:extLst>
                  <a:ext uri="{0D108BD9-81ED-4DB2-BD59-A6C34878D82A}">
                    <a16:rowId xmlns:a16="http://schemas.microsoft.com/office/drawing/2014/main" val="10000"/>
                  </a:ext>
                </a:extLst>
              </a:tr>
              <a:tr h="1714500">
                <a:tc>
                  <a:txBody>
                    <a:bodyPr/>
                    <a:lstStyle/>
                    <a:p>
                      <a:pPr marL="0" lvl="0" indent="0" algn="ctr" rtl="0">
                        <a:spcBef>
                          <a:spcPts val="0"/>
                        </a:spcBef>
                        <a:spcAft>
                          <a:spcPts val="0"/>
                        </a:spcAft>
                        <a:buNone/>
                      </a:pPr>
                      <a:r>
                        <a:rPr lang="en-US" sz="5000">
                          <a:latin typeface="Arial" panose="020B0604020202020204" pitchFamily="34" charset="0"/>
                          <a:ea typeface="Impact"/>
                          <a:cs typeface="Arial" panose="020B0604020202020204" pitchFamily="34" charset="0"/>
                          <a:sym typeface="Impact"/>
                        </a:rPr>
                        <a:t>U</a:t>
                      </a:r>
                      <a:endParaRPr sz="5000">
                        <a:latin typeface="Arial" panose="020B0604020202020204" pitchFamily="34" charset="0"/>
                        <a:ea typeface="Impact"/>
                        <a:cs typeface="Arial" panose="020B0604020202020204" pitchFamily="34" charset="0"/>
                        <a:sym typeface="Impact"/>
                      </a:endParaRPr>
                    </a:p>
                  </a:txBody>
                  <a:tcPr marL="91426" marR="91426" marT="91426" marB="91426" anchor="ctr">
                    <a:solidFill>
                      <a:schemeClr val="accent2">
                        <a:lumMod val="60000"/>
                        <a:lumOff val="40000"/>
                      </a:schemeClr>
                    </a:solidFill>
                  </a:tcPr>
                </a:tc>
                <a:tc>
                  <a:txBody>
                    <a:bodyPr/>
                    <a:lstStyle/>
                    <a:p>
                      <a:pPr marL="0" lvl="0" indent="0" algn="l" rtl="0">
                        <a:spcBef>
                          <a:spcPts val="0"/>
                        </a:spcBef>
                        <a:spcAft>
                          <a:spcPts val="0"/>
                        </a:spcAft>
                        <a:buNone/>
                      </a:pPr>
                      <a:r>
                        <a:rPr lang="en-US" sz="2700" b="1">
                          <a:latin typeface="Arial" panose="020B0604020202020204" pitchFamily="34" charset="0"/>
                          <a:cs typeface="Arial" panose="020B0604020202020204" pitchFamily="34" charset="0"/>
                        </a:rPr>
                        <a:t>UNDERSTAND</a:t>
                      </a:r>
                      <a:r>
                        <a:rPr lang="en-US" sz="2700">
                          <a:latin typeface="Arial" panose="020B0604020202020204" pitchFamily="34" charset="0"/>
                          <a:cs typeface="Arial" panose="020B0604020202020204" pitchFamily="34" charset="0"/>
                        </a:rPr>
                        <a:t> person’s motivation:</a:t>
                      </a:r>
                      <a:endParaRPr sz="27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700" i="1">
                          <a:latin typeface="Arial" panose="020B0604020202020204" pitchFamily="34" charset="0"/>
                          <a:cs typeface="Arial" panose="020B0604020202020204" pitchFamily="34" charset="0"/>
                        </a:rPr>
                        <a:t>Seek to understand their values, needs, abilities, motivations and potential barriers to changing behaviors</a:t>
                      </a:r>
                      <a:endParaRPr sz="2700" i="1">
                        <a:latin typeface="Arial" panose="020B0604020202020204" pitchFamily="34" charset="0"/>
                        <a:cs typeface="Arial" panose="020B0604020202020204" pitchFamily="34" charset="0"/>
                      </a:endParaRPr>
                    </a:p>
                  </a:txBody>
                  <a:tcPr marL="91426" marR="91426" marT="91426" marB="91426">
                    <a:solidFill>
                      <a:schemeClr val="accent2">
                        <a:lumMod val="60000"/>
                        <a:lumOff val="40000"/>
                      </a:schemeClr>
                    </a:solidFill>
                  </a:tcPr>
                </a:tc>
                <a:extLst>
                  <a:ext uri="{0D108BD9-81ED-4DB2-BD59-A6C34878D82A}">
                    <a16:rowId xmlns:a16="http://schemas.microsoft.com/office/drawing/2014/main" val="10001"/>
                  </a:ext>
                </a:extLst>
              </a:tr>
              <a:tr h="1714500">
                <a:tc>
                  <a:txBody>
                    <a:bodyPr/>
                    <a:lstStyle/>
                    <a:p>
                      <a:pPr marL="0" lvl="0" indent="0" algn="ctr" rtl="0">
                        <a:spcBef>
                          <a:spcPts val="0"/>
                        </a:spcBef>
                        <a:spcAft>
                          <a:spcPts val="0"/>
                        </a:spcAft>
                        <a:buNone/>
                      </a:pPr>
                      <a:r>
                        <a:rPr lang="en-US" sz="5000">
                          <a:latin typeface="Arial" panose="020B0604020202020204" pitchFamily="34" charset="0"/>
                          <a:ea typeface="Impact"/>
                          <a:cs typeface="Arial" panose="020B0604020202020204" pitchFamily="34" charset="0"/>
                          <a:sym typeface="Impact"/>
                        </a:rPr>
                        <a:t>L</a:t>
                      </a:r>
                      <a:endParaRPr sz="5000">
                        <a:latin typeface="Arial" panose="020B0604020202020204" pitchFamily="34" charset="0"/>
                        <a:ea typeface="Impact"/>
                        <a:cs typeface="Arial" panose="020B0604020202020204" pitchFamily="34" charset="0"/>
                        <a:sym typeface="Impact"/>
                      </a:endParaRPr>
                    </a:p>
                  </a:txBody>
                  <a:tcPr marL="91426" marR="91426" marT="91426" marB="91426" anchor="ctr">
                    <a:solidFill>
                      <a:schemeClr val="accent4">
                        <a:lumMod val="40000"/>
                        <a:lumOff val="60000"/>
                      </a:schemeClr>
                    </a:solidFill>
                  </a:tcPr>
                </a:tc>
                <a:tc>
                  <a:txBody>
                    <a:bodyPr/>
                    <a:lstStyle/>
                    <a:p>
                      <a:pPr marL="0" lvl="0" indent="0" algn="l" rtl="0">
                        <a:spcBef>
                          <a:spcPts val="0"/>
                        </a:spcBef>
                        <a:spcAft>
                          <a:spcPts val="0"/>
                        </a:spcAft>
                        <a:buNone/>
                      </a:pPr>
                      <a:r>
                        <a:rPr lang="en-US" sz="2700" b="1">
                          <a:latin typeface="Arial" panose="020B0604020202020204" pitchFamily="34" charset="0"/>
                          <a:cs typeface="Arial" panose="020B0604020202020204" pitchFamily="34" charset="0"/>
                        </a:rPr>
                        <a:t>LISTEN </a:t>
                      </a:r>
                      <a:r>
                        <a:rPr lang="en-US" sz="2700">
                          <a:latin typeface="Arial" panose="020B0604020202020204" pitchFamily="34" charset="0"/>
                          <a:cs typeface="Arial" panose="020B0604020202020204" pitchFamily="34" charset="0"/>
                        </a:rPr>
                        <a:t>with empathy:</a:t>
                      </a:r>
                      <a:endParaRPr sz="270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2700" i="1">
                          <a:latin typeface="Arial" panose="020B0604020202020204" pitchFamily="34" charset="0"/>
                          <a:cs typeface="Arial" panose="020B0604020202020204" pitchFamily="34" charset="0"/>
                        </a:rPr>
                        <a:t>Effective listening skills are essential to understand what will motivate the patient, as well as the pros and cons of their situation</a:t>
                      </a:r>
                      <a:endParaRPr sz="2700" i="1">
                        <a:latin typeface="Arial" panose="020B0604020202020204" pitchFamily="34" charset="0"/>
                        <a:cs typeface="Arial" panose="020B0604020202020204" pitchFamily="34" charset="0"/>
                      </a:endParaRPr>
                    </a:p>
                  </a:txBody>
                  <a:tcPr marL="91426" marR="91426" marT="91426" marB="91426">
                    <a:solidFill>
                      <a:schemeClr val="accent4">
                        <a:lumMod val="40000"/>
                        <a:lumOff val="60000"/>
                      </a:schemeClr>
                    </a:solidFill>
                  </a:tcPr>
                </a:tc>
                <a:extLst>
                  <a:ext uri="{0D108BD9-81ED-4DB2-BD59-A6C34878D82A}">
                    <a16:rowId xmlns:a16="http://schemas.microsoft.com/office/drawing/2014/main" val="10002"/>
                  </a:ext>
                </a:extLst>
              </a:tr>
              <a:tr h="1714500">
                <a:tc>
                  <a:txBody>
                    <a:bodyPr/>
                    <a:lstStyle/>
                    <a:p>
                      <a:pPr marL="0" lvl="0" indent="0" algn="ctr" rtl="0">
                        <a:spcBef>
                          <a:spcPts val="0"/>
                        </a:spcBef>
                        <a:spcAft>
                          <a:spcPts val="0"/>
                        </a:spcAft>
                        <a:buNone/>
                      </a:pPr>
                      <a:r>
                        <a:rPr lang="en-US" sz="5000">
                          <a:latin typeface="Arial" panose="020B0604020202020204" pitchFamily="34" charset="0"/>
                          <a:ea typeface="Impact"/>
                          <a:cs typeface="Arial" panose="020B0604020202020204" pitchFamily="34" charset="0"/>
                          <a:sym typeface="Impact"/>
                        </a:rPr>
                        <a:t>E</a:t>
                      </a:r>
                      <a:endParaRPr sz="5000">
                        <a:latin typeface="Arial" panose="020B0604020202020204" pitchFamily="34" charset="0"/>
                        <a:ea typeface="Impact"/>
                        <a:cs typeface="Arial" panose="020B0604020202020204" pitchFamily="34" charset="0"/>
                        <a:sym typeface="Impact"/>
                      </a:endParaRPr>
                    </a:p>
                  </a:txBody>
                  <a:tcPr marL="91426" marR="91426" marT="91426" marB="91426" anchor="ctr">
                    <a:solidFill>
                      <a:schemeClr val="accent6">
                        <a:lumMod val="40000"/>
                        <a:lumOff val="60000"/>
                      </a:schemeClr>
                    </a:solidFill>
                  </a:tcPr>
                </a:tc>
                <a:tc>
                  <a:txBody>
                    <a:bodyPr/>
                    <a:lstStyle/>
                    <a:p>
                      <a:pPr marL="0" lvl="0" indent="0" algn="l" rtl="0">
                        <a:spcBef>
                          <a:spcPts val="0"/>
                        </a:spcBef>
                        <a:spcAft>
                          <a:spcPts val="0"/>
                        </a:spcAft>
                        <a:buNone/>
                      </a:pPr>
                      <a:r>
                        <a:rPr lang="en-US" sz="2700" b="1" dirty="0">
                          <a:latin typeface="Arial" panose="020B0604020202020204" pitchFamily="34" charset="0"/>
                          <a:cs typeface="Arial" panose="020B0604020202020204" pitchFamily="34" charset="0"/>
                        </a:rPr>
                        <a:t>EMPOWER</a:t>
                      </a:r>
                      <a:r>
                        <a:rPr lang="en-US" sz="2700" dirty="0">
                          <a:latin typeface="Arial" panose="020B0604020202020204" pitchFamily="34" charset="0"/>
                          <a:cs typeface="Arial" panose="020B0604020202020204" pitchFamily="34" charset="0"/>
                        </a:rPr>
                        <a:t> person:</a:t>
                      </a:r>
                      <a:endParaRPr sz="27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700" i="1" dirty="0">
                          <a:latin typeface="Arial" panose="020B0604020202020204" pitchFamily="34" charset="0"/>
                          <a:cs typeface="Arial" panose="020B0604020202020204" pitchFamily="34" charset="0"/>
                        </a:rPr>
                        <a:t>Work with the individual to set achievable goals and to identify techniques to overcome barriers</a:t>
                      </a:r>
                      <a:endParaRPr sz="2700" i="1" dirty="0">
                        <a:latin typeface="Arial" panose="020B0604020202020204" pitchFamily="34" charset="0"/>
                        <a:cs typeface="Arial" panose="020B0604020202020204" pitchFamily="34" charset="0"/>
                      </a:endParaRPr>
                    </a:p>
                  </a:txBody>
                  <a:tcPr marL="91426" marR="91426" marT="91426" marB="91426">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151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4"/>
            <a:ext cx="5312400" cy="2890201"/>
          </a:xfrm>
          <a:prstGeom prst="roundRect">
            <a:avLst>
              <a:gd name="adj" fmla="val 16667"/>
            </a:avLst>
          </a:prstGeom>
          <a:solidFill>
            <a:srgbClr val="71A2BD"/>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50801" algn="ctr">
              <a:buClr>
                <a:schemeClr val="bg1"/>
              </a:buClr>
              <a:buSzPts val="2800"/>
            </a:pPr>
            <a:r>
              <a:rPr lang="en-US" sz="3001" b="1" dirty="0">
                <a:solidFill>
                  <a:schemeClr val="bg1"/>
                </a:solidFill>
                <a:latin typeface="Arial" panose="020B0604020202020204" pitchFamily="34" charset="0"/>
                <a:cs typeface="Arial" panose="020B0604020202020204" pitchFamily="34" charset="0"/>
              </a:rPr>
              <a:t>Express Empathy</a:t>
            </a:r>
            <a:endParaRPr sz="3001" dirty="0">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054902" y="339519"/>
            <a:ext cx="5312400" cy="2890201"/>
          </a:xfrm>
          <a:prstGeom prst="roundRect">
            <a:avLst>
              <a:gd name="adj" fmla="val 16667"/>
            </a:avLst>
          </a:prstGeom>
          <a:solidFill>
            <a:srgbClr val="3A667E"/>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dirty="0">
                <a:solidFill>
                  <a:schemeClr val="bg1"/>
                </a:solidFill>
                <a:latin typeface="Arial" panose="020B0604020202020204" pitchFamily="34" charset="0"/>
                <a:cs typeface="Arial" panose="020B0604020202020204" pitchFamily="34" charset="0"/>
              </a:rPr>
              <a:t>Develop Discrepancy</a:t>
            </a:r>
            <a:endParaRPr sz="3001" dirty="0">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516835" y="3428676"/>
            <a:ext cx="5538066" cy="2905865"/>
          </a:xfrm>
          <a:prstGeom prst="roundRect">
            <a:avLst>
              <a:gd name="adj" fmla="val 16667"/>
            </a:avLst>
          </a:prstGeom>
          <a:solidFill>
            <a:srgbClr val="153753"/>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dirty="0">
                <a:solidFill>
                  <a:schemeClr val="bg1"/>
                </a:solidFill>
                <a:latin typeface="Arial" panose="020B0604020202020204" pitchFamily="34" charset="0"/>
                <a:cs typeface="Arial" panose="020B0604020202020204" pitchFamily="34" charset="0"/>
              </a:rPr>
              <a:t>Roll with Resistance</a:t>
            </a:r>
            <a:endParaRPr sz="3001" b="1" dirty="0">
              <a:solidFill>
                <a:schemeClr val="bg1"/>
              </a:solidFill>
              <a:latin typeface="Arial" panose="020B0604020202020204" pitchFamily="34" charset="0"/>
              <a:cs typeface="Arial" panose="020B0604020202020204" pitchFamily="34" charset="0"/>
            </a:endParaRPr>
          </a:p>
        </p:txBody>
      </p:sp>
      <p:sp>
        <p:nvSpPr>
          <p:cNvPr id="397" name="Google Shape;397;p47"/>
          <p:cNvSpPr/>
          <p:nvPr/>
        </p:nvSpPr>
        <p:spPr>
          <a:xfrm>
            <a:off x="6153430" y="3428675"/>
            <a:ext cx="5312400" cy="2890201"/>
          </a:xfrm>
          <a:prstGeom prst="roundRect">
            <a:avLst>
              <a:gd name="adj" fmla="val 16667"/>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dirty="0">
                <a:solidFill>
                  <a:schemeClr val="bg1"/>
                </a:solidFill>
                <a:latin typeface="Arial" panose="020B0604020202020204" pitchFamily="34" charset="0"/>
                <a:cs typeface="Arial" panose="020B0604020202020204" pitchFamily="34" charset="0"/>
              </a:rPr>
              <a:t>Support Self-Efficacy</a:t>
            </a:r>
            <a:endParaRPr sz="3001" dirty="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5288960" y="2831167"/>
            <a:ext cx="1721806" cy="1058133"/>
          </a:xfrm>
          <a:prstGeom prst="rect">
            <a:avLst/>
          </a:prstGeom>
          <a:solidFill>
            <a:schemeClr val="bg1"/>
          </a:solidFill>
          <a:ln w="19050" cap="flat" cmpd="sng">
            <a:solidFill>
              <a:srgbClr val="000000"/>
            </a:solidFill>
            <a:prstDash val="solid"/>
            <a:round/>
            <a:headEnd type="none" w="sm" len="sm"/>
            <a:tailEnd type="none" w="sm" len="sm"/>
          </a:ln>
        </p:spPr>
        <p:txBody>
          <a:bodyPr spcFirstLastPara="1" vert="horz" wrap="square" lIns="91426" tIns="45700" rIns="91426" bIns="45700" rtlCol="0" anchor="ctr" anchorCtr="0">
            <a:noAutofit/>
          </a:bodyPr>
          <a:lstStyle/>
          <a:p>
            <a:pPr algn="ctr">
              <a:spcBef>
                <a:spcPts val="0"/>
              </a:spcBef>
            </a:pPr>
            <a:r>
              <a:rPr lang="en-US" sz="2400" b="1"/>
              <a:t>MI: FOUR </a:t>
            </a:r>
            <a:r>
              <a:rPr lang="en-US" sz="2400" b="1" i="1"/>
              <a:t>GUIDING PRINCIPLES</a:t>
            </a:r>
            <a:endParaRPr sz="2400" b="1" i="1"/>
          </a:p>
        </p:txBody>
      </p:sp>
      <p:sp>
        <p:nvSpPr>
          <p:cNvPr id="2" name="Rectangle 1">
            <a:extLst>
              <a:ext uri="{FF2B5EF4-FFF2-40B4-BE49-F238E27FC236}">
                <a16:creationId xmlns:a16="http://schemas.microsoft.com/office/drawing/2014/main" id="{C4843124-84FF-3EDD-7AA9-7F3A180495F1}"/>
              </a:ext>
            </a:extLst>
          </p:cNvPr>
          <p:cNvSpPr/>
          <p:nvPr/>
        </p:nvSpPr>
        <p:spPr>
          <a:xfrm>
            <a:off x="-1" y="6618239"/>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D8D393D1-E1E3-6DF8-5650-1564CDD92C3D}"/>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260524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4B14-054A-39B2-8434-E7F59CEBEE5D}"/>
            </a:ext>
          </a:extLst>
        </p:cNvPr>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E15A63BA-AAC6-CC76-8E2E-877852C47B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8"/>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6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1001317" y="952503"/>
            <a:ext cx="10515600" cy="1325563"/>
          </a:xfrm>
        </p:spPr>
        <p:txBody>
          <a:bodyPr>
            <a:noAutofit/>
          </a:bodyPr>
          <a:lstStyle/>
          <a:p>
            <a:pPr algn="ctr"/>
            <a:r>
              <a:rPr lang="en-US" sz="5401" b="1" dirty="0">
                <a:latin typeface="Arial"/>
                <a:cs typeface="Arial"/>
              </a:rPr>
              <a:t>Discussion about</a:t>
            </a:r>
            <a:br>
              <a:rPr lang="en-US" sz="5401" b="1" dirty="0">
                <a:latin typeface="Arial"/>
                <a:cs typeface="Arial"/>
              </a:rPr>
            </a:br>
            <a:r>
              <a:rPr lang="en-US" sz="5401" b="1" dirty="0">
                <a:latin typeface="Arial"/>
                <a:cs typeface="Arial"/>
              </a:rPr>
              <a:t>Successes</a:t>
            </a:r>
            <a:r>
              <a:rPr lang="en-US" sz="5401" b="1" dirty="0">
                <a:solidFill>
                  <a:srgbClr val="0070C0"/>
                </a:solidFill>
                <a:latin typeface="Arial"/>
                <a:cs typeface="Arial"/>
              </a:rPr>
              <a:t> </a:t>
            </a:r>
            <a:r>
              <a:rPr lang="en-US" sz="5401" b="1" dirty="0">
                <a:latin typeface="Arial"/>
                <a:cs typeface="Arial"/>
              </a:rPr>
              <a:t>&amp; </a:t>
            </a:r>
            <a:r>
              <a:rPr lang="en-US" sz="5401" b="1" dirty="0">
                <a:solidFill>
                  <a:srgbClr val="56920C"/>
                </a:solidFill>
                <a:latin typeface="Arial"/>
                <a:cs typeface="Arial"/>
              </a:rPr>
              <a:t>Frustrations</a:t>
            </a:r>
            <a:r>
              <a:rPr lang="en-US" sz="5401" b="1" dirty="0">
                <a:latin typeface="Arial"/>
                <a:cs typeface="Arial"/>
              </a:rPr>
              <a:t>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01317" y="3686574"/>
            <a:ext cx="10515600" cy="2155031"/>
          </a:xfrm>
        </p:spPr>
        <p:txBody>
          <a:bodyPr vert="horz" lIns="91440" tIns="45721" rIns="91440" bIns="45721" rtlCol="0" anchor="t">
            <a:normAutofit/>
          </a:bodyPr>
          <a:lstStyle/>
          <a:p>
            <a:pPr marL="0" indent="0" algn="ctr">
              <a:buNone/>
            </a:pPr>
            <a:r>
              <a:rPr lang="en-US" sz="4800" dirty="0">
                <a:latin typeface="Arial"/>
                <a:cs typeface="Arial"/>
              </a:rPr>
              <a:t>What </a:t>
            </a:r>
            <a:r>
              <a:rPr lang="en-US" sz="4800" u="sng" dirty="0">
                <a:latin typeface="Arial"/>
                <a:cs typeface="Arial"/>
              </a:rPr>
              <a:t>frustrations</a:t>
            </a:r>
            <a:r>
              <a:rPr lang="en-US" sz="4800" dirty="0">
                <a:latin typeface="Arial"/>
                <a:cs typeface="Arial"/>
              </a:rPr>
              <a:t> have you experienced during an overdose call? </a:t>
            </a:r>
            <a:endParaRPr lang="en-US" sz="4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E79115D-844B-4A09-A63F-B381A4B8FD2C}"/>
              </a:ext>
            </a:extLst>
          </p:cNvPr>
          <p:cNvCxnSpPr>
            <a:cxnSpLocks/>
          </p:cNvCxnSpPr>
          <p:nvPr/>
        </p:nvCxnSpPr>
        <p:spPr>
          <a:xfrm>
            <a:off x="3637361" y="3000374"/>
            <a:ext cx="5243513" cy="0"/>
          </a:xfrm>
          <a:prstGeom prst="line">
            <a:avLst/>
          </a:prstGeom>
          <a:ln w="762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C4E8B6B-AA2A-183B-E9B3-8F8CEFE62E5C}"/>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C0BFD4B7-6288-C130-A343-D523052BB9C3}"/>
              </a:ext>
            </a:extLst>
          </p:cNvPr>
          <p:cNvSpPr/>
          <p:nvPr/>
        </p:nvSpPr>
        <p:spPr>
          <a:xfrm rot="16200000">
            <a:off x="1344058" y="-81438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4" name="Picture 3" descr="A close-up of a logo&#10;&#10;AI-generated content may be incorrect.">
            <a:extLst>
              <a:ext uri="{FF2B5EF4-FFF2-40B4-BE49-F238E27FC236}">
                <a16:creationId xmlns:a16="http://schemas.microsoft.com/office/drawing/2014/main" id="{4AD3FBF3-2A00-6293-0C4A-A629891601C2}"/>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727025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34C393-A6BC-4DDB-B35A-2529CA9B8433}"/>
              </a:ext>
            </a:extLst>
          </p:cNvPr>
          <p:cNvSpPr txBox="1"/>
          <p:nvPr/>
        </p:nvSpPr>
        <p:spPr>
          <a:xfrm>
            <a:off x="218980" y="624433"/>
            <a:ext cx="6013141" cy="3785654"/>
          </a:xfrm>
          <a:prstGeom prst="rect">
            <a:avLst/>
          </a:prstGeom>
          <a:noFill/>
          <a:ln w="19050">
            <a:solidFill>
              <a:srgbClr val="153753"/>
            </a:solidFill>
          </a:ln>
        </p:spPr>
        <p:txBody>
          <a:bodyPr wrap="square" lIns="91440" tIns="45721" rIns="91440" bIns="45721" rtlCol="0" anchor="t">
            <a:spAutoFit/>
          </a:bodyPr>
          <a:lstStyle/>
          <a:p>
            <a:pPr marL="342904" indent="-342904" algn="ctr">
              <a:buAutoNum type="arabicPeriod"/>
            </a:pPr>
            <a:r>
              <a:rPr lang="en-US" sz="1500" b="1" dirty="0">
                <a:latin typeface="Arial" panose="020B0604020202020204" pitchFamily="34" charset="0"/>
                <a:ea typeface="Calibri" panose="020F0502020204030204" pitchFamily="34" charset="0"/>
                <a:cs typeface="Arial" panose="020B0604020202020204" pitchFamily="34" charset="0"/>
              </a:rPr>
              <a:t>14-year-old overdosed teenager at home</a:t>
            </a:r>
          </a:p>
          <a:p>
            <a:pPr algn="just"/>
            <a:r>
              <a:rPr lang="en-US" sz="1500" dirty="0">
                <a:latin typeface="Arial" panose="020B0604020202020204" pitchFamily="34" charset="0"/>
                <a:ea typeface="Calibri" panose="020F0502020204030204" pitchFamily="34" charset="0"/>
                <a:cs typeface="Arial" panose="020B0604020202020204" pitchFamily="34" charset="0"/>
              </a:rPr>
              <a:t>A call comes in from Central Dispatch that a suburban middle class neighborhood at 10 pm, regarding a 14-year-old female who was found by her parents in an upstairs bathroom.  She was found by her parents unconscious on the bathroom floor.  The parents were directed by  Dispatch to begin CPR. The parents are in their mid 50s and have very limited knowledge of drug use. </a:t>
            </a:r>
          </a:p>
          <a:p>
            <a:pPr algn="just"/>
            <a:endParaRPr lang="en-US" sz="1500" dirty="0">
              <a:latin typeface="Arial" panose="020B0604020202020204" pitchFamily="34" charset="0"/>
              <a:ea typeface="Calibri" panose="020F0502020204030204" pitchFamily="34" charset="0"/>
              <a:cs typeface="Arial" panose="020B0604020202020204" pitchFamily="34" charset="0"/>
            </a:endParaRPr>
          </a:p>
          <a:p>
            <a:pPr algn="just"/>
            <a:r>
              <a:rPr lang="en-US" sz="1500" dirty="0">
                <a:latin typeface="Arial" panose="020B0604020202020204" pitchFamily="34" charset="0"/>
                <a:ea typeface="Calibri" panose="020F0502020204030204" pitchFamily="34" charset="0"/>
                <a:cs typeface="Arial" panose="020B0604020202020204" pitchFamily="34" charset="0"/>
              </a:rPr>
              <a:t>Upon your arrival you notice some glassine packets on the floor behind the toilet containing what appears to be Oxycontin. The parents do not recognize their daughter has overdosed.  In talking to the parents they are shocked to hear their daughter has been using drugs, and have no knowledge of any prior use and are in denial of her use. She is reversed from the overdose and immediately begins sobbing.  The parents are supportive but in denial.</a:t>
            </a:r>
          </a:p>
          <a:p>
            <a:endParaRPr lang="en-US" sz="15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E3B395-A110-434B-82AC-BA8FA2D991B2}"/>
              </a:ext>
            </a:extLst>
          </p:cNvPr>
          <p:cNvSpPr txBox="1"/>
          <p:nvPr/>
        </p:nvSpPr>
        <p:spPr>
          <a:xfrm>
            <a:off x="6507335" y="627797"/>
            <a:ext cx="5280713" cy="3785652"/>
          </a:xfrm>
          <a:prstGeom prst="rect">
            <a:avLst/>
          </a:prstGeom>
          <a:noFill/>
          <a:ln w="19050">
            <a:solidFill>
              <a:srgbClr val="153753"/>
            </a:solidFill>
          </a:ln>
        </p:spPr>
        <p:txBody>
          <a:bodyPr wrap="square">
            <a:spAutoFit/>
          </a:bodyPr>
          <a:lstStyle/>
          <a:p>
            <a:pPr algn="ctr"/>
            <a:r>
              <a:rPr lang="en-US" sz="1500" b="1" dirty="0">
                <a:latin typeface="Arial" panose="020B0604020202020204" pitchFamily="34" charset="0"/>
                <a:ea typeface="Calibri" panose="020F0502020204030204" pitchFamily="34" charset="0"/>
                <a:cs typeface="Arial" panose="020B0604020202020204" pitchFamily="34" charset="0"/>
              </a:rPr>
              <a:t>2. Mother overdoses with three children at home</a:t>
            </a:r>
            <a:r>
              <a:rPr lang="en-US" sz="1500" dirty="0">
                <a:latin typeface="Arial" panose="020B0604020202020204" pitchFamily="34" charset="0"/>
                <a:ea typeface="Calibri" panose="020F0502020204030204" pitchFamily="34" charset="0"/>
                <a:cs typeface="Arial" panose="020B0604020202020204" pitchFamily="34" charset="0"/>
              </a:rPr>
              <a:t> </a:t>
            </a:r>
          </a:p>
          <a:p>
            <a:pPr algn="just"/>
            <a:r>
              <a:rPr lang="en-US" sz="1500" dirty="0">
                <a:latin typeface="Arial" panose="020B0604020202020204" pitchFamily="34" charset="0"/>
                <a:ea typeface="Calibri" panose="020F0502020204030204" pitchFamily="34" charset="0"/>
                <a:cs typeface="Arial" panose="020B0604020202020204" pitchFamily="34" charset="0"/>
              </a:rPr>
              <a:t>You are contacted by Central Dispatch to respond to a residential address where a nine year old child called 911 reporting his mother won’t wake up. Upon arrival at the home you go to the kitchen and find the police present, having reversed the mother from an apparent Opiate (suspected fentanyl ) overdose. She appears more embarrassed then angry or fearful, as you begin to interact with her.  </a:t>
            </a:r>
          </a:p>
          <a:p>
            <a:pPr algn="just"/>
            <a:endParaRPr lang="en-US" sz="1500" dirty="0">
              <a:latin typeface="Arial" panose="020B0604020202020204" pitchFamily="34" charset="0"/>
              <a:ea typeface="Calibri" panose="020F0502020204030204" pitchFamily="34" charset="0"/>
              <a:cs typeface="Arial" panose="020B0604020202020204" pitchFamily="34" charset="0"/>
            </a:endParaRPr>
          </a:p>
          <a:p>
            <a:pPr algn="just"/>
            <a:r>
              <a:rPr lang="en-US" sz="1500" dirty="0">
                <a:latin typeface="Arial" panose="020B0604020202020204" pitchFamily="34" charset="0"/>
                <a:ea typeface="Calibri" panose="020F0502020204030204" pitchFamily="34" charset="0"/>
                <a:cs typeface="Arial" panose="020B0604020202020204" pitchFamily="34" charset="0"/>
              </a:rPr>
              <a:t>You are told there are three children in the home, ages nine, seven and four.  The father (35 yrs) and mother (29 yrs) are separated, with the father living with his parents approximately 5 miles away. From her reaction, you believe this mother may have been reversed before.</a:t>
            </a:r>
          </a:p>
          <a:p>
            <a:pPr algn="just"/>
            <a:endParaRPr lang="en-US" sz="15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E74AF6-6BBC-47D5-8142-B09E8F60CCC3}"/>
              </a:ext>
            </a:extLst>
          </p:cNvPr>
          <p:cNvSpPr txBox="1"/>
          <p:nvPr/>
        </p:nvSpPr>
        <p:spPr>
          <a:xfrm>
            <a:off x="218980" y="4612619"/>
            <a:ext cx="6031641" cy="1938992"/>
          </a:xfrm>
          <a:prstGeom prst="rect">
            <a:avLst/>
          </a:prstGeom>
          <a:noFill/>
          <a:ln w="19050">
            <a:solidFill>
              <a:srgbClr val="153753"/>
            </a:solidFill>
          </a:ln>
        </p:spPr>
        <p:txBody>
          <a:bodyPr wrap="square">
            <a:spAutoFit/>
          </a:bodyPr>
          <a:lstStyle/>
          <a:p>
            <a:pPr algn="ctr"/>
            <a:r>
              <a:rPr lang="en-US" sz="1500" b="1" dirty="0">
                <a:latin typeface="Arial" panose="020B0604020202020204" pitchFamily="34" charset="0"/>
                <a:ea typeface="Calibri" panose="020F0502020204030204" pitchFamily="34" charset="0"/>
                <a:cs typeface="Arial" panose="020B0604020202020204" pitchFamily="34" charset="0"/>
              </a:rPr>
              <a:t>3. Pregnant Single Women overdoses in library rest room</a:t>
            </a:r>
            <a:endParaRPr lang="en-US" sz="1500" dirty="0">
              <a:latin typeface="Arial" panose="020B0604020202020204" pitchFamily="34" charset="0"/>
              <a:ea typeface="Calibri" panose="020F0502020204030204" pitchFamily="34" charset="0"/>
              <a:cs typeface="Arial" panose="020B0604020202020204" pitchFamily="34" charset="0"/>
            </a:endParaRPr>
          </a:p>
          <a:p>
            <a:r>
              <a:rPr lang="en-US" sz="1500" dirty="0">
                <a:latin typeface="Arial" panose="020B0604020202020204" pitchFamily="34" charset="0"/>
                <a:ea typeface="Calibri" panose="020F0502020204030204" pitchFamily="34" charset="0"/>
                <a:cs typeface="Arial" panose="020B0604020202020204" pitchFamily="34" charset="0"/>
              </a:rPr>
              <a:t>You receive a call that a young woman has been found in the stall of a library restroom on the floor and unconscious. Central Dispatch said the caller hung up before they could get any further information.  You are near library so arrive approximate two minutes from receiving the call. You enter the restroom and find the young Woman, pregnant (approx. 5 months) on the floor.   Her breathing is shallow and guttural, and her lips and fingertips are blue. </a:t>
            </a:r>
            <a:endParaRPr lang="en-US" sz="15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DFA42-2A32-4C8E-905B-B9D1222853F1}"/>
              </a:ext>
            </a:extLst>
          </p:cNvPr>
          <p:cNvSpPr txBox="1"/>
          <p:nvPr/>
        </p:nvSpPr>
        <p:spPr>
          <a:xfrm>
            <a:off x="6480700" y="4610398"/>
            <a:ext cx="5396146" cy="1938992"/>
          </a:xfrm>
          <a:prstGeom prst="rect">
            <a:avLst/>
          </a:prstGeom>
          <a:noFill/>
          <a:ln w="19050">
            <a:solidFill>
              <a:srgbClr val="153753"/>
            </a:solidFill>
          </a:ln>
        </p:spPr>
        <p:txBody>
          <a:bodyPr wrap="square">
            <a:spAutoFit/>
          </a:bodyPr>
          <a:lstStyle/>
          <a:p>
            <a:pPr algn="ctr"/>
            <a:r>
              <a:rPr lang="en-US" sz="1500" b="1" dirty="0">
                <a:latin typeface="Arial" panose="020B0604020202020204" pitchFamily="34" charset="0"/>
                <a:ea typeface="Calibri" panose="020F0502020204030204" pitchFamily="34" charset="0"/>
                <a:cs typeface="Arial" panose="020B0604020202020204" pitchFamily="34" charset="0"/>
              </a:rPr>
              <a:t>4. Middle-aged man unresponsive in local diner restroom</a:t>
            </a:r>
            <a:endParaRPr lang="en-US" sz="1500" dirty="0">
              <a:latin typeface="Arial" panose="020B0604020202020204" pitchFamily="34" charset="0"/>
              <a:ea typeface="Calibri" panose="020F0502020204030204" pitchFamily="34" charset="0"/>
              <a:cs typeface="Arial" panose="020B0604020202020204" pitchFamily="34" charset="0"/>
            </a:endParaRPr>
          </a:p>
          <a:p>
            <a:pPr algn="just"/>
            <a:r>
              <a:rPr lang="en-US" sz="1500" dirty="0">
                <a:latin typeface="Arial" panose="020B0604020202020204" pitchFamily="34" charset="0"/>
                <a:ea typeface="Calibri" panose="020F0502020204030204" pitchFamily="34" charset="0"/>
                <a:cs typeface="Arial" panose="020B0604020202020204" pitchFamily="34" charset="0"/>
              </a:rPr>
              <a:t>You have arrived at about 9:00pm with your fellow responders to find a man, approximately 50 years of age, in the men’s room of a local diner, unconscious. He was found by the owner of the diner, who says he has never see the man there before. He appears to be homeless, as there is a larger cart of belongings near him, and there is a syringe lying next to him.</a:t>
            </a:r>
          </a:p>
        </p:txBody>
      </p:sp>
      <p:sp>
        <p:nvSpPr>
          <p:cNvPr id="2" name="Google Shape;474;p57">
            <a:extLst>
              <a:ext uri="{FF2B5EF4-FFF2-40B4-BE49-F238E27FC236}">
                <a16:creationId xmlns:a16="http://schemas.microsoft.com/office/drawing/2014/main" id="{2FCA31A3-8543-D699-0B23-E0EDFFC6713C}"/>
              </a:ext>
            </a:extLst>
          </p:cNvPr>
          <p:cNvSpPr txBox="1">
            <a:spLocks/>
          </p:cNvSpPr>
          <p:nvPr/>
        </p:nvSpPr>
        <p:spPr>
          <a:xfrm>
            <a:off x="2000849" y="105907"/>
            <a:ext cx="8190302" cy="565886"/>
          </a:xfrm>
          <a:prstGeom prst="rect">
            <a:avLst/>
          </a:prstGeom>
        </p:spPr>
        <p:txBody>
          <a:bodyPr spcFirstLastPara="1" vert="horz" wrap="square" lIns="91426" tIns="45700" rIns="91426"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400" b="1" dirty="0">
                <a:solidFill>
                  <a:srgbClr val="153753"/>
                </a:solidFill>
                <a:latin typeface="Arial" panose="020B0604020202020204" pitchFamily="34" charset="0"/>
                <a:cs typeface="Arial" panose="020B0604020202020204" pitchFamily="34" charset="0"/>
              </a:rPr>
              <a:t>Motivational Interviewing Role Playing Scenarios</a:t>
            </a:r>
          </a:p>
        </p:txBody>
      </p:sp>
    </p:spTree>
    <p:extLst>
      <p:ext uri="{BB962C8B-B14F-4D97-AF65-F5344CB8AC3E}">
        <p14:creationId xmlns:p14="http://schemas.microsoft.com/office/powerpoint/2010/main" val="19815470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13D-C67A-FA48-839A-0C35A206E140}"/>
              </a:ext>
            </a:extLst>
          </p:cNvPr>
          <p:cNvSpPr>
            <a:spLocks noGrp="1"/>
          </p:cNvSpPr>
          <p:nvPr>
            <p:ph type="title"/>
          </p:nvPr>
        </p:nvSpPr>
        <p:spPr>
          <a:xfrm>
            <a:off x="1008712" y="247374"/>
            <a:ext cx="10515600" cy="1158875"/>
          </a:xfrm>
        </p:spPr>
        <p:txBody>
          <a:bodyPr/>
          <a:lstStyle/>
          <a:p>
            <a:pPr algn="ctr"/>
            <a:r>
              <a:rPr lang="en-US" b="1" dirty="0">
                <a:solidFill>
                  <a:srgbClr val="153753"/>
                </a:solidFill>
                <a:latin typeface="Arial" panose="020B0604020202020204" pitchFamily="34" charset="0"/>
                <a:cs typeface="Arial" panose="020B0604020202020204" pitchFamily="34" charset="0"/>
              </a:rPr>
              <a:t>Role Playing Discussion Questions</a:t>
            </a:r>
          </a:p>
        </p:txBody>
      </p:sp>
      <p:sp>
        <p:nvSpPr>
          <p:cNvPr id="3" name="Content Placeholder 2">
            <a:extLst>
              <a:ext uri="{FF2B5EF4-FFF2-40B4-BE49-F238E27FC236}">
                <a16:creationId xmlns:a16="http://schemas.microsoft.com/office/drawing/2014/main" id="{EA37C4C6-3930-2349-87C0-6863BFBD7964}"/>
              </a:ext>
            </a:extLst>
          </p:cNvPr>
          <p:cNvSpPr>
            <a:spLocks noGrp="1"/>
          </p:cNvSpPr>
          <p:nvPr>
            <p:ph idx="1"/>
          </p:nvPr>
        </p:nvSpPr>
        <p:spPr>
          <a:xfrm>
            <a:off x="554484" y="1832253"/>
            <a:ext cx="11069781" cy="4323628"/>
          </a:xfrm>
        </p:spPr>
        <p:txBody>
          <a:bodyPr vert="horz" lIns="91440" tIns="45721" rIns="91440" bIns="45721" rtlCol="0" anchor="t">
            <a:normAutofit fontScale="92500" lnSpcReduction="10000"/>
          </a:bodyPr>
          <a:lstStyle/>
          <a:p>
            <a:pPr marL="514357" indent="-514357">
              <a:buFont typeface="+mj-lt"/>
              <a:buAutoNum type="arabicPeriod"/>
            </a:pPr>
            <a:r>
              <a:rPr lang="en-US" sz="3200">
                <a:latin typeface="Arial" panose="020B0604020202020204" pitchFamily="34" charset="0"/>
                <a:cs typeface="Arial" panose="020B0604020202020204" pitchFamily="34" charset="0"/>
              </a:rPr>
              <a:t>Which parts of this felt comfortable for you? What felt uncomfortable?</a:t>
            </a:r>
          </a:p>
          <a:p>
            <a:pPr marL="514357" indent="-514357">
              <a:buFont typeface="+mj-lt"/>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r>
              <a:rPr lang="en-US" sz="3200">
                <a:latin typeface="Arial"/>
                <a:cs typeface="Arial"/>
              </a:rPr>
              <a:t>How is this similar or different than how you typically interact with a patient post-overdose? </a:t>
            </a:r>
            <a:endParaRPr lang="en-US" sz="3200">
              <a:latin typeface="Arial" panose="020B0604020202020204" pitchFamily="34" charset="0"/>
              <a:cs typeface="Arial" panose="020B0604020202020204" pitchFamily="34" charset="0"/>
            </a:endParaRPr>
          </a:p>
          <a:p>
            <a:pPr marL="514357" indent="-514357">
              <a:buAutoNum type="arabicPeriod"/>
            </a:pPr>
            <a:endParaRPr lang="en-US" sz="3200">
              <a:latin typeface="Arial"/>
              <a:cs typeface="Arial"/>
            </a:endParaRPr>
          </a:p>
          <a:p>
            <a:pPr marL="514357" indent="-514357">
              <a:buAutoNum type="arabicPeriod"/>
            </a:pPr>
            <a:r>
              <a:rPr lang="en-US" sz="3200">
                <a:latin typeface="Arial" panose="020B0604020202020204" pitchFamily="34" charset="0"/>
                <a:cs typeface="Arial" panose="020B0604020202020204" pitchFamily="34" charset="0"/>
              </a:rPr>
              <a:t>What skills from the training did your group use?</a:t>
            </a:r>
            <a:endParaRPr lang="en-US" sz="3200">
              <a:ea typeface="+mn-lt"/>
              <a:cs typeface="+mn-lt"/>
            </a:endParaRPr>
          </a:p>
          <a:p>
            <a:pPr marL="514357" indent="-514357">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r>
              <a:rPr lang="en-US" sz="3200">
                <a:latin typeface="Arial" panose="020B0604020202020204" pitchFamily="34" charset="0"/>
                <a:cs typeface="Arial" panose="020B0604020202020204" pitchFamily="34" charset="0"/>
              </a:rPr>
              <a:t>What feedback did you give your group members? </a:t>
            </a:r>
          </a:p>
          <a:p>
            <a:pPr marL="514357" indent="-514357">
              <a:buFont typeface="+mj-lt"/>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endParaRPr lang="en-US" sz="3200">
              <a:latin typeface="Arial" panose="020B0604020202020204" pitchFamily="34" charset="0"/>
              <a:cs typeface="Arial" panose="020B0604020202020204" pitchFamily="34" charset="0"/>
            </a:endParaRPr>
          </a:p>
          <a:p>
            <a:endParaRPr lang="en-US" sz="32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133ABDD-D0EE-9F17-F0FA-0311673EF851}"/>
              </a:ext>
            </a:extLst>
          </p:cNvPr>
          <p:cNvCxnSpPr>
            <a:cxnSpLocks/>
          </p:cNvCxnSpPr>
          <p:nvPr/>
        </p:nvCxnSpPr>
        <p:spPr>
          <a:xfrm>
            <a:off x="4072899" y="140624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AI-generated content may be incorrect.">
            <a:extLst>
              <a:ext uri="{FF2B5EF4-FFF2-40B4-BE49-F238E27FC236}">
                <a16:creationId xmlns:a16="http://schemas.microsoft.com/office/drawing/2014/main" id="{C49E7E55-BBA5-CDBC-F659-4C0B4A510599}"/>
              </a:ext>
            </a:extLst>
          </p:cNvPr>
          <p:cNvPicPr>
            <a:picLocks noChangeAspect="1"/>
          </p:cNvPicPr>
          <p:nvPr/>
        </p:nvPicPr>
        <p:blipFill>
          <a:blip r:embed="rId3"/>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CABEAAF5-9361-0EA0-2585-857901942D3F}"/>
              </a:ext>
            </a:extLst>
          </p:cNvPr>
          <p:cNvSpPr/>
          <p:nvPr/>
        </p:nvSpPr>
        <p:spPr>
          <a:xfrm rot="5400000">
            <a:off x="9584676"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9" name="Rectangle 8">
            <a:extLst>
              <a:ext uri="{FF2B5EF4-FFF2-40B4-BE49-F238E27FC236}">
                <a16:creationId xmlns:a16="http://schemas.microsoft.com/office/drawing/2014/main" id="{172C2899-4F11-8C0C-BD82-02446C5FA56D}"/>
              </a:ext>
            </a:extLst>
          </p:cNvPr>
          <p:cNvSpPr/>
          <p:nvPr/>
        </p:nvSpPr>
        <p:spPr>
          <a:xfrm>
            <a:off x="0" y="-2635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462427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ground&#10;&#10;Description automatically generated">
            <a:extLst>
              <a:ext uri="{FF2B5EF4-FFF2-40B4-BE49-F238E27FC236}">
                <a16:creationId xmlns:a16="http://schemas.microsoft.com/office/drawing/2014/main" id="{35C433A5-F9F6-C643-B126-B14675BD10F5}"/>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colorTemperature colorTemp="5873"/>
                    </a14:imgEffect>
                    <a14:imgEffect>
                      <a14:saturation sat="0"/>
                    </a14:imgEffect>
                  </a14:imgLayer>
                </a14:imgProps>
              </a:ex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4" name="Google Shape;158;p17">
            <a:extLst>
              <a:ext uri="{FF2B5EF4-FFF2-40B4-BE49-F238E27FC236}">
                <a16:creationId xmlns:a16="http://schemas.microsoft.com/office/drawing/2014/main" id="{ABC6CA84-6269-3041-8127-4807C1A0B21B}"/>
              </a:ext>
            </a:extLst>
          </p:cNvPr>
          <p:cNvSpPr txBox="1">
            <a:spLocks/>
          </p:cNvSpPr>
          <p:nvPr/>
        </p:nvSpPr>
        <p:spPr>
          <a:xfrm>
            <a:off x="0" y="3037113"/>
            <a:ext cx="12191980" cy="2364659"/>
          </a:xfrm>
          <a:prstGeom prst="rect">
            <a:avLst/>
          </a:prstGeom>
          <a:solidFill>
            <a:schemeClr val="bg1">
              <a:alpha val="65000"/>
            </a:schemeClr>
          </a:solidFill>
        </p:spPr>
        <p:txBody>
          <a:bodyPr spcFirstLastPara="1" vert="horz" lIns="91440" tIns="45721" rIns="91440" bIns="4572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1"/>
              </a:spcAft>
            </a:pPr>
            <a:r>
              <a:rPr lang="en-US" sz="4000" i="1">
                <a:latin typeface="Arial" panose="020B0604020202020204" pitchFamily="34" charset="0"/>
                <a:cs typeface="Arial" panose="020B0604020202020204" pitchFamily="34" charset="0"/>
              </a:rPr>
              <a:t>“If you didn’t offer me treatment when </a:t>
            </a:r>
            <a:br>
              <a:rPr lang="en-US" sz="4000" i="1">
                <a:latin typeface="Arial" panose="020B0604020202020204" pitchFamily="34" charset="0"/>
                <a:cs typeface="Arial" panose="020B0604020202020204" pitchFamily="34" charset="0"/>
              </a:rPr>
            </a:br>
            <a:r>
              <a:rPr lang="en-US" sz="4000" i="1">
                <a:latin typeface="Arial" panose="020B0604020202020204" pitchFamily="34" charset="0"/>
                <a:cs typeface="Arial" panose="020B0604020202020204" pitchFamily="34" charset="0"/>
              </a:rPr>
              <a:t>I didn’t want it, I wouldn’t be here to </a:t>
            </a:r>
            <a:br>
              <a:rPr lang="en-US" sz="4000" i="1">
                <a:latin typeface="Arial" panose="020B0604020202020204" pitchFamily="34" charset="0"/>
                <a:cs typeface="Arial" panose="020B0604020202020204" pitchFamily="34" charset="0"/>
              </a:rPr>
            </a:br>
            <a:r>
              <a:rPr lang="en-US" sz="4000" i="1">
                <a:latin typeface="Arial" panose="020B0604020202020204" pitchFamily="34" charset="0"/>
                <a:cs typeface="Arial" panose="020B0604020202020204" pitchFamily="34" charset="0"/>
              </a:rPr>
              <a:t>take the treatment when I was ready.”</a:t>
            </a:r>
          </a:p>
        </p:txBody>
      </p:sp>
      <p:pic>
        <p:nvPicPr>
          <p:cNvPr id="2" name="Picture 1" descr="A close-up of a logo&#10;&#10;AI-generated content may be incorrect.">
            <a:extLst>
              <a:ext uri="{FF2B5EF4-FFF2-40B4-BE49-F238E27FC236}">
                <a16:creationId xmlns:a16="http://schemas.microsoft.com/office/drawing/2014/main" id="{502000F3-F74B-6C2D-3BFE-B5166AEC561E}"/>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1836410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6"/>
          <p:cNvSpPr txBox="1">
            <a:spLocks noGrp="1"/>
          </p:cNvSpPr>
          <p:nvPr>
            <p:ph type="title"/>
          </p:nvPr>
        </p:nvSpPr>
        <p:spPr>
          <a:xfrm>
            <a:off x="117872" y="800069"/>
            <a:ext cx="6243638"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153753"/>
                </a:solidFill>
                <a:latin typeface="Arial" panose="020B0604020202020204" pitchFamily="34" charset="0"/>
                <a:cs typeface="Arial" panose="020B0604020202020204" pitchFamily="34" charset="0"/>
              </a:rPr>
              <a:t>Contact Information</a:t>
            </a:r>
            <a:endParaRPr sz="4000" b="1" dirty="0">
              <a:solidFill>
                <a:srgbClr val="15375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88FFD5-641E-414C-A0CB-887A588D3186}"/>
              </a:ext>
            </a:extLst>
          </p:cNvPr>
          <p:cNvSpPr txBox="1"/>
          <p:nvPr/>
        </p:nvSpPr>
        <p:spPr>
          <a:xfrm>
            <a:off x="482203" y="2153111"/>
            <a:ext cx="5514975" cy="353943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INSTRUCTOR NAME</a:t>
            </a:r>
            <a:br>
              <a:rPr lang="en-US" sz="2800">
                <a:solidFill>
                  <a:srgbClr val="FF0000"/>
                </a:solidFill>
                <a:latin typeface="Arial" panose="020B0604020202020204" pitchFamily="34" charset="0"/>
                <a:cs typeface="Arial" panose="020B0604020202020204" pitchFamily="34" charset="0"/>
              </a:rPr>
            </a:br>
            <a:r>
              <a:rPr lang="en-US" sz="2800">
                <a:solidFill>
                  <a:srgbClr val="FF0000"/>
                </a:solidFill>
                <a:latin typeface="Arial" panose="020B0604020202020204" pitchFamily="34" charset="0"/>
                <a:cs typeface="Arial" panose="020B0604020202020204" pitchFamily="34" charset="0"/>
              </a:rPr>
              <a:t>EMAIL</a:t>
            </a:r>
          </a:p>
          <a:p>
            <a:pPr algn="ctr"/>
            <a:endParaRPr lang="en-US" sz="2800">
              <a:solidFill>
                <a:srgbClr val="FF0000"/>
              </a:solidFill>
              <a:latin typeface="Arial" panose="020B0604020202020204" pitchFamily="34" charset="0"/>
              <a:cs typeface="Arial" panose="020B0604020202020204" pitchFamily="34" charset="0"/>
            </a:endParaRPr>
          </a:p>
          <a:p>
            <a:pPr algn="ctr"/>
            <a:r>
              <a:rPr lang="en-US" sz="2800" b="1">
                <a:solidFill>
                  <a:srgbClr val="FF0000"/>
                </a:solidFill>
                <a:latin typeface="Arial" panose="020B0604020202020204" pitchFamily="34" charset="0"/>
                <a:cs typeface="Arial" panose="020B0604020202020204" pitchFamily="34" charset="0"/>
              </a:rPr>
              <a:t>INSTRUCTOR NAME</a:t>
            </a:r>
          </a:p>
          <a:p>
            <a:pPr algn="ctr"/>
            <a:r>
              <a:rPr lang="en-US" sz="2800">
                <a:solidFill>
                  <a:srgbClr val="FF0000"/>
                </a:solidFill>
                <a:latin typeface="Arial" panose="020B0604020202020204" pitchFamily="34" charset="0"/>
                <a:cs typeface="Arial" panose="020B0604020202020204" pitchFamily="34" charset="0"/>
              </a:rPr>
              <a:t>EMAIL</a:t>
            </a:r>
          </a:p>
          <a:p>
            <a:pPr algn="ctr"/>
            <a:endParaRPr lang="en-US" sz="2800">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Five Minutes to Help</a:t>
            </a:r>
          </a:p>
          <a:p>
            <a:pPr algn="ctr"/>
            <a:r>
              <a:rPr lang="en-US" sz="2800">
                <a:latin typeface="Arial" panose="020B0604020202020204" pitchFamily="34" charset="0"/>
                <a:cs typeface="Arial" panose="020B0604020202020204" pitchFamily="34" charset="0"/>
              </a:rPr>
              <a:t>5MinToHelp@doh.nj.gov</a:t>
            </a:r>
          </a:p>
        </p:txBody>
      </p:sp>
      <p:sp>
        <p:nvSpPr>
          <p:cNvPr id="6" name="Google Shape;616;p76">
            <a:extLst>
              <a:ext uri="{FF2B5EF4-FFF2-40B4-BE49-F238E27FC236}">
                <a16:creationId xmlns:a16="http://schemas.microsoft.com/office/drawing/2014/main" id="{8DC96A00-2DC3-4878-9184-18C79DC51743}"/>
              </a:ext>
            </a:extLst>
          </p:cNvPr>
          <p:cNvSpPr txBox="1">
            <a:spLocks/>
          </p:cNvSpPr>
          <p:nvPr/>
        </p:nvSpPr>
        <p:spPr>
          <a:xfrm>
            <a:off x="5948362" y="741728"/>
            <a:ext cx="6243638" cy="8079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rgbClr val="153753"/>
                </a:solidFill>
                <a:latin typeface="Arial" panose="020B0604020202020204" pitchFamily="34" charset="0"/>
                <a:cs typeface="Arial" panose="020B0604020202020204" pitchFamily="34" charset="0"/>
              </a:rPr>
              <a:t>Evaluation</a:t>
            </a:r>
          </a:p>
        </p:txBody>
      </p:sp>
      <p:sp>
        <p:nvSpPr>
          <p:cNvPr id="5" name="Rectangle 4">
            <a:extLst>
              <a:ext uri="{FF2B5EF4-FFF2-40B4-BE49-F238E27FC236}">
                <a16:creationId xmlns:a16="http://schemas.microsoft.com/office/drawing/2014/main" id="{5729619B-B1B5-46E8-B1C3-5B390939DAA2}"/>
              </a:ext>
            </a:extLst>
          </p:cNvPr>
          <p:cNvSpPr/>
          <p:nvPr/>
        </p:nvSpPr>
        <p:spPr>
          <a:xfrm>
            <a:off x="600075" y="741728"/>
            <a:ext cx="5279232" cy="51685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9CC9BF-872A-497F-A069-1C1FF2B724F5}"/>
              </a:ext>
            </a:extLst>
          </p:cNvPr>
          <p:cNvSpPr/>
          <p:nvPr/>
        </p:nvSpPr>
        <p:spPr>
          <a:xfrm>
            <a:off x="6319837" y="741728"/>
            <a:ext cx="5279232" cy="51685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AA3B360A-638C-4BEE-97CD-DDE82C74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655" y="1607969"/>
            <a:ext cx="3471268" cy="3471268"/>
          </a:xfrm>
          <a:prstGeom prst="rect">
            <a:avLst/>
          </a:prstGeom>
        </p:spPr>
      </p:pic>
      <p:sp>
        <p:nvSpPr>
          <p:cNvPr id="12" name="TextBox 11">
            <a:extLst>
              <a:ext uri="{FF2B5EF4-FFF2-40B4-BE49-F238E27FC236}">
                <a16:creationId xmlns:a16="http://schemas.microsoft.com/office/drawing/2014/main" id="{5F031A71-4629-4648-A848-E49BB3B976B7}"/>
              </a:ext>
            </a:extLst>
          </p:cNvPr>
          <p:cNvSpPr txBox="1"/>
          <p:nvPr/>
        </p:nvSpPr>
        <p:spPr>
          <a:xfrm>
            <a:off x="6560715" y="4861544"/>
            <a:ext cx="4797475" cy="830997"/>
          </a:xfrm>
          <a:prstGeom prst="rect">
            <a:avLst/>
          </a:prstGeom>
          <a:noFill/>
        </p:spPr>
        <p:txBody>
          <a:bodyPr wrap="square">
            <a:spAutoFit/>
          </a:bodyPr>
          <a:lstStyle/>
          <a:p>
            <a:pPr algn="ctr"/>
            <a:r>
              <a:rPr lang="en-US" sz="2400" b="0"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https://rutgers.ca1.qualtrics.com/jfe/form/SV_cGEYlvY6XnCidZX</a:t>
            </a:r>
            <a:endParaRPr lang="en-US" sz="2400" dirty="0">
              <a:latin typeface="Arial" panose="020B0604020202020204" pitchFamily="34" charset="0"/>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887227F3-C7D2-BF7E-79EF-D4AD4C4C45A7}"/>
              </a:ext>
            </a:extLst>
          </p:cNvPr>
          <p:cNvPicPr>
            <a:picLocks noChangeAspect="1"/>
          </p:cNvPicPr>
          <p:nvPr/>
        </p:nvPicPr>
        <p:blipFill>
          <a:blip r:embed="rId5"/>
          <a:stretch>
            <a:fillRect/>
          </a:stretch>
        </p:blipFill>
        <p:spPr>
          <a:xfrm>
            <a:off x="0" y="6246574"/>
            <a:ext cx="1466687" cy="611426"/>
          </a:xfrm>
          <a:prstGeom prst="rect">
            <a:avLst/>
          </a:prstGeom>
        </p:spPr>
      </p:pic>
      <p:cxnSp>
        <p:nvCxnSpPr>
          <p:cNvPr id="4" name="Straight Connector 3">
            <a:extLst>
              <a:ext uri="{FF2B5EF4-FFF2-40B4-BE49-F238E27FC236}">
                <a16:creationId xmlns:a16="http://schemas.microsoft.com/office/drawing/2014/main" id="{F0120B4E-8353-92A9-5588-E3D792523D2F}"/>
              </a:ext>
            </a:extLst>
          </p:cNvPr>
          <p:cNvCxnSpPr>
            <a:cxnSpLocks/>
          </p:cNvCxnSpPr>
          <p:nvPr/>
        </p:nvCxnSpPr>
        <p:spPr>
          <a:xfrm>
            <a:off x="1004951" y="160796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EDA4468-1873-4182-7B1C-82D9E3647654}"/>
              </a:ext>
            </a:extLst>
          </p:cNvPr>
          <p:cNvSpPr/>
          <p:nvPr/>
        </p:nvSpPr>
        <p:spPr>
          <a:xfrm>
            <a:off x="0" y="-2635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1" name="Straight Connector 10">
            <a:extLst>
              <a:ext uri="{FF2B5EF4-FFF2-40B4-BE49-F238E27FC236}">
                <a16:creationId xmlns:a16="http://schemas.microsoft.com/office/drawing/2014/main" id="{AEDBA251-9A76-B9E2-A121-FE04681E6D6A}"/>
              </a:ext>
            </a:extLst>
          </p:cNvPr>
          <p:cNvCxnSpPr>
            <a:cxnSpLocks/>
          </p:cNvCxnSpPr>
          <p:nvPr/>
        </p:nvCxnSpPr>
        <p:spPr>
          <a:xfrm>
            <a:off x="6671443" y="160796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9C8997B-731A-C1CE-9F61-DAB783E40607}"/>
              </a:ext>
            </a:extLst>
          </p:cNvPr>
          <p:cNvSpPr/>
          <p:nvPr/>
        </p:nvSpPr>
        <p:spPr>
          <a:xfrm rot="5400000">
            <a:off x="9584676"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71991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0AE8-005D-49F1-A8CF-3880087B0D59}"/>
              </a:ext>
            </a:extLst>
          </p:cNvPr>
          <p:cNvSpPr>
            <a:spLocks noGrp="1"/>
          </p:cNvSpPr>
          <p:nvPr>
            <p:ph type="title"/>
          </p:nvPr>
        </p:nvSpPr>
        <p:spPr>
          <a:xfrm>
            <a:off x="617863" y="302988"/>
            <a:ext cx="10515600" cy="1325563"/>
          </a:xfrm>
        </p:spPr>
        <p:txBody>
          <a:bodyPr>
            <a:normAutofit/>
          </a:bodyPr>
          <a:lstStyle/>
          <a:p>
            <a:pPr algn="ctr"/>
            <a:r>
              <a:rPr lang="en-US" sz="5401" b="1" dirty="0">
                <a:solidFill>
                  <a:srgbClr val="153753"/>
                </a:solidFill>
                <a:latin typeface="Arial" panose="020B0604020202020204" pitchFamily="34" charset="0"/>
                <a:cs typeface="Arial" panose="020B0604020202020204" pitchFamily="34" charset="0"/>
              </a:rPr>
              <a:t>Compassion Fatigue</a:t>
            </a:r>
          </a:p>
        </p:txBody>
      </p:sp>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476594" y="1965708"/>
            <a:ext cx="10798139" cy="3373492"/>
          </a:xfrm>
        </p:spPr>
        <p:txBody>
          <a:bodyPr/>
          <a:lstStyle/>
          <a:p>
            <a:pPr marL="0" indent="0" algn="ctr">
              <a:buNone/>
            </a:pPr>
            <a:r>
              <a:rPr lang="en-US" sz="3200" b="1" dirty="0">
                <a:latin typeface="Arial" panose="020B0604020202020204" pitchFamily="34" charset="0"/>
                <a:cs typeface="Arial" panose="020B0604020202020204" pitchFamily="34" charset="0"/>
              </a:rPr>
              <a:t>Secondary traumatic stress + Burnout = </a:t>
            </a:r>
          </a:p>
          <a:p>
            <a:pPr marL="0" indent="0" algn="ctr">
              <a:buNone/>
            </a:pPr>
            <a:r>
              <a:rPr lang="en-US" sz="3200" b="1" dirty="0">
                <a:latin typeface="Arial" panose="020B0604020202020204" pitchFamily="34" charset="0"/>
                <a:cs typeface="Arial" panose="020B0604020202020204" pitchFamily="34" charset="0"/>
              </a:rPr>
              <a:t>Compassion Fatigue</a:t>
            </a:r>
            <a:endParaRPr lang="en-US" dirty="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Mental stress resulting from exposure to other people’s traumatic events, which negatively impacts first responders’ mental/physical health and general wellbeing</a:t>
            </a:r>
          </a:p>
        </p:txBody>
      </p:sp>
      <p:sp>
        <p:nvSpPr>
          <p:cNvPr id="5" name="TextBox 4">
            <a:extLst>
              <a:ext uri="{FF2B5EF4-FFF2-40B4-BE49-F238E27FC236}">
                <a16:creationId xmlns:a16="http://schemas.microsoft.com/office/drawing/2014/main" id="{F3F47807-B4B3-4E6E-AAEC-6B8B9F342847}"/>
              </a:ext>
            </a:extLst>
          </p:cNvPr>
          <p:cNvSpPr txBox="1"/>
          <p:nvPr/>
        </p:nvSpPr>
        <p:spPr>
          <a:xfrm>
            <a:off x="73279" y="5502305"/>
            <a:ext cx="11846101" cy="1016176"/>
          </a:xfrm>
          <a:prstGeom prst="rect">
            <a:avLst/>
          </a:prstGeom>
          <a:noFill/>
        </p:spPr>
        <p:txBody>
          <a:bodyPr wrap="square" rtlCol="0">
            <a:spAutoFit/>
          </a:bodyPr>
          <a:lstStyle/>
          <a:p>
            <a:r>
              <a:rPr lang="en-US" sz="1401" dirty="0">
                <a:hlinkClick r:id="rId3"/>
              </a:rPr>
              <a:t>www.ncbi.nlm.nih.gov/pmc/articles/PMC4924075/</a:t>
            </a:r>
            <a:endParaRPr lang="en-US" sz="1401" dirty="0"/>
          </a:p>
          <a:p>
            <a:endParaRPr lang="en-US" sz="1401" dirty="0"/>
          </a:p>
          <a:p>
            <a:r>
              <a:rPr lang="en-US" sz="1401" dirty="0">
                <a:hlinkClick r:id="rId4"/>
              </a:rPr>
              <a:t>www.ems1.com/public-health/articles/compassion-fatigue-the-hidden-danger-of-concurrent-national-public-health-emergencies-iql86uQ0tRIIDt1N/</a:t>
            </a:r>
            <a:endParaRPr lang="en-US" sz="1401" dirty="0"/>
          </a:p>
          <a:p>
            <a:endParaRPr lang="en-US" sz="1801" dirty="0"/>
          </a:p>
        </p:txBody>
      </p:sp>
      <p:sp>
        <p:nvSpPr>
          <p:cNvPr id="6" name="Rectangle 5">
            <a:extLst>
              <a:ext uri="{FF2B5EF4-FFF2-40B4-BE49-F238E27FC236}">
                <a16:creationId xmlns:a16="http://schemas.microsoft.com/office/drawing/2014/main" id="{265B9588-40C0-87DC-E6E5-43DD473D607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7502D4-214D-B637-860E-96468446BE1C}"/>
              </a:ext>
            </a:extLst>
          </p:cNvPr>
          <p:cNvSpPr/>
          <p:nvPr/>
        </p:nvSpPr>
        <p:spPr>
          <a:xfrm>
            <a:off x="15240" y="66176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1F286B6D-B89B-6FAD-55BB-59EF6D5CC6D6}"/>
              </a:ext>
            </a:extLst>
          </p:cNvPr>
          <p:cNvCxnSpPr>
            <a:cxnSpLocks/>
          </p:cNvCxnSpPr>
          <p:nvPr/>
        </p:nvCxnSpPr>
        <p:spPr>
          <a:xfrm>
            <a:off x="3280101" y="1621789"/>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AI-generated content may be incorrect.">
            <a:extLst>
              <a:ext uri="{FF2B5EF4-FFF2-40B4-BE49-F238E27FC236}">
                <a16:creationId xmlns:a16="http://schemas.microsoft.com/office/drawing/2014/main" id="{089DB840-1F03-F557-00A0-4B978BEDF8D4}"/>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358338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6C74C78DD07B499D293DBF058F9175" ma:contentTypeVersion="6" ma:contentTypeDescription="Create a new document." ma:contentTypeScope="" ma:versionID="3d9f3c7a773c117317a93f04381fd56f">
  <xsd:schema xmlns:xsd="http://www.w3.org/2001/XMLSchema" xmlns:xs="http://www.w3.org/2001/XMLSchema" xmlns:p="http://schemas.microsoft.com/office/2006/metadata/properties" xmlns:ns3="ff1a5f3b-c4ec-4050-bc85-bdbf2382f82a" targetNamespace="http://schemas.microsoft.com/office/2006/metadata/properties" ma:root="true" ma:fieldsID="b1b9f8aa15247bdb9809b9172fb59e32" ns3:_="">
    <xsd:import namespace="ff1a5f3b-c4ec-4050-bc85-bdbf2382f82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1a5f3b-c4ec-4050-bc85-bdbf2382f82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f1a5f3b-c4ec-4050-bc85-bdbf2382f82a" xsi:nil="true"/>
  </documentManagement>
</p:properties>
</file>

<file path=customXml/itemProps1.xml><?xml version="1.0" encoding="utf-8"?>
<ds:datastoreItem xmlns:ds="http://schemas.openxmlformats.org/officeDocument/2006/customXml" ds:itemID="{B5F607C8-DF1B-4E03-A3F0-C934E9487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1a5f3b-c4ec-4050-bc85-bdbf2382f8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E85D68-4018-4F17-B5D9-CD1D655D7723}">
  <ds:schemaRefs>
    <ds:schemaRef ds:uri="http://schemas.microsoft.com/sharepoint/v3/contenttype/forms"/>
  </ds:schemaRefs>
</ds:datastoreItem>
</file>

<file path=customXml/itemProps3.xml><?xml version="1.0" encoding="utf-8"?>
<ds:datastoreItem xmlns:ds="http://schemas.openxmlformats.org/officeDocument/2006/customXml" ds:itemID="{5A59748C-5043-4279-B5B8-2F875F75A13C}">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purl.org/dc/dcmitype/"/>
    <ds:schemaRef ds:uri="ff1a5f3b-c4ec-4050-bc85-bdbf2382f82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24951</TotalTime>
  <Words>13354</Words>
  <Application>Microsoft Macintosh PowerPoint</Application>
  <PresentationFormat>Widescreen</PresentationFormat>
  <Paragraphs>1212</Paragraphs>
  <Slides>83</Slides>
  <Notes>83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Arial,Sans-Serif</vt:lpstr>
      <vt:lpstr>Calibri</vt:lpstr>
      <vt:lpstr>Calibri Light</vt:lpstr>
      <vt:lpstr>Courier New</vt:lpstr>
      <vt:lpstr>Office Theme</vt:lpstr>
      <vt:lpstr>Five Minutes to Help   </vt:lpstr>
      <vt:lpstr>Why are we here?</vt:lpstr>
      <vt:lpstr>PowerPoint Presentation</vt:lpstr>
      <vt:lpstr>Objectives</vt:lpstr>
      <vt:lpstr>“If you didn’t offer me treatment when  I didn’t want it, I wouldn’t be here to  take the treatment when I was ready.”</vt:lpstr>
      <vt:lpstr>Section 1</vt:lpstr>
      <vt:lpstr>Discussion about Successes &amp; Frustrations </vt:lpstr>
      <vt:lpstr>Discussion about Successes &amp; Frustrations </vt:lpstr>
      <vt:lpstr>Compassion Fatigue</vt:lpstr>
      <vt:lpstr>Compassion Fatigue</vt:lpstr>
      <vt:lpstr>PowerPoint Presentation</vt:lpstr>
      <vt:lpstr>Section 2</vt:lpstr>
      <vt:lpstr>Substance Use Disorder (SUD)</vt:lpstr>
      <vt:lpstr>PowerPoint Presentation</vt:lpstr>
      <vt:lpstr>Recent Trends in Overdose Deaths1</vt:lpstr>
      <vt:lpstr>Reasons for Recent Drop in Overdose Deaths</vt:lpstr>
      <vt:lpstr>PowerPoint Presentation</vt:lpstr>
      <vt:lpstr>Recurrence Rates are Similar for Addiction and Other Chronic Illnesses</vt:lpstr>
      <vt:lpstr>Important Note: </vt:lpstr>
      <vt:lpstr>Section 3</vt:lpstr>
      <vt:lpstr>PowerPoint Presentation</vt:lpstr>
      <vt:lpstr>PowerPoint Presentation</vt:lpstr>
      <vt:lpstr>PowerPoint Presentation</vt:lpstr>
      <vt:lpstr>PowerPoint Presentation</vt:lpstr>
      <vt:lpstr>Use     Misuse </vt:lpstr>
      <vt:lpstr>Section 3</vt:lpstr>
      <vt:lpstr>Three Functional Domains</vt:lpstr>
      <vt:lpstr>PowerPoint Presentation</vt:lpstr>
      <vt:lpstr>Components of Comprehensive SUD Treatment</vt:lpstr>
      <vt:lpstr>Harm Reduction</vt:lpstr>
      <vt:lpstr>PowerPoint Presentation</vt:lpstr>
      <vt:lpstr>PowerPoint Presentation</vt:lpstr>
      <vt:lpstr>Benefits of Harm Reduction</vt:lpstr>
      <vt:lpstr>Medication for Opioid Use Disorder (MOUD)1</vt:lpstr>
      <vt:lpstr>Discussion Question</vt:lpstr>
      <vt:lpstr>Benefits of MOUD</vt:lpstr>
      <vt:lpstr> Increasing Access to MOUD</vt:lpstr>
      <vt:lpstr>Section 5</vt:lpstr>
      <vt:lpstr>Resources</vt:lpstr>
      <vt:lpstr>Naloxone Leave Behind</vt:lpstr>
      <vt:lpstr>Rapid Referral Platform</vt:lpstr>
      <vt:lpstr>NJ Overdose Data  Dashboard</vt:lpstr>
      <vt:lpstr>PowerPoint Presentation</vt:lpstr>
      <vt:lpstr>PowerPoint Presentation</vt:lpstr>
      <vt:lpstr>Section 6</vt:lpstr>
      <vt:lpstr>PowerPoint Presentation</vt:lpstr>
      <vt:lpstr>Behavior Change  Discussion Questions</vt:lpstr>
      <vt:lpstr>Dedicated to all the people who are weary….</vt:lpstr>
      <vt:lpstr>Stages of Behavior Change</vt:lpstr>
      <vt:lpstr>Section 7</vt:lpstr>
      <vt:lpstr>Motivational Strategies </vt:lpstr>
      <vt:lpstr>PowerPoint Presentation</vt:lpstr>
      <vt:lpstr>Sympathy vs. Empathy Video    As you watch this video, look for examples of how the characters develop rapport!</vt:lpstr>
      <vt:lpstr>Rapid Rapport Discussion</vt:lpstr>
      <vt:lpstr>What is Motivational Interviewing (MI)? </vt:lpstr>
      <vt:lpstr>MI recognizes that:</vt:lpstr>
      <vt:lpstr>MI: FOUR GUIDING PRINCIPLES</vt:lpstr>
      <vt:lpstr>Motivational Interviewing Techniques</vt:lpstr>
      <vt:lpstr>PowerPoint Presentation</vt:lpstr>
      <vt:lpstr>Open Ended Questions:</vt:lpstr>
      <vt:lpstr>Open Ended Questions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Motivational Interviewing Techniques</vt:lpstr>
      <vt:lpstr>PowerPoint Presentation</vt:lpstr>
      <vt:lpstr>Examples of Change Talk</vt:lpstr>
      <vt:lpstr>How to Elicit Change Talk</vt:lpstr>
      <vt:lpstr>Developing Discrepancy</vt:lpstr>
      <vt:lpstr>How to Develop Discrepancy</vt:lpstr>
      <vt:lpstr>Motivational Interviewing Techniques</vt:lpstr>
      <vt:lpstr>PowerPoint Presentation</vt:lpstr>
      <vt:lpstr>PowerPoint Presentation</vt:lpstr>
      <vt:lpstr>MI: FOUR GUIDING PRINCIPLES</vt:lpstr>
      <vt:lpstr>PowerPoint Presentation</vt:lpstr>
      <vt:lpstr>PowerPoint Presentation</vt:lpstr>
      <vt:lpstr>Role Playing Discussion Questions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Minutes to Help  Developed by the NJ Office of Emergency Medical Services and Rutgers School of Public Health</dc:title>
  <dc:creator>Nelson, Eva [DOH]</dc:creator>
  <cp:lastModifiedBy>Colleen McKay Wharton</cp:lastModifiedBy>
  <cp:revision>178</cp:revision>
  <cp:lastPrinted>2025-05-07T13:42:32Z</cp:lastPrinted>
  <dcterms:created xsi:type="dcterms:W3CDTF">2023-04-26T17:14:45Z</dcterms:created>
  <dcterms:modified xsi:type="dcterms:W3CDTF">2025-05-07T13:46:21Z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0x0101007A6C74C78DD07B499D293DBF058F9175</vt:lpwstr>
  </property>
</Properties>
</file>