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0" r:id="rId5"/>
  </p:sldMasterIdLst>
  <p:notesMasterIdLst>
    <p:notesMasterId r:id="rId68"/>
  </p:notesMasterIdLst>
  <p:sldIdLst>
    <p:sldId id="697" r:id="rId6"/>
    <p:sldId id="673" r:id="rId7"/>
    <p:sldId id="259" r:id="rId8"/>
    <p:sldId id="261" r:id="rId9"/>
    <p:sldId id="258" r:id="rId10"/>
    <p:sldId id="647" r:id="rId11"/>
    <p:sldId id="767" r:id="rId12"/>
    <p:sldId id="689" r:id="rId13"/>
    <p:sldId id="761" r:id="rId14"/>
    <p:sldId id="679" r:id="rId15"/>
    <p:sldId id="698" r:id="rId16"/>
    <p:sldId id="766" r:id="rId17"/>
    <p:sldId id="266" r:id="rId18"/>
    <p:sldId id="274" r:id="rId19"/>
    <p:sldId id="780" r:id="rId20"/>
    <p:sldId id="303" r:id="rId21"/>
    <p:sldId id="778" r:id="rId22"/>
    <p:sldId id="768" r:id="rId23"/>
    <p:sldId id="785" r:id="rId24"/>
    <p:sldId id="270" r:id="rId25"/>
    <p:sldId id="770" r:id="rId26"/>
    <p:sldId id="788" r:id="rId27"/>
    <p:sldId id="655" r:id="rId28"/>
    <p:sldId id="783" r:id="rId29"/>
    <p:sldId id="784" r:id="rId30"/>
    <p:sldId id="750" r:id="rId31"/>
    <p:sldId id="771" r:id="rId32"/>
    <p:sldId id="329" r:id="rId33"/>
    <p:sldId id="649" r:id="rId34"/>
    <p:sldId id="279" r:id="rId35"/>
    <p:sldId id="280" r:id="rId36"/>
    <p:sldId id="772" r:id="rId37"/>
    <p:sldId id="281" r:id="rId38"/>
    <p:sldId id="285" r:id="rId39"/>
    <p:sldId id="363" r:id="rId40"/>
    <p:sldId id="685" r:id="rId41"/>
    <p:sldId id="286" r:id="rId42"/>
    <p:sldId id="287" r:id="rId43"/>
    <p:sldId id="288" r:id="rId44"/>
    <p:sldId id="773" r:id="rId45"/>
    <p:sldId id="290" r:id="rId46"/>
    <p:sldId id="330" r:id="rId47"/>
    <p:sldId id="652" r:id="rId48"/>
    <p:sldId id="337" r:id="rId49"/>
    <p:sldId id="338" r:id="rId50"/>
    <p:sldId id="331" r:id="rId51"/>
    <p:sldId id="339" r:id="rId52"/>
    <p:sldId id="295" r:id="rId53"/>
    <p:sldId id="774" r:id="rId54"/>
    <p:sldId id="296" r:id="rId55"/>
    <p:sldId id="298" r:id="rId56"/>
    <p:sldId id="299" r:id="rId57"/>
    <p:sldId id="300" r:id="rId58"/>
    <p:sldId id="301" r:id="rId59"/>
    <p:sldId id="775" r:id="rId60"/>
    <p:sldId id="366" r:id="rId61"/>
    <p:sldId id="777" r:id="rId62"/>
    <p:sldId id="749" r:id="rId63"/>
    <p:sldId id="666" r:id="rId64"/>
    <p:sldId id="361" r:id="rId65"/>
    <p:sldId id="354" r:id="rId66"/>
    <p:sldId id="74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C81284-C18F-A052-CF9F-003B70DCFDD9}" name="Cassandra Angelo" initials="CA" userId="S::ca760@sph.rutgers.edu::61729342-79f5-4ee5-8d48-283a6964be83" providerId="AD"/>
  <p188:author id="{9231178A-BD59-2009-86E3-6C1E6D2B3AA3}" name="Angelo, Cassandra [DOH]" initials="AC[" userId="S::Cassandra.Angelo@doh.nj.gov::25ffd353-aa0b-4924-8ef2-48ea5094c567" providerId="AD"/>
  <p188:author id="{93F307DA-E87B-FCB3-EC70-933948E42FE2}" name="Eva Nelson" initials="EN" userId="S::ehn14@sph.rutgers.edu::ec9c1532-1d56-453b-a7c7-53e708962c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753"/>
    <a:srgbClr val="F78481"/>
    <a:srgbClr val="56920C"/>
    <a:srgbClr val="3A667E"/>
    <a:srgbClr val="71A2BD"/>
    <a:srgbClr val="508CAE"/>
    <a:srgbClr val="495A73"/>
    <a:srgbClr val="FFF9E7"/>
    <a:srgbClr val="F1EBF7"/>
    <a:srgbClr val="E6D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D620D-DBF1-4B55-896F-573D2EFB608E}" v="23" dt="2026-06-12T14:05:51.6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25"/>
  </p:normalViewPr>
  <p:slideViewPr>
    <p:cSldViewPr snapToGrid="0">
      <p:cViewPr varScale="1">
        <p:scale>
          <a:sx n="116" d="100"/>
          <a:sy n="116" d="100"/>
        </p:scale>
        <p:origin x="6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777EB9-553F-4BB2-9CDD-E2507BB3D84A}" type="doc">
      <dgm:prSet loTypeId="urn:microsoft.com/office/officeart/2016/7/layout/HorizontalActionList" loCatId="List" qsTypeId="urn:microsoft.com/office/officeart/2005/8/quickstyle/simple1" qsCatId="simple" csTypeId="urn:microsoft.com/office/officeart/2005/8/colors/colorful2" csCatId="colorful"/>
      <dgm:spPr/>
      <dgm:t>
        <a:bodyPr/>
        <a:lstStyle/>
        <a:p>
          <a:endParaRPr lang="en-US"/>
        </a:p>
      </dgm:t>
    </dgm:pt>
    <dgm:pt modelId="{76AA4A2C-0683-460D-94A5-2A5C9630FEFC}">
      <dgm:prSet custT="1"/>
      <dgm:spPr/>
      <dgm:t>
        <a:bodyPr/>
        <a:lstStyle/>
        <a:p>
          <a:r>
            <a:rPr lang="en-US" sz="3000"/>
            <a:t>RESIST</a:t>
          </a:r>
        </a:p>
      </dgm:t>
    </dgm:pt>
    <dgm:pt modelId="{87938B5B-6FF8-4750-9056-65282BCC1712}" type="parTrans" cxnId="{6973F214-A41B-4759-B085-C55D126156EB}">
      <dgm:prSet/>
      <dgm:spPr/>
      <dgm:t>
        <a:bodyPr/>
        <a:lstStyle/>
        <a:p>
          <a:endParaRPr lang="en-US"/>
        </a:p>
      </dgm:t>
    </dgm:pt>
    <dgm:pt modelId="{AA68AFE6-A59D-4BB9-81B1-799F0F8730BC}" type="sibTrans" cxnId="{6973F214-A41B-4759-B085-C55D126156EB}">
      <dgm:prSet/>
      <dgm:spPr/>
      <dgm:t>
        <a:bodyPr/>
        <a:lstStyle/>
        <a:p>
          <a:endParaRPr lang="en-US"/>
        </a:p>
      </dgm:t>
    </dgm:pt>
    <dgm:pt modelId="{CB22F977-5473-4C87-80EE-4FF15ADEDD10}">
      <dgm:prSet/>
      <dgm:spPr/>
      <dgm:t>
        <a:bodyPr/>
        <a:lstStyle/>
        <a:p>
          <a:r>
            <a:rPr lang="en-US" sz="2800"/>
            <a:t>RESIST telling person what to do:</a:t>
          </a:r>
        </a:p>
      </dgm:t>
    </dgm:pt>
    <dgm:pt modelId="{E55BD356-DD88-4429-852E-59636EF39A58}" type="parTrans" cxnId="{6D66B94D-6146-4176-AA26-92EAF1256205}">
      <dgm:prSet/>
      <dgm:spPr/>
      <dgm:t>
        <a:bodyPr/>
        <a:lstStyle/>
        <a:p>
          <a:endParaRPr lang="en-US"/>
        </a:p>
      </dgm:t>
    </dgm:pt>
    <dgm:pt modelId="{360C794A-A54A-4AAB-A9C3-1908093B37AB}" type="sibTrans" cxnId="{6D66B94D-6146-4176-AA26-92EAF1256205}">
      <dgm:prSet/>
      <dgm:spPr/>
      <dgm:t>
        <a:bodyPr/>
        <a:lstStyle/>
        <a:p>
          <a:endParaRPr lang="en-US"/>
        </a:p>
      </dgm:t>
    </dgm:pt>
    <dgm:pt modelId="{9C0D7559-A108-4B21-A793-537C655F175C}">
      <dgm:prSet custT="1"/>
      <dgm:spPr/>
      <dgm:t>
        <a:bodyPr/>
        <a:lstStyle/>
        <a:p>
          <a:r>
            <a:rPr lang="en-US" sz="2600"/>
            <a:t>Avoid telling, directing, or convincing the person about the right path to good health</a:t>
          </a:r>
        </a:p>
      </dgm:t>
    </dgm:pt>
    <dgm:pt modelId="{358407E5-7727-4ECA-9A49-168B22124AB6}" type="parTrans" cxnId="{7B058D97-6E82-4A8B-8F35-02452AD5D41E}">
      <dgm:prSet/>
      <dgm:spPr/>
      <dgm:t>
        <a:bodyPr/>
        <a:lstStyle/>
        <a:p>
          <a:endParaRPr lang="en-US"/>
        </a:p>
      </dgm:t>
    </dgm:pt>
    <dgm:pt modelId="{F87143C3-E939-4403-AE05-FCBCE0D48EAC}" type="sibTrans" cxnId="{7B058D97-6E82-4A8B-8F35-02452AD5D41E}">
      <dgm:prSet/>
      <dgm:spPr/>
      <dgm:t>
        <a:bodyPr/>
        <a:lstStyle/>
        <a:p>
          <a:endParaRPr lang="en-US"/>
        </a:p>
      </dgm:t>
    </dgm:pt>
    <dgm:pt modelId="{23AB04B3-42A8-4ECC-AB1F-97D85971DC28}">
      <dgm:prSet custT="1"/>
      <dgm:spPr/>
      <dgm:t>
        <a:bodyPr/>
        <a:lstStyle/>
        <a:p>
          <a:r>
            <a:rPr lang="en-US" sz="3000"/>
            <a:t>UNDERSTAND</a:t>
          </a:r>
        </a:p>
      </dgm:t>
    </dgm:pt>
    <dgm:pt modelId="{A7A884CF-8059-422B-B541-F7D74E02202F}" type="parTrans" cxnId="{157BBFCD-F6FF-4A2E-A8F8-3B77AC95BE1B}">
      <dgm:prSet/>
      <dgm:spPr/>
      <dgm:t>
        <a:bodyPr/>
        <a:lstStyle/>
        <a:p>
          <a:endParaRPr lang="en-US"/>
        </a:p>
      </dgm:t>
    </dgm:pt>
    <dgm:pt modelId="{8E54988D-0A3D-42FF-A185-450A9B7884D2}" type="sibTrans" cxnId="{157BBFCD-F6FF-4A2E-A8F8-3B77AC95BE1B}">
      <dgm:prSet/>
      <dgm:spPr/>
      <dgm:t>
        <a:bodyPr/>
        <a:lstStyle/>
        <a:p>
          <a:endParaRPr lang="en-US"/>
        </a:p>
      </dgm:t>
    </dgm:pt>
    <dgm:pt modelId="{43A96970-C32D-4085-9B31-10ECD6583332}">
      <dgm:prSet/>
      <dgm:spPr/>
      <dgm:t>
        <a:bodyPr/>
        <a:lstStyle/>
        <a:p>
          <a:r>
            <a:rPr lang="en-US" sz="2800"/>
            <a:t>UNDERSTAND the person’s motivation</a:t>
          </a:r>
        </a:p>
      </dgm:t>
    </dgm:pt>
    <dgm:pt modelId="{4A1FADE4-9D78-4B6F-AB21-97D9847EC6F2}" type="parTrans" cxnId="{EA8D238D-ABDF-4EB3-8286-BAE4E35BC0EF}">
      <dgm:prSet/>
      <dgm:spPr/>
      <dgm:t>
        <a:bodyPr/>
        <a:lstStyle/>
        <a:p>
          <a:endParaRPr lang="en-US"/>
        </a:p>
      </dgm:t>
    </dgm:pt>
    <dgm:pt modelId="{5EF74272-0959-4099-8214-ED79A0470590}" type="sibTrans" cxnId="{EA8D238D-ABDF-4EB3-8286-BAE4E35BC0EF}">
      <dgm:prSet/>
      <dgm:spPr/>
      <dgm:t>
        <a:bodyPr/>
        <a:lstStyle/>
        <a:p>
          <a:endParaRPr lang="en-US"/>
        </a:p>
      </dgm:t>
    </dgm:pt>
    <dgm:pt modelId="{6FA15E81-D2A7-4BA5-8192-54BE4A9E65B1}">
      <dgm:prSet custT="1"/>
      <dgm:spPr/>
      <dgm:t>
        <a:bodyPr/>
        <a:lstStyle/>
        <a:p>
          <a:r>
            <a:rPr lang="en-US" sz="2500"/>
            <a:t>Seek to understand their values, needs, abilities, motivations and potential barriers to changing behaviors</a:t>
          </a:r>
        </a:p>
      </dgm:t>
    </dgm:pt>
    <dgm:pt modelId="{AC027792-9D30-4551-AC58-31627CF6D822}" type="parTrans" cxnId="{F4976CDD-CF75-4622-A2CF-B88A1D47C2D6}">
      <dgm:prSet/>
      <dgm:spPr/>
      <dgm:t>
        <a:bodyPr/>
        <a:lstStyle/>
        <a:p>
          <a:endParaRPr lang="en-US"/>
        </a:p>
      </dgm:t>
    </dgm:pt>
    <dgm:pt modelId="{236A8729-AB55-42A7-AD73-04D135585FD3}" type="sibTrans" cxnId="{F4976CDD-CF75-4622-A2CF-B88A1D47C2D6}">
      <dgm:prSet/>
      <dgm:spPr/>
      <dgm:t>
        <a:bodyPr/>
        <a:lstStyle/>
        <a:p>
          <a:endParaRPr lang="en-US"/>
        </a:p>
      </dgm:t>
    </dgm:pt>
    <dgm:pt modelId="{DFC566CF-5C75-4E89-8F98-AE88C3015C49}">
      <dgm:prSet custT="1"/>
      <dgm:spPr/>
      <dgm:t>
        <a:bodyPr/>
        <a:lstStyle/>
        <a:p>
          <a:r>
            <a:rPr lang="en-US" sz="3000"/>
            <a:t>LISTEN</a:t>
          </a:r>
        </a:p>
      </dgm:t>
    </dgm:pt>
    <dgm:pt modelId="{037C59AE-4F8E-4C63-9140-81361D37D6AD}" type="parTrans" cxnId="{400C8F07-BE4E-48E0-9504-BEC34CC8DC90}">
      <dgm:prSet/>
      <dgm:spPr/>
      <dgm:t>
        <a:bodyPr/>
        <a:lstStyle/>
        <a:p>
          <a:endParaRPr lang="en-US"/>
        </a:p>
      </dgm:t>
    </dgm:pt>
    <dgm:pt modelId="{669F5F67-0588-4101-9E74-CFC5E7BD9187}" type="sibTrans" cxnId="{400C8F07-BE4E-48E0-9504-BEC34CC8DC90}">
      <dgm:prSet/>
      <dgm:spPr/>
      <dgm:t>
        <a:bodyPr/>
        <a:lstStyle/>
        <a:p>
          <a:endParaRPr lang="en-US"/>
        </a:p>
      </dgm:t>
    </dgm:pt>
    <dgm:pt modelId="{EB9F598B-B3AB-4491-82A7-6D5AF3704EC4}">
      <dgm:prSet/>
      <dgm:spPr/>
      <dgm:t>
        <a:bodyPr/>
        <a:lstStyle/>
        <a:p>
          <a:r>
            <a:rPr lang="en-US" sz="2800"/>
            <a:t>LISTEN with Empathy</a:t>
          </a:r>
        </a:p>
      </dgm:t>
    </dgm:pt>
    <dgm:pt modelId="{DDBD11B2-3DCD-4A37-9CE8-A9AB306B6CD5}" type="parTrans" cxnId="{FF8A320F-2452-4BD8-86D1-FE57A86379D1}">
      <dgm:prSet/>
      <dgm:spPr/>
      <dgm:t>
        <a:bodyPr/>
        <a:lstStyle/>
        <a:p>
          <a:endParaRPr lang="en-US"/>
        </a:p>
      </dgm:t>
    </dgm:pt>
    <dgm:pt modelId="{F59DFD4B-FF3C-4217-BC26-95B4A6A8CE39}" type="sibTrans" cxnId="{FF8A320F-2452-4BD8-86D1-FE57A86379D1}">
      <dgm:prSet/>
      <dgm:spPr/>
      <dgm:t>
        <a:bodyPr/>
        <a:lstStyle/>
        <a:p>
          <a:endParaRPr lang="en-US"/>
        </a:p>
      </dgm:t>
    </dgm:pt>
    <dgm:pt modelId="{7E27FF0A-25FB-4D3B-A65C-A5647BB15940}">
      <dgm:prSet custT="1"/>
      <dgm:spPr/>
      <dgm:t>
        <a:bodyPr/>
        <a:lstStyle/>
        <a:p>
          <a:r>
            <a:rPr lang="en-US" sz="2600"/>
            <a:t>Effective listening skills are essential to understand what will motivate the patient, as well as the pros and cons of their situation</a:t>
          </a:r>
        </a:p>
      </dgm:t>
    </dgm:pt>
    <dgm:pt modelId="{DF000FC2-BD14-4A84-AD6C-85B960306F0D}" type="parTrans" cxnId="{8CF710B7-D865-4564-8503-5580EE9A6ED5}">
      <dgm:prSet/>
      <dgm:spPr/>
      <dgm:t>
        <a:bodyPr/>
        <a:lstStyle/>
        <a:p>
          <a:endParaRPr lang="en-US"/>
        </a:p>
      </dgm:t>
    </dgm:pt>
    <dgm:pt modelId="{56DE306E-A547-496F-87E2-3B406F9998D5}" type="sibTrans" cxnId="{8CF710B7-D865-4564-8503-5580EE9A6ED5}">
      <dgm:prSet/>
      <dgm:spPr/>
      <dgm:t>
        <a:bodyPr/>
        <a:lstStyle/>
        <a:p>
          <a:endParaRPr lang="en-US"/>
        </a:p>
      </dgm:t>
    </dgm:pt>
    <dgm:pt modelId="{599A05C5-DF52-45E1-883F-278C450EE277}">
      <dgm:prSet custT="1"/>
      <dgm:spPr/>
      <dgm:t>
        <a:bodyPr/>
        <a:lstStyle/>
        <a:p>
          <a:r>
            <a:rPr lang="en-US" sz="3000"/>
            <a:t>EMPOWER</a:t>
          </a:r>
        </a:p>
      </dgm:t>
    </dgm:pt>
    <dgm:pt modelId="{71D3BCC9-BD51-4282-98D1-76D7EEAC6D00}" type="parTrans" cxnId="{FB0EB735-0C03-4910-9690-86005ED7C8BB}">
      <dgm:prSet/>
      <dgm:spPr/>
      <dgm:t>
        <a:bodyPr/>
        <a:lstStyle/>
        <a:p>
          <a:endParaRPr lang="en-US"/>
        </a:p>
      </dgm:t>
    </dgm:pt>
    <dgm:pt modelId="{1873E79F-E228-4A2E-A2F3-55ADEB4FA888}" type="sibTrans" cxnId="{FB0EB735-0C03-4910-9690-86005ED7C8BB}">
      <dgm:prSet/>
      <dgm:spPr/>
      <dgm:t>
        <a:bodyPr/>
        <a:lstStyle/>
        <a:p>
          <a:endParaRPr lang="en-US"/>
        </a:p>
      </dgm:t>
    </dgm:pt>
    <dgm:pt modelId="{2A92D0B0-83A4-42A5-8270-E4E5C0655ECA}">
      <dgm:prSet/>
      <dgm:spPr/>
      <dgm:t>
        <a:bodyPr/>
        <a:lstStyle/>
        <a:p>
          <a:r>
            <a:rPr lang="en-US" sz="2800"/>
            <a:t>EMPOWER the person</a:t>
          </a:r>
        </a:p>
      </dgm:t>
    </dgm:pt>
    <dgm:pt modelId="{86484BFB-51CD-4E37-AA1A-1FCA69A41A35}" type="parTrans" cxnId="{9E03F33C-4ECF-4204-912F-5A14695D1838}">
      <dgm:prSet/>
      <dgm:spPr/>
      <dgm:t>
        <a:bodyPr/>
        <a:lstStyle/>
        <a:p>
          <a:endParaRPr lang="en-US"/>
        </a:p>
      </dgm:t>
    </dgm:pt>
    <dgm:pt modelId="{9437D977-E047-41AA-A2E4-5732B8A2851F}" type="sibTrans" cxnId="{9E03F33C-4ECF-4204-912F-5A14695D1838}">
      <dgm:prSet/>
      <dgm:spPr/>
      <dgm:t>
        <a:bodyPr/>
        <a:lstStyle/>
        <a:p>
          <a:endParaRPr lang="en-US"/>
        </a:p>
      </dgm:t>
    </dgm:pt>
    <dgm:pt modelId="{640D6749-A3C9-45BD-8FD1-40342D764B75}">
      <dgm:prSet custT="1"/>
      <dgm:spPr/>
      <dgm:t>
        <a:bodyPr/>
        <a:lstStyle/>
        <a:p>
          <a:r>
            <a:rPr lang="en-US" sz="2600"/>
            <a:t>Work with the individual to set achievable goals and to identify techniques to overcome barriers</a:t>
          </a:r>
        </a:p>
      </dgm:t>
    </dgm:pt>
    <dgm:pt modelId="{A06D6A1B-A538-41DF-8D85-D39B8089309A}" type="parTrans" cxnId="{F5E00ACC-FBD6-49D8-9B0D-9E31396D293C}">
      <dgm:prSet/>
      <dgm:spPr/>
      <dgm:t>
        <a:bodyPr/>
        <a:lstStyle/>
        <a:p>
          <a:endParaRPr lang="en-US"/>
        </a:p>
      </dgm:t>
    </dgm:pt>
    <dgm:pt modelId="{5E1AAAA9-876C-4254-A222-A9F2684982FA}" type="sibTrans" cxnId="{F5E00ACC-FBD6-49D8-9B0D-9E31396D293C}">
      <dgm:prSet/>
      <dgm:spPr/>
      <dgm:t>
        <a:bodyPr/>
        <a:lstStyle/>
        <a:p>
          <a:endParaRPr lang="en-US"/>
        </a:p>
      </dgm:t>
    </dgm:pt>
    <dgm:pt modelId="{00849347-A9AA-2A47-9768-1A3C713F31C6}" type="pres">
      <dgm:prSet presAssocID="{C4777EB9-553F-4BB2-9CDD-E2507BB3D84A}" presName="Name0" presStyleCnt="0">
        <dgm:presLayoutVars>
          <dgm:dir/>
          <dgm:animLvl val="lvl"/>
          <dgm:resizeHandles val="exact"/>
        </dgm:presLayoutVars>
      </dgm:prSet>
      <dgm:spPr/>
    </dgm:pt>
    <dgm:pt modelId="{3385CAAF-F54F-3A45-9A02-858A3264CC4D}" type="pres">
      <dgm:prSet presAssocID="{76AA4A2C-0683-460D-94A5-2A5C9630FEFC}" presName="composite" presStyleCnt="0"/>
      <dgm:spPr/>
    </dgm:pt>
    <dgm:pt modelId="{36138E11-39AF-F445-AA1C-49687CFE4237}" type="pres">
      <dgm:prSet presAssocID="{76AA4A2C-0683-460D-94A5-2A5C9630FEFC}" presName="parTx" presStyleLbl="alignNode1" presStyleIdx="0" presStyleCnt="4">
        <dgm:presLayoutVars>
          <dgm:chMax val="0"/>
          <dgm:chPref val="0"/>
        </dgm:presLayoutVars>
      </dgm:prSet>
      <dgm:spPr/>
    </dgm:pt>
    <dgm:pt modelId="{4423675B-BCC9-F441-9DE0-B53BDD75C978}" type="pres">
      <dgm:prSet presAssocID="{76AA4A2C-0683-460D-94A5-2A5C9630FEFC}" presName="desTx" presStyleLbl="alignAccFollowNode1" presStyleIdx="0" presStyleCnt="4">
        <dgm:presLayoutVars/>
      </dgm:prSet>
      <dgm:spPr/>
    </dgm:pt>
    <dgm:pt modelId="{A8C24A73-D21D-794F-8A47-4634673DBDEB}" type="pres">
      <dgm:prSet presAssocID="{AA68AFE6-A59D-4BB9-81B1-799F0F8730BC}" presName="space" presStyleCnt="0"/>
      <dgm:spPr/>
    </dgm:pt>
    <dgm:pt modelId="{F8F5824C-A591-1543-8363-4B74BF55A77F}" type="pres">
      <dgm:prSet presAssocID="{23AB04B3-42A8-4ECC-AB1F-97D85971DC28}" presName="composite" presStyleCnt="0"/>
      <dgm:spPr/>
    </dgm:pt>
    <dgm:pt modelId="{0DB14516-2BB5-B040-9F92-9039E6BACD88}" type="pres">
      <dgm:prSet presAssocID="{23AB04B3-42A8-4ECC-AB1F-97D85971DC28}" presName="parTx" presStyleLbl="alignNode1" presStyleIdx="1" presStyleCnt="4">
        <dgm:presLayoutVars>
          <dgm:chMax val="0"/>
          <dgm:chPref val="0"/>
        </dgm:presLayoutVars>
      </dgm:prSet>
      <dgm:spPr/>
    </dgm:pt>
    <dgm:pt modelId="{CA178D52-B824-BA47-B9DC-E86397552DF7}" type="pres">
      <dgm:prSet presAssocID="{23AB04B3-42A8-4ECC-AB1F-97D85971DC28}" presName="desTx" presStyleLbl="alignAccFollowNode1" presStyleIdx="1" presStyleCnt="4">
        <dgm:presLayoutVars/>
      </dgm:prSet>
      <dgm:spPr/>
    </dgm:pt>
    <dgm:pt modelId="{CCF99F49-E1A2-7E44-B2AA-5488A1892FCD}" type="pres">
      <dgm:prSet presAssocID="{8E54988D-0A3D-42FF-A185-450A9B7884D2}" presName="space" presStyleCnt="0"/>
      <dgm:spPr/>
    </dgm:pt>
    <dgm:pt modelId="{67CCD272-F467-3647-B8F1-35B100D33158}" type="pres">
      <dgm:prSet presAssocID="{DFC566CF-5C75-4E89-8F98-AE88C3015C49}" presName="composite" presStyleCnt="0"/>
      <dgm:spPr/>
    </dgm:pt>
    <dgm:pt modelId="{9E5FA097-0ACD-A146-BDE1-D4A5EBFEFF6A}" type="pres">
      <dgm:prSet presAssocID="{DFC566CF-5C75-4E89-8F98-AE88C3015C49}" presName="parTx" presStyleLbl="alignNode1" presStyleIdx="2" presStyleCnt="4">
        <dgm:presLayoutVars>
          <dgm:chMax val="0"/>
          <dgm:chPref val="0"/>
        </dgm:presLayoutVars>
      </dgm:prSet>
      <dgm:spPr/>
    </dgm:pt>
    <dgm:pt modelId="{75C42F6E-C3C8-D342-8DFD-9A7BA1F3B2AD}" type="pres">
      <dgm:prSet presAssocID="{DFC566CF-5C75-4E89-8F98-AE88C3015C49}" presName="desTx" presStyleLbl="alignAccFollowNode1" presStyleIdx="2" presStyleCnt="4">
        <dgm:presLayoutVars/>
      </dgm:prSet>
      <dgm:spPr/>
    </dgm:pt>
    <dgm:pt modelId="{67ADB777-995D-BC49-BBCC-91DE65D40D47}" type="pres">
      <dgm:prSet presAssocID="{669F5F67-0588-4101-9E74-CFC5E7BD9187}" presName="space" presStyleCnt="0"/>
      <dgm:spPr/>
    </dgm:pt>
    <dgm:pt modelId="{7135A55D-00E5-DF43-9C99-843A24BF59EB}" type="pres">
      <dgm:prSet presAssocID="{599A05C5-DF52-45E1-883F-278C450EE277}" presName="composite" presStyleCnt="0"/>
      <dgm:spPr/>
    </dgm:pt>
    <dgm:pt modelId="{77340595-2E29-1F42-BB33-4E1FAE211B2A}" type="pres">
      <dgm:prSet presAssocID="{599A05C5-DF52-45E1-883F-278C450EE277}" presName="parTx" presStyleLbl="alignNode1" presStyleIdx="3" presStyleCnt="4">
        <dgm:presLayoutVars>
          <dgm:chMax val="0"/>
          <dgm:chPref val="0"/>
        </dgm:presLayoutVars>
      </dgm:prSet>
      <dgm:spPr/>
    </dgm:pt>
    <dgm:pt modelId="{061CD0CE-796B-FE4B-8121-84E056B62E4B}" type="pres">
      <dgm:prSet presAssocID="{599A05C5-DF52-45E1-883F-278C450EE277}" presName="desTx" presStyleLbl="alignAccFollowNode1" presStyleIdx="3" presStyleCnt="4">
        <dgm:presLayoutVars/>
      </dgm:prSet>
      <dgm:spPr/>
    </dgm:pt>
  </dgm:ptLst>
  <dgm:cxnLst>
    <dgm:cxn modelId="{400C8F07-BE4E-48E0-9504-BEC34CC8DC90}" srcId="{C4777EB9-553F-4BB2-9CDD-E2507BB3D84A}" destId="{DFC566CF-5C75-4E89-8F98-AE88C3015C49}" srcOrd="2" destOrd="0" parTransId="{037C59AE-4F8E-4C63-9140-81361D37D6AD}" sibTransId="{669F5F67-0588-4101-9E74-CFC5E7BD9187}"/>
    <dgm:cxn modelId="{FF8A320F-2452-4BD8-86D1-FE57A86379D1}" srcId="{DFC566CF-5C75-4E89-8F98-AE88C3015C49}" destId="{EB9F598B-B3AB-4491-82A7-6D5AF3704EC4}" srcOrd="0" destOrd="0" parTransId="{DDBD11B2-3DCD-4A37-9CE8-A9AB306B6CD5}" sibTransId="{F59DFD4B-FF3C-4217-BC26-95B4A6A8CE39}"/>
    <dgm:cxn modelId="{9F592713-6CB5-6941-8BAD-7EAC21600663}" type="presOf" srcId="{76AA4A2C-0683-460D-94A5-2A5C9630FEFC}" destId="{36138E11-39AF-F445-AA1C-49687CFE4237}" srcOrd="0" destOrd="0" presId="urn:microsoft.com/office/officeart/2016/7/layout/HorizontalActionList"/>
    <dgm:cxn modelId="{6973F214-A41B-4759-B085-C55D126156EB}" srcId="{C4777EB9-553F-4BB2-9CDD-E2507BB3D84A}" destId="{76AA4A2C-0683-460D-94A5-2A5C9630FEFC}" srcOrd="0" destOrd="0" parTransId="{87938B5B-6FF8-4750-9056-65282BCC1712}" sibTransId="{AA68AFE6-A59D-4BB9-81B1-799F0F8730BC}"/>
    <dgm:cxn modelId="{A3F65C15-CA6D-3B43-8965-F14731064910}" type="presOf" srcId="{C4777EB9-553F-4BB2-9CDD-E2507BB3D84A}" destId="{00849347-A9AA-2A47-9768-1A3C713F31C6}" srcOrd="0" destOrd="0" presId="urn:microsoft.com/office/officeart/2016/7/layout/HorizontalActionList"/>
    <dgm:cxn modelId="{97C3731D-3A50-9541-A700-0E86E7AE8FD9}" type="presOf" srcId="{EB9F598B-B3AB-4491-82A7-6D5AF3704EC4}" destId="{75C42F6E-C3C8-D342-8DFD-9A7BA1F3B2AD}" srcOrd="0" destOrd="0" presId="urn:microsoft.com/office/officeart/2016/7/layout/HorizontalActionList"/>
    <dgm:cxn modelId="{28E17622-9775-D54B-B386-3DC2A32C63C2}" type="presOf" srcId="{23AB04B3-42A8-4ECC-AB1F-97D85971DC28}" destId="{0DB14516-2BB5-B040-9F92-9039E6BACD88}" srcOrd="0" destOrd="0" presId="urn:microsoft.com/office/officeart/2016/7/layout/HorizontalActionList"/>
    <dgm:cxn modelId="{F4EE312D-EE9E-B146-A31B-7126F7F17718}" type="presOf" srcId="{7E27FF0A-25FB-4D3B-A65C-A5647BB15940}" destId="{75C42F6E-C3C8-D342-8DFD-9A7BA1F3B2AD}" srcOrd="0" destOrd="1" presId="urn:microsoft.com/office/officeart/2016/7/layout/HorizontalActionList"/>
    <dgm:cxn modelId="{FB0EB735-0C03-4910-9690-86005ED7C8BB}" srcId="{C4777EB9-553F-4BB2-9CDD-E2507BB3D84A}" destId="{599A05C5-DF52-45E1-883F-278C450EE277}" srcOrd="3" destOrd="0" parTransId="{71D3BCC9-BD51-4282-98D1-76D7EEAC6D00}" sibTransId="{1873E79F-E228-4A2E-A2F3-55ADEB4FA888}"/>
    <dgm:cxn modelId="{9E03F33C-4ECF-4204-912F-5A14695D1838}" srcId="{599A05C5-DF52-45E1-883F-278C450EE277}" destId="{2A92D0B0-83A4-42A5-8270-E4E5C0655ECA}" srcOrd="0" destOrd="0" parTransId="{86484BFB-51CD-4E37-AA1A-1FCA69A41A35}" sibTransId="{9437D977-E047-41AA-A2E4-5732B8A2851F}"/>
    <dgm:cxn modelId="{FF81D23D-FCC5-8144-8B85-4F3C53FE113F}" type="presOf" srcId="{640D6749-A3C9-45BD-8FD1-40342D764B75}" destId="{061CD0CE-796B-FE4B-8121-84E056B62E4B}" srcOrd="0" destOrd="1" presId="urn:microsoft.com/office/officeart/2016/7/layout/HorizontalActionList"/>
    <dgm:cxn modelId="{1DAD7E4A-DD96-A140-895D-46DEA76D58D2}" type="presOf" srcId="{DFC566CF-5C75-4E89-8F98-AE88C3015C49}" destId="{9E5FA097-0ACD-A146-BDE1-D4A5EBFEFF6A}" srcOrd="0" destOrd="0" presId="urn:microsoft.com/office/officeart/2016/7/layout/HorizontalActionList"/>
    <dgm:cxn modelId="{6D66B94D-6146-4176-AA26-92EAF1256205}" srcId="{76AA4A2C-0683-460D-94A5-2A5C9630FEFC}" destId="{CB22F977-5473-4C87-80EE-4FF15ADEDD10}" srcOrd="0" destOrd="0" parTransId="{E55BD356-DD88-4429-852E-59636EF39A58}" sibTransId="{360C794A-A54A-4AAB-A9C3-1908093B37AB}"/>
    <dgm:cxn modelId="{60432E52-64EC-654C-9208-2ACB2AAFB945}" type="presOf" srcId="{2A92D0B0-83A4-42A5-8270-E4E5C0655ECA}" destId="{061CD0CE-796B-FE4B-8121-84E056B62E4B}" srcOrd="0" destOrd="0" presId="urn:microsoft.com/office/officeart/2016/7/layout/HorizontalActionList"/>
    <dgm:cxn modelId="{90328060-3D2C-2849-9B5F-3C1DAF23204D}" type="presOf" srcId="{43A96970-C32D-4085-9B31-10ECD6583332}" destId="{CA178D52-B824-BA47-B9DC-E86397552DF7}" srcOrd="0" destOrd="0" presId="urn:microsoft.com/office/officeart/2016/7/layout/HorizontalActionList"/>
    <dgm:cxn modelId="{F2C85E6A-8D82-9F4E-BA58-83B93B882659}" type="presOf" srcId="{6FA15E81-D2A7-4BA5-8192-54BE4A9E65B1}" destId="{CA178D52-B824-BA47-B9DC-E86397552DF7}" srcOrd="0" destOrd="1" presId="urn:microsoft.com/office/officeart/2016/7/layout/HorizontalActionList"/>
    <dgm:cxn modelId="{113AF47F-8AD5-D04B-A3EE-848A0DD2AC50}" type="presOf" srcId="{9C0D7559-A108-4B21-A793-537C655F175C}" destId="{4423675B-BCC9-F441-9DE0-B53BDD75C978}" srcOrd="0" destOrd="1" presId="urn:microsoft.com/office/officeart/2016/7/layout/HorizontalActionList"/>
    <dgm:cxn modelId="{EA8D238D-ABDF-4EB3-8286-BAE4E35BC0EF}" srcId="{23AB04B3-42A8-4ECC-AB1F-97D85971DC28}" destId="{43A96970-C32D-4085-9B31-10ECD6583332}" srcOrd="0" destOrd="0" parTransId="{4A1FADE4-9D78-4B6F-AB21-97D9847EC6F2}" sibTransId="{5EF74272-0959-4099-8214-ED79A0470590}"/>
    <dgm:cxn modelId="{294F318D-5570-F04D-A5B9-0CA345F551F9}" type="presOf" srcId="{CB22F977-5473-4C87-80EE-4FF15ADEDD10}" destId="{4423675B-BCC9-F441-9DE0-B53BDD75C978}" srcOrd="0" destOrd="0" presId="urn:microsoft.com/office/officeart/2016/7/layout/HorizontalActionList"/>
    <dgm:cxn modelId="{7B058D97-6E82-4A8B-8F35-02452AD5D41E}" srcId="{CB22F977-5473-4C87-80EE-4FF15ADEDD10}" destId="{9C0D7559-A108-4B21-A793-537C655F175C}" srcOrd="0" destOrd="0" parTransId="{358407E5-7727-4ECA-9A49-168B22124AB6}" sibTransId="{F87143C3-E939-4403-AE05-FCBCE0D48EAC}"/>
    <dgm:cxn modelId="{8CF710B7-D865-4564-8503-5580EE9A6ED5}" srcId="{EB9F598B-B3AB-4491-82A7-6D5AF3704EC4}" destId="{7E27FF0A-25FB-4D3B-A65C-A5647BB15940}" srcOrd="0" destOrd="0" parTransId="{DF000FC2-BD14-4A84-AD6C-85B960306F0D}" sibTransId="{56DE306E-A547-496F-87E2-3B406F9998D5}"/>
    <dgm:cxn modelId="{F5E00ACC-FBD6-49D8-9B0D-9E31396D293C}" srcId="{2A92D0B0-83A4-42A5-8270-E4E5C0655ECA}" destId="{640D6749-A3C9-45BD-8FD1-40342D764B75}" srcOrd="0" destOrd="0" parTransId="{A06D6A1B-A538-41DF-8D85-D39B8089309A}" sibTransId="{5E1AAAA9-876C-4254-A222-A9F2684982FA}"/>
    <dgm:cxn modelId="{157BBFCD-F6FF-4A2E-A8F8-3B77AC95BE1B}" srcId="{C4777EB9-553F-4BB2-9CDD-E2507BB3D84A}" destId="{23AB04B3-42A8-4ECC-AB1F-97D85971DC28}" srcOrd="1" destOrd="0" parTransId="{A7A884CF-8059-422B-B541-F7D74E02202F}" sibTransId="{8E54988D-0A3D-42FF-A185-450A9B7884D2}"/>
    <dgm:cxn modelId="{F4976CDD-CF75-4622-A2CF-B88A1D47C2D6}" srcId="{43A96970-C32D-4085-9B31-10ECD6583332}" destId="{6FA15E81-D2A7-4BA5-8192-54BE4A9E65B1}" srcOrd="0" destOrd="0" parTransId="{AC027792-9D30-4551-AC58-31627CF6D822}" sibTransId="{236A8729-AB55-42A7-AD73-04D135585FD3}"/>
    <dgm:cxn modelId="{A49F21FF-0B89-4840-958C-DBEC51B06B47}" type="presOf" srcId="{599A05C5-DF52-45E1-883F-278C450EE277}" destId="{77340595-2E29-1F42-BB33-4E1FAE211B2A}" srcOrd="0" destOrd="0" presId="urn:microsoft.com/office/officeart/2016/7/layout/HorizontalActionList"/>
    <dgm:cxn modelId="{5BF011BE-0103-1B4E-8A2D-9A0185739798}" type="presParOf" srcId="{00849347-A9AA-2A47-9768-1A3C713F31C6}" destId="{3385CAAF-F54F-3A45-9A02-858A3264CC4D}" srcOrd="0" destOrd="0" presId="urn:microsoft.com/office/officeart/2016/7/layout/HorizontalActionList"/>
    <dgm:cxn modelId="{4F18662E-F991-DB41-A9B7-2E8C6FD9872A}" type="presParOf" srcId="{3385CAAF-F54F-3A45-9A02-858A3264CC4D}" destId="{36138E11-39AF-F445-AA1C-49687CFE4237}" srcOrd="0" destOrd="0" presId="urn:microsoft.com/office/officeart/2016/7/layout/HorizontalActionList"/>
    <dgm:cxn modelId="{51173DC8-DB7B-2A4B-BF9C-25C92475A4B6}" type="presParOf" srcId="{3385CAAF-F54F-3A45-9A02-858A3264CC4D}" destId="{4423675B-BCC9-F441-9DE0-B53BDD75C978}" srcOrd="1" destOrd="0" presId="urn:microsoft.com/office/officeart/2016/7/layout/HorizontalActionList"/>
    <dgm:cxn modelId="{14BACA6E-DCA6-3944-90BB-53A9DA897958}" type="presParOf" srcId="{00849347-A9AA-2A47-9768-1A3C713F31C6}" destId="{A8C24A73-D21D-794F-8A47-4634673DBDEB}" srcOrd="1" destOrd="0" presId="urn:microsoft.com/office/officeart/2016/7/layout/HorizontalActionList"/>
    <dgm:cxn modelId="{888697C5-D5F1-C94A-ABAE-0E8705868AE8}" type="presParOf" srcId="{00849347-A9AA-2A47-9768-1A3C713F31C6}" destId="{F8F5824C-A591-1543-8363-4B74BF55A77F}" srcOrd="2" destOrd="0" presId="urn:microsoft.com/office/officeart/2016/7/layout/HorizontalActionList"/>
    <dgm:cxn modelId="{D21C3AC1-629C-824F-BC3F-2D8483B44C0F}" type="presParOf" srcId="{F8F5824C-A591-1543-8363-4B74BF55A77F}" destId="{0DB14516-2BB5-B040-9F92-9039E6BACD88}" srcOrd="0" destOrd="0" presId="urn:microsoft.com/office/officeart/2016/7/layout/HorizontalActionList"/>
    <dgm:cxn modelId="{D764FF69-758F-0648-96F7-66DF93D31820}" type="presParOf" srcId="{F8F5824C-A591-1543-8363-4B74BF55A77F}" destId="{CA178D52-B824-BA47-B9DC-E86397552DF7}" srcOrd="1" destOrd="0" presId="urn:microsoft.com/office/officeart/2016/7/layout/HorizontalActionList"/>
    <dgm:cxn modelId="{B80A0A8F-6E7A-F74A-9D5D-7AC805A0F81C}" type="presParOf" srcId="{00849347-A9AA-2A47-9768-1A3C713F31C6}" destId="{CCF99F49-E1A2-7E44-B2AA-5488A1892FCD}" srcOrd="3" destOrd="0" presId="urn:microsoft.com/office/officeart/2016/7/layout/HorizontalActionList"/>
    <dgm:cxn modelId="{9C49367B-CB94-3348-B417-555DEF3A8E95}" type="presParOf" srcId="{00849347-A9AA-2A47-9768-1A3C713F31C6}" destId="{67CCD272-F467-3647-B8F1-35B100D33158}" srcOrd="4" destOrd="0" presId="urn:microsoft.com/office/officeart/2016/7/layout/HorizontalActionList"/>
    <dgm:cxn modelId="{A68C75C4-5932-354A-85E3-3363B77FAF69}" type="presParOf" srcId="{67CCD272-F467-3647-B8F1-35B100D33158}" destId="{9E5FA097-0ACD-A146-BDE1-D4A5EBFEFF6A}" srcOrd="0" destOrd="0" presId="urn:microsoft.com/office/officeart/2016/7/layout/HorizontalActionList"/>
    <dgm:cxn modelId="{363148D2-ED45-5E40-8A87-FF89CFE0C91B}" type="presParOf" srcId="{67CCD272-F467-3647-B8F1-35B100D33158}" destId="{75C42F6E-C3C8-D342-8DFD-9A7BA1F3B2AD}" srcOrd="1" destOrd="0" presId="urn:microsoft.com/office/officeart/2016/7/layout/HorizontalActionList"/>
    <dgm:cxn modelId="{4346CEE9-20B4-FD4A-AF09-A57A12B526F7}" type="presParOf" srcId="{00849347-A9AA-2A47-9768-1A3C713F31C6}" destId="{67ADB777-995D-BC49-BBCC-91DE65D40D47}" srcOrd="5" destOrd="0" presId="urn:microsoft.com/office/officeart/2016/7/layout/HorizontalActionList"/>
    <dgm:cxn modelId="{8553E1F1-45A1-5F4A-8C7A-A700E6E8F393}" type="presParOf" srcId="{00849347-A9AA-2A47-9768-1A3C713F31C6}" destId="{7135A55D-00E5-DF43-9C99-843A24BF59EB}" srcOrd="6" destOrd="0" presId="urn:microsoft.com/office/officeart/2016/7/layout/HorizontalActionList"/>
    <dgm:cxn modelId="{7D2E4FCD-5484-E443-BA79-5E47FE6ABC66}" type="presParOf" srcId="{7135A55D-00E5-DF43-9C99-843A24BF59EB}" destId="{77340595-2E29-1F42-BB33-4E1FAE211B2A}" srcOrd="0" destOrd="0" presId="urn:microsoft.com/office/officeart/2016/7/layout/HorizontalActionList"/>
    <dgm:cxn modelId="{5CA97477-2335-534E-B46C-4D44A42601CB}" type="presParOf" srcId="{7135A55D-00E5-DF43-9C99-843A24BF59EB}" destId="{061CD0CE-796B-FE4B-8121-84E056B62E4B}" srcOrd="1" destOrd="0" presId="urn:microsoft.com/office/officeart/2016/7/layout/Horizontal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38E11-39AF-F445-AA1C-49687CFE4237}">
      <dsp:nvSpPr>
        <dsp:cNvPr id="0" name=""/>
        <dsp:cNvSpPr/>
      </dsp:nvSpPr>
      <dsp:spPr>
        <a:xfrm>
          <a:off x="11644" y="30743"/>
          <a:ext cx="2876971" cy="86309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345" tIns="227345" rIns="227345" bIns="227345" numCol="1" spcCol="1270" anchor="ctr" anchorCtr="0">
          <a:noAutofit/>
        </a:bodyPr>
        <a:lstStyle/>
        <a:p>
          <a:pPr marL="0" lvl="0" indent="0" algn="ctr" defTabSz="1333500">
            <a:lnSpc>
              <a:spcPct val="90000"/>
            </a:lnSpc>
            <a:spcBef>
              <a:spcPct val="0"/>
            </a:spcBef>
            <a:spcAft>
              <a:spcPct val="35000"/>
            </a:spcAft>
            <a:buNone/>
          </a:pPr>
          <a:r>
            <a:rPr lang="en-US" sz="3000" kern="1200"/>
            <a:t>RESIST</a:t>
          </a:r>
        </a:p>
      </dsp:txBody>
      <dsp:txXfrm>
        <a:off x="11644" y="30743"/>
        <a:ext cx="2876971" cy="863091"/>
      </dsp:txXfrm>
    </dsp:sp>
    <dsp:sp modelId="{4423675B-BCC9-F441-9DE0-B53BDD75C978}">
      <dsp:nvSpPr>
        <dsp:cNvPr id="0" name=""/>
        <dsp:cNvSpPr/>
      </dsp:nvSpPr>
      <dsp:spPr>
        <a:xfrm>
          <a:off x="11644" y="893835"/>
          <a:ext cx="2876971" cy="513332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4181" tIns="284181" rIns="284181" bIns="284181" numCol="1" spcCol="1270" anchor="t" anchorCtr="0">
          <a:noAutofit/>
        </a:bodyPr>
        <a:lstStyle/>
        <a:p>
          <a:pPr marL="0" lvl="0" indent="0" algn="l" defTabSz="1244600">
            <a:lnSpc>
              <a:spcPct val="90000"/>
            </a:lnSpc>
            <a:spcBef>
              <a:spcPct val="0"/>
            </a:spcBef>
            <a:spcAft>
              <a:spcPct val="35000"/>
            </a:spcAft>
            <a:buNone/>
          </a:pPr>
          <a:r>
            <a:rPr lang="en-US" sz="2800" kern="1200"/>
            <a:t>RESIST telling person what to do:</a:t>
          </a:r>
        </a:p>
        <a:p>
          <a:pPr marL="228600" lvl="1" indent="-228600" algn="l" defTabSz="1155700">
            <a:lnSpc>
              <a:spcPct val="90000"/>
            </a:lnSpc>
            <a:spcBef>
              <a:spcPct val="0"/>
            </a:spcBef>
            <a:spcAft>
              <a:spcPct val="15000"/>
            </a:spcAft>
            <a:buChar char="•"/>
          </a:pPr>
          <a:r>
            <a:rPr lang="en-US" sz="2600" kern="1200"/>
            <a:t>Avoid telling, directing, or convincing the person about the right path to good health</a:t>
          </a:r>
        </a:p>
      </dsp:txBody>
      <dsp:txXfrm>
        <a:off x="11644" y="893835"/>
        <a:ext cx="2876971" cy="5133320"/>
      </dsp:txXfrm>
    </dsp:sp>
    <dsp:sp modelId="{0DB14516-2BB5-B040-9F92-9039E6BACD88}">
      <dsp:nvSpPr>
        <dsp:cNvPr id="0" name=""/>
        <dsp:cNvSpPr/>
      </dsp:nvSpPr>
      <dsp:spPr>
        <a:xfrm>
          <a:off x="2996405" y="30743"/>
          <a:ext cx="2876971" cy="863091"/>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345" tIns="227345" rIns="227345" bIns="227345" numCol="1" spcCol="1270" anchor="ctr" anchorCtr="0">
          <a:noAutofit/>
        </a:bodyPr>
        <a:lstStyle/>
        <a:p>
          <a:pPr marL="0" lvl="0" indent="0" algn="ctr" defTabSz="1333500">
            <a:lnSpc>
              <a:spcPct val="90000"/>
            </a:lnSpc>
            <a:spcBef>
              <a:spcPct val="0"/>
            </a:spcBef>
            <a:spcAft>
              <a:spcPct val="35000"/>
            </a:spcAft>
            <a:buNone/>
          </a:pPr>
          <a:r>
            <a:rPr lang="en-US" sz="3000" kern="1200"/>
            <a:t>UNDERSTAND</a:t>
          </a:r>
        </a:p>
      </dsp:txBody>
      <dsp:txXfrm>
        <a:off x="2996405" y="30743"/>
        <a:ext cx="2876971" cy="863091"/>
      </dsp:txXfrm>
    </dsp:sp>
    <dsp:sp modelId="{CA178D52-B824-BA47-B9DC-E86397552DF7}">
      <dsp:nvSpPr>
        <dsp:cNvPr id="0" name=""/>
        <dsp:cNvSpPr/>
      </dsp:nvSpPr>
      <dsp:spPr>
        <a:xfrm>
          <a:off x="2996405" y="893835"/>
          <a:ext cx="2876971" cy="5133320"/>
        </a:xfrm>
        <a:prstGeom prst="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4181" tIns="284181" rIns="284181" bIns="284181" numCol="1" spcCol="1270" anchor="t" anchorCtr="0">
          <a:noAutofit/>
        </a:bodyPr>
        <a:lstStyle/>
        <a:p>
          <a:pPr marL="0" lvl="0" indent="0" algn="l" defTabSz="1244600">
            <a:lnSpc>
              <a:spcPct val="90000"/>
            </a:lnSpc>
            <a:spcBef>
              <a:spcPct val="0"/>
            </a:spcBef>
            <a:spcAft>
              <a:spcPct val="35000"/>
            </a:spcAft>
            <a:buNone/>
          </a:pPr>
          <a:r>
            <a:rPr lang="en-US" sz="2800" kern="1200"/>
            <a:t>UNDERSTAND the person’s motivation</a:t>
          </a:r>
        </a:p>
        <a:p>
          <a:pPr marL="228600" lvl="1" indent="-228600" algn="l" defTabSz="1111250">
            <a:lnSpc>
              <a:spcPct val="90000"/>
            </a:lnSpc>
            <a:spcBef>
              <a:spcPct val="0"/>
            </a:spcBef>
            <a:spcAft>
              <a:spcPct val="15000"/>
            </a:spcAft>
            <a:buChar char="•"/>
          </a:pPr>
          <a:r>
            <a:rPr lang="en-US" sz="2500" kern="1200"/>
            <a:t>Seek to understand their values, needs, abilities, motivations and potential barriers to changing behaviors</a:t>
          </a:r>
        </a:p>
      </dsp:txBody>
      <dsp:txXfrm>
        <a:off x="2996405" y="893835"/>
        <a:ext cx="2876971" cy="5133320"/>
      </dsp:txXfrm>
    </dsp:sp>
    <dsp:sp modelId="{9E5FA097-0ACD-A146-BDE1-D4A5EBFEFF6A}">
      <dsp:nvSpPr>
        <dsp:cNvPr id="0" name=""/>
        <dsp:cNvSpPr/>
      </dsp:nvSpPr>
      <dsp:spPr>
        <a:xfrm>
          <a:off x="5981165" y="30743"/>
          <a:ext cx="2876971" cy="863091"/>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345" tIns="227345" rIns="227345" bIns="227345" numCol="1" spcCol="1270" anchor="ctr" anchorCtr="0">
          <a:noAutofit/>
        </a:bodyPr>
        <a:lstStyle/>
        <a:p>
          <a:pPr marL="0" lvl="0" indent="0" algn="ctr" defTabSz="1333500">
            <a:lnSpc>
              <a:spcPct val="90000"/>
            </a:lnSpc>
            <a:spcBef>
              <a:spcPct val="0"/>
            </a:spcBef>
            <a:spcAft>
              <a:spcPct val="35000"/>
            </a:spcAft>
            <a:buNone/>
          </a:pPr>
          <a:r>
            <a:rPr lang="en-US" sz="3000" kern="1200"/>
            <a:t>LISTEN</a:t>
          </a:r>
        </a:p>
      </dsp:txBody>
      <dsp:txXfrm>
        <a:off x="5981165" y="30743"/>
        <a:ext cx="2876971" cy="863091"/>
      </dsp:txXfrm>
    </dsp:sp>
    <dsp:sp modelId="{75C42F6E-C3C8-D342-8DFD-9A7BA1F3B2AD}">
      <dsp:nvSpPr>
        <dsp:cNvPr id="0" name=""/>
        <dsp:cNvSpPr/>
      </dsp:nvSpPr>
      <dsp:spPr>
        <a:xfrm>
          <a:off x="5981165" y="893835"/>
          <a:ext cx="2876971" cy="5133320"/>
        </a:xfrm>
        <a:prstGeom prst="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4181" tIns="284181" rIns="284181" bIns="284181" numCol="1" spcCol="1270" anchor="t" anchorCtr="0">
          <a:noAutofit/>
        </a:bodyPr>
        <a:lstStyle/>
        <a:p>
          <a:pPr marL="0" lvl="0" indent="0" algn="l" defTabSz="1244600">
            <a:lnSpc>
              <a:spcPct val="90000"/>
            </a:lnSpc>
            <a:spcBef>
              <a:spcPct val="0"/>
            </a:spcBef>
            <a:spcAft>
              <a:spcPct val="35000"/>
            </a:spcAft>
            <a:buNone/>
          </a:pPr>
          <a:r>
            <a:rPr lang="en-US" sz="2800" kern="1200"/>
            <a:t>LISTEN with Empathy</a:t>
          </a:r>
        </a:p>
        <a:p>
          <a:pPr marL="228600" lvl="1" indent="-228600" algn="l" defTabSz="1155700">
            <a:lnSpc>
              <a:spcPct val="90000"/>
            </a:lnSpc>
            <a:spcBef>
              <a:spcPct val="0"/>
            </a:spcBef>
            <a:spcAft>
              <a:spcPct val="15000"/>
            </a:spcAft>
            <a:buChar char="•"/>
          </a:pPr>
          <a:r>
            <a:rPr lang="en-US" sz="2600" kern="1200"/>
            <a:t>Effective listening skills are essential to understand what will motivate the patient, as well as the pros and cons of their situation</a:t>
          </a:r>
        </a:p>
      </dsp:txBody>
      <dsp:txXfrm>
        <a:off x="5981165" y="893835"/>
        <a:ext cx="2876971" cy="5133320"/>
      </dsp:txXfrm>
    </dsp:sp>
    <dsp:sp modelId="{77340595-2E29-1F42-BB33-4E1FAE211B2A}">
      <dsp:nvSpPr>
        <dsp:cNvPr id="0" name=""/>
        <dsp:cNvSpPr/>
      </dsp:nvSpPr>
      <dsp:spPr>
        <a:xfrm>
          <a:off x="8965926" y="30743"/>
          <a:ext cx="2876971" cy="863091"/>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345" tIns="227345" rIns="227345" bIns="227345" numCol="1" spcCol="1270" anchor="ctr" anchorCtr="0">
          <a:noAutofit/>
        </a:bodyPr>
        <a:lstStyle/>
        <a:p>
          <a:pPr marL="0" lvl="0" indent="0" algn="ctr" defTabSz="1333500">
            <a:lnSpc>
              <a:spcPct val="90000"/>
            </a:lnSpc>
            <a:spcBef>
              <a:spcPct val="0"/>
            </a:spcBef>
            <a:spcAft>
              <a:spcPct val="35000"/>
            </a:spcAft>
            <a:buNone/>
          </a:pPr>
          <a:r>
            <a:rPr lang="en-US" sz="3000" kern="1200"/>
            <a:t>EMPOWER</a:t>
          </a:r>
        </a:p>
      </dsp:txBody>
      <dsp:txXfrm>
        <a:off x="8965926" y="30743"/>
        <a:ext cx="2876971" cy="863091"/>
      </dsp:txXfrm>
    </dsp:sp>
    <dsp:sp modelId="{061CD0CE-796B-FE4B-8121-84E056B62E4B}">
      <dsp:nvSpPr>
        <dsp:cNvPr id="0" name=""/>
        <dsp:cNvSpPr/>
      </dsp:nvSpPr>
      <dsp:spPr>
        <a:xfrm>
          <a:off x="8965926" y="893835"/>
          <a:ext cx="2876971" cy="5133320"/>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4181" tIns="284181" rIns="284181" bIns="284181" numCol="1" spcCol="1270" anchor="t" anchorCtr="0">
          <a:noAutofit/>
        </a:bodyPr>
        <a:lstStyle/>
        <a:p>
          <a:pPr marL="0" lvl="0" indent="0" algn="l" defTabSz="1244600">
            <a:lnSpc>
              <a:spcPct val="90000"/>
            </a:lnSpc>
            <a:spcBef>
              <a:spcPct val="0"/>
            </a:spcBef>
            <a:spcAft>
              <a:spcPct val="35000"/>
            </a:spcAft>
            <a:buNone/>
          </a:pPr>
          <a:r>
            <a:rPr lang="en-US" sz="2800" kern="1200"/>
            <a:t>EMPOWER the person</a:t>
          </a:r>
        </a:p>
        <a:p>
          <a:pPr marL="228600" lvl="1" indent="-228600" algn="l" defTabSz="1155700">
            <a:lnSpc>
              <a:spcPct val="90000"/>
            </a:lnSpc>
            <a:spcBef>
              <a:spcPct val="0"/>
            </a:spcBef>
            <a:spcAft>
              <a:spcPct val="15000"/>
            </a:spcAft>
            <a:buChar char="•"/>
          </a:pPr>
          <a:r>
            <a:rPr lang="en-US" sz="2600" kern="1200"/>
            <a:t>Work with the individual to set achievable goals and to identify techniques to overcome barriers</a:t>
          </a:r>
        </a:p>
      </dsp:txBody>
      <dsp:txXfrm>
        <a:off x="8965926" y="893835"/>
        <a:ext cx="2876971" cy="5133320"/>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97DD53-4CD9-4C7C-98BB-855725E75E9E}" type="datetimeFigureOut">
              <a:rPr lang="en-US" smtClean="0"/>
              <a:t>6/12/26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A0DAF-54C7-4053-8D3B-CDB5BB994E72}" type="slidenum">
              <a:rPr lang="en-US" smtClean="0"/>
              <a:t>‹#›</a:t>
            </a:fld>
            <a:endParaRPr lang="en-US"/>
          </a:p>
        </p:txBody>
      </p:sp>
    </p:spTree>
    <p:extLst>
      <p:ext uri="{BB962C8B-B14F-4D97-AF65-F5344CB8AC3E}">
        <p14:creationId xmlns:p14="http://schemas.microsoft.com/office/powerpoint/2010/main" val="45094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c804a13b1_0_7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c804a13b1_0_7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indent="-171450">
              <a:buFont typeface="Arial" panose="020B0604020202020204" pitchFamily="34" charset="0"/>
              <a:buChar char="•"/>
            </a:pPr>
            <a:r>
              <a:rPr lang="en-US" sz="1000" b="0" i="0" u="none" strike="noStrike" cap="none">
                <a:solidFill>
                  <a:schemeClr val="dk1"/>
                </a:solidFill>
                <a:effectLst/>
                <a:latin typeface="Calibri"/>
                <a:ea typeface="Calibri"/>
                <a:cs typeface="Calibri"/>
                <a:sym typeface="Calibri"/>
              </a:rPr>
              <a:t>The purpose of today’s training is to help first responders develop new knowledge and communication skills that can be applied on the scene, post-overdose reversal, to encourage Substance Use Disorder (SUD) patients to seek help for their addiction and make them aware of available resources</a:t>
            </a:r>
          </a:p>
          <a:p>
            <a:pPr marL="171450" indent="-171450">
              <a:buFont typeface="Arial" panose="020B0604020202020204" pitchFamily="34" charset="0"/>
              <a:buChar char="•"/>
            </a:pPr>
            <a:r>
              <a:rPr lang="en-US" sz="1000" b="0" i="0" u="none" strike="noStrike" cap="none">
                <a:solidFill>
                  <a:schemeClr val="dk1"/>
                </a:solidFill>
                <a:effectLst/>
                <a:latin typeface="Calibri"/>
                <a:ea typeface="Calibri"/>
                <a:cs typeface="Calibri"/>
                <a:sym typeface="Calibri"/>
              </a:rPr>
              <a:t>Five Minutes to Help was envisioned by the NJ Department of Health’s Office of Emergency Medical Services, and the content in today’s training was developed by the Rutgers School of Public Health, with funding from the NJ Department of Health</a:t>
            </a:r>
          </a:p>
          <a:p>
            <a:pPr marL="171450" indent="-171450">
              <a:buFont typeface="Arial" panose="020B0604020202020204" pitchFamily="34" charset="0"/>
              <a:buChar char="•"/>
            </a:pPr>
            <a:r>
              <a:rPr lang="en-US" sz="1000" b="0" i="0" u="none" strike="noStrike" cap="none">
                <a:solidFill>
                  <a:schemeClr val="dk1"/>
                </a:solidFill>
                <a:effectLst/>
                <a:latin typeface="Calibri"/>
                <a:ea typeface="Calibri"/>
                <a:cs typeface="Calibri"/>
                <a:sym typeface="Calibri"/>
              </a:rPr>
              <a:t>This is a four-hour session, and 4 EMS CEUs will be issued upon completion of your evaluation; we will provide the link to the online evaluation at the end of the training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a:t>Some of the content in this training may be sensitive for some people. If you ever feel triggered or upset, feel free to step out of the room for a few minutes to reset.</a:t>
            </a:r>
          </a:p>
        </p:txBody>
      </p:sp>
      <p:sp>
        <p:nvSpPr>
          <p:cNvPr id="140" name="Google Shape;140;g5c804a13b1_0_7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Compassion fatigue is very common among first responders, and it is okay if you are experiencing it – you are not alone</a:t>
            </a:r>
          </a:p>
          <a:p>
            <a:pPr marL="171450" indent="-171450">
              <a:buFont typeface="Arial" panose="020B0604020202020204" pitchFamily="34" charset="0"/>
              <a:buChar char="•"/>
            </a:pPr>
            <a:r>
              <a:rPr lang="en-US"/>
              <a:t>Secondary stress from treating trauma again and again in addition to burnout can lead to compassion fatigue</a:t>
            </a:r>
          </a:p>
          <a:p>
            <a:pPr marL="171450" indent="-171450">
              <a:buFont typeface="Arial" panose="020B0604020202020204" pitchFamily="34" charset="0"/>
              <a:buChar char="•"/>
            </a:pPr>
            <a:r>
              <a:rPr lang="en-US"/>
              <a:t>The definition of compassion fatigue is mental stress that results from exposure to other people’s traumatic events, which can negatively impact your mental or physical health and wellbeing</a:t>
            </a:r>
          </a:p>
          <a:p>
            <a:pPr marL="171450" indent="-171450">
              <a:buFont typeface="Arial" panose="020B0604020202020204" pitchFamily="34" charset="0"/>
              <a:buChar char="•"/>
            </a:pPr>
            <a:r>
              <a:rPr lang="en-US">
                <a:ea typeface="Calibri"/>
                <a:cs typeface="Calibri"/>
              </a:rPr>
              <a:t>Some of the signs and symptoms include depression, anxiety, irritability, PTSD, feeling of moral injury (</a:t>
            </a:r>
            <a:r>
              <a:rPr lang="en-US"/>
              <a:t>overwhelmed by situation because of limited resources and support) and exhaustion</a:t>
            </a:r>
            <a:endParaRPr lang="en-US">
              <a:ea typeface="Calibri"/>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10</a:t>
            </a:fld>
            <a:endParaRPr lang="en-US"/>
          </a:p>
        </p:txBody>
      </p:sp>
    </p:spTree>
    <p:extLst>
      <p:ext uri="{BB962C8B-B14F-4D97-AF65-F5344CB8AC3E}">
        <p14:creationId xmlns:p14="http://schemas.microsoft.com/office/powerpoint/2010/main" val="3438870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c804a13b1_0_7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c804a13b1_0_717:notes"/>
          <p:cNvSpPr txBox="1">
            <a:spLocks noGrp="1"/>
          </p:cNvSpPr>
          <p:nvPr>
            <p:ph type="body" idx="1"/>
          </p:nvPr>
        </p:nvSpPr>
        <p:spPr>
          <a:xfrm>
            <a:off x="685800" y="4400551"/>
            <a:ext cx="5486400" cy="3600600"/>
          </a:xfrm>
          <a:prstGeom prst="rect">
            <a:avLst/>
          </a:prstGeom>
        </p:spPr>
        <p:txBody>
          <a:bodyPr spcFirstLastPara="1" wrap="square" lIns="91425" tIns="45700" rIns="91425" bIns="45700" anchor="t" anchorCtr="0">
            <a:noAutofit/>
          </a:bodyPr>
          <a:lstStyle/>
          <a:p>
            <a:pPr>
              <a:defRPr/>
            </a:pPr>
            <a:r>
              <a:rPr lang="en-US" b="1">
                <a:solidFill>
                  <a:srgbClr val="FF0000"/>
                </a:solidFill>
              </a:rPr>
              <a:t>Acknowledge that compassion fatigue is discussed in the one- hour training, along with the concept of Moral Injury … and that is very easy to understand why it can occur … so for now, lets just take a couple minutes to center ourselves, be present for today's training.</a:t>
            </a:r>
            <a:endParaRPr lang="en-US"/>
          </a:p>
          <a:p>
            <a:pPr>
              <a:defRPr/>
            </a:pPr>
            <a:endParaRPr lang="en-US" b="1">
              <a:solidFill>
                <a:srgbClr val="FF0000"/>
              </a:solidFill>
              <a:latin typeface="Calibri"/>
              <a:ea typeface="Calibri"/>
              <a:cs typeface="Calibri"/>
            </a:endParaRPr>
          </a:p>
          <a:p>
            <a:pPr>
              <a:defRPr/>
            </a:pPr>
            <a:r>
              <a:rPr lang="en-US" b="1">
                <a:solidFill>
                  <a:srgbClr val="FF0000"/>
                </a:solidFill>
                <a:latin typeface="Calibri"/>
                <a:ea typeface="Calibri"/>
                <a:cs typeface="Calibri"/>
              </a:rPr>
              <a:t>Can be applied in the field for patients, families, etc. - maybe video – Department Human Services</a:t>
            </a:r>
          </a:p>
          <a:p>
            <a:pPr>
              <a:buSzPts val="1400"/>
              <a:defRPr/>
            </a:pPr>
            <a:r>
              <a:rPr lang="en-US" sz="1200" b="1" i="0" u="none" strike="noStrike" cap="none">
                <a:solidFill>
                  <a:schemeClr val="dk1"/>
                </a:solidFill>
                <a:effectLst/>
                <a:latin typeface="Calibri"/>
                <a:ea typeface="Calibri"/>
                <a:cs typeface="Calibri"/>
                <a:sym typeface="Calibri"/>
              </a:rPr>
              <a:t>Interactive Activity:</a:t>
            </a:r>
            <a:r>
              <a:rPr lang="en-US" sz="1200" b="0" i="0" u="none" strike="noStrike" cap="none">
                <a:solidFill>
                  <a:schemeClr val="dk1"/>
                </a:solidFill>
                <a:effectLst/>
                <a:latin typeface="Calibri"/>
                <a:ea typeface="Calibri"/>
                <a:cs typeface="Calibri"/>
                <a:sym typeface="Calibri"/>
              </a:rPr>
              <a:t> Breathing Exercise (</a:t>
            </a:r>
            <a:r>
              <a:rPr lang="en-US">
                <a:solidFill>
                  <a:schemeClr val="dk1"/>
                </a:solidFill>
                <a:latin typeface="Calibri"/>
                <a:ea typeface="Calibri"/>
                <a:cs typeface="Calibri"/>
                <a:sym typeface="Calibri"/>
              </a:rPr>
              <a:t>2 minutes</a:t>
            </a:r>
            <a:r>
              <a:rPr lang="en-US" sz="1200" b="0" i="0" u="none" strike="noStrike" cap="none">
                <a:solidFill>
                  <a:schemeClr val="dk1"/>
                </a:solidFill>
                <a:effectLst/>
                <a:latin typeface="Calibri"/>
                <a:ea typeface="Calibri"/>
                <a:cs typeface="Calibri"/>
                <a:sym typeface="Calibri"/>
              </a:rPr>
              <a:t>)</a:t>
            </a:r>
            <a:r>
              <a:rPr lang="en-US">
                <a:solidFill>
                  <a:schemeClr val="dk1"/>
                </a:solidFill>
                <a:latin typeface="Calibri"/>
                <a:ea typeface="Calibri"/>
                <a:cs typeface="Calibri"/>
                <a:sym typeface="Calibri"/>
              </a:rPr>
              <a:t> (optional)</a:t>
            </a:r>
            <a:endParaRPr lang="en-US"/>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1" u="none" strike="noStrike" cap="none">
                <a:solidFill>
                  <a:schemeClr val="tx1"/>
                </a:solidFill>
                <a:effectLst/>
                <a:latin typeface="Calibri"/>
                <a:ea typeface="Calibri"/>
                <a:cs typeface="Calibri"/>
                <a:sym typeface="Calibri"/>
              </a:rPr>
              <a:t>Instructors: you may decide if you would like to facilitate this activity or not</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endParaRPr lang="en-US" sz="1200" b="0" i="0" u="none" strike="noStrike" cap="none">
              <a:solidFill>
                <a:schemeClr val="tx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a:solidFill>
                  <a:schemeClr val="tx1"/>
                </a:solidFill>
                <a:effectLst/>
                <a:latin typeface="Calibri"/>
                <a:ea typeface="Calibri"/>
                <a:cs typeface="Calibri"/>
                <a:sym typeface="Calibri"/>
              </a:rPr>
              <a:t>First responders experience a lot of stress during their jobs, but there are simple things you can do to help with that, such as taking a moment to practice deep breathing</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Let’s take a few minutes to get centered with deep breaths</a:t>
            </a:r>
            <a:endParaRPr lang="en-US" sz="1200" b="0" i="0" u="none" strike="noStrike" cap="none">
              <a:solidFill>
                <a:schemeClr val="dk1"/>
              </a:solidFill>
              <a:effectLst/>
              <a:latin typeface="Calibri"/>
              <a:ea typeface="Calibri"/>
              <a:cs typeface="Calibri"/>
            </a:endParaRPr>
          </a:p>
          <a:p>
            <a:pPr marL="628650" marR="0" lvl="1"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Invite the group to place both feet flat on the ground and close their eyes</a:t>
            </a:r>
            <a:endParaRPr lang="en-US" sz="1200" b="0" i="0" u="none" strike="noStrike" cap="none">
              <a:solidFill>
                <a:schemeClr val="dk1"/>
              </a:solidFill>
              <a:effectLst/>
              <a:latin typeface="Calibri"/>
              <a:ea typeface="Calibri"/>
              <a:cs typeface="Calibri"/>
            </a:endParaRPr>
          </a:p>
          <a:p>
            <a:pPr marL="628650" marR="0" lvl="1"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Release the tension in your shoulders, loosen your jaw</a:t>
            </a:r>
            <a:endParaRPr lang="en-US" sz="1200" b="0" i="0" u="none" strike="noStrike" cap="none">
              <a:solidFill>
                <a:schemeClr val="dk1"/>
              </a:solidFill>
              <a:effectLst/>
              <a:latin typeface="Calibri"/>
              <a:ea typeface="Calibri"/>
              <a:cs typeface="Calibri"/>
            </a:endParaRPr>
          </a:p>
          <a:p>
            <a:pPr marL="628650" marR="0" lvl="1"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Lead group through a few slow deep breaths. Breathe in for 4 seconds, hold for 4 seconds, and breathe out for 4 seconds. Repeat 3-4 times</a:t>
            </a:r>
            <a:endParaRPr lang="en-US" sz="1200" b="0" i="0" u="none" strike="noStrike" cap="none">
              <a:solidFill>
                <a:schemeClr val="dk1"/>
              </a:solidFill>
              <a:effectLst/>
              <a:latin typeface="Calibri"/>
              <a:ea typeface="Calibri"/>
              <a:cs typeface="Calibri"/>
            </a:endParaRPr>
          </a:p>
          <a:p>
            <a:pPr marL="628650" marR="0" lvl="1"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After doing this a few times, ask the participants to slowly open their eyes</a:t>
            </a:r>
            <a:endParaRPr lang="en-US" sz="1200" b="0" i="0" u="none" strike="noStrike" cap="none">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You can always use this technique if you feel overwhelmed with a situation. It is a quick exercise, but is proven to be really helpful in stressful moments</a:t>
            </a:r>
            <a:endParaRPr lang="en-US" sz="1200" b="0" i="0" u="none" strike="noStrike" cap="none">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Hopefully you now feel more centered and are ready to learn!</a:t>
            </a:r>
            <a:endParaRPr lang="en-US" sz="1200" b="0" i="0" u="none" strike="noStrike" cap="none">
              <a:solidFill>
                <a:schemeClr val="dk1"/>
              </a:solidFill>
              <a:effectLst/>
              <a:latin typeface="Calibri"/>
              <a:ea typeface="Calibri"/>
              <a:cs typeface="Calibri"/>
            </a:endParaRPr>
          </a:p>
        </p:txBody>
      </p:sp>
      <p:sp>
        <p:nvSpPr>
          <p:cNvPr id="197" name="Google Shape;197;g5c804a13b1_0_717:notes"/>
          <p:cNvSpPr txBox="1">
            <a:spLocks noGrp="1"/>
          </p:cNvSpPr>
          <p:nvPr>
            <p:ph type="sldNum" idx="12"/>
          </p:nvPr>
        </p:nvSpPr>
        <p:spPr>
          <a:xfrm>
            <a:off x="3884613" y="8685214"/>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a:buClr>
                <a:srgbClr val="000000"/>
              </a:buClr>
              <a:buSzPts val="1400"/>
              <a:defRPr/>
            </a:pPr>
            <a:endParaRPr lang="en-US" sz="1200" b="0">
              <a:solidFill>
                <a:srgbClr val="FF0000"/>
              </a:solidFill>
              <a:ea typeface="Calibri" panose="020F0502020204030204"/>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12</a:t>
            </a:fld>
            <a:endParaRPr lang="en-US"/>
          </a:p>
        </p:txBody>
      </p:sp>
    </p:spTree>
    <p:extLst>
      <p:ext uri="{BB962C8B-B14F-4D97-AF65-F5344CB8AC3E}">
        <p14:creationId xmlns:p14="http://schemas.microsoft.com/office/powerpoint/2010/main" val="1863667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59876edb64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59876edb64_1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Clr>
                <a:schemeClr val="dk1"/>
              </a:buClr>
            </a:pPr>
            <a:r>
              <a:rPr lang="en-US" sz="1400" b="1">
                <a:ea typeface="Calibri" panose="020F0502020204030204"/>
                <a:cs typeface="Calibri" panose="020F0502020204030204"/>
              </a:rPr>
              <a:t>INTERACTIVE ACTIVITY: 5 MINUTES</a:t>
            </a:r>
          </a:p>
          <a:p>
            <a:r>
              <a:rPr lang="en-US" sz="1400">
                <a:ea typeface="Calibri" panose="020F0502020204030204"/>
                <a:cs typeface="Calibri" panose="020F0502020204030204"/>
              </a:rPr>
              <a:t>You saw in the online training that Substance Use Disorder is really a chronic disease of the brain....and there are/can be a lot of risk factors or causes, like those you see here. This is not an exhaustive list.</a:t>
            </a:r>
          </a:p>
          <a:p>
            <a:endParaRPr lang="en-US" sz="1400">
              <a:solidFill>
                <a:srgbClr val="000000"/>
              </a:solidFill>
            </a:endParaRPr>
          </a:p>
          <a:p>
            <a:r>
              <a:rPr lang="en-US" b="1">
                <a:solidFill>
                  <a:srgbClr val="000000"/>
                </a:solidFill>
              </a:rPr>
              <a:t>One discussion option:</a:t>
            </a:r>
            <a:r>
              <a:rPr lang="en-US">
                <a:solidFill>
                  <a:srgbClr val="000000"/>
                </a:solidFill>
              </a:rPr>
              <a:t> Which of these risk factors do you think is the most significant in contributing to substance use disorder? </a:t>
            </a:r>
            <a:endParaRPr lang="en-US"/>
          </a:p>
          <a:p>
            <a:endParaRPr lang="en-US">
              <a:ea typeface="Calibri"/>
              <a:cs typeface="Calibri"/>
            </a:endParaRPr>
          </a:p>
          <a:p>
            <a:pPr marL="742950" lvl="1" indent="-285750">
              <a:buFont typeface="Arial"/>
              <a:buChar char="•"/>
            </a:pPr>
            <a:r>
              <a:rPr lang="en-US">
                <a:ea typeface="Calibri"/>
                <a:cs typeface="Calibri"/>
              </a:rPr>
              <a:t>Gather response from students, but be sure to note that any of these can be a risk factor and each individual is different. I.e. different personalities, different circumstances, and different risk factors in their life.</a:t>
            </a:r>
          </a:p>
          <a:p>
            <a:pPr marL="742950" lvl="1" indent="-285750">
              <a:buFont typeface="Arial"/>
              <a:buChar char="•"/>
            </a:pPr>
            <a:r>
              <a:rPr lang="en-US"/>
              <a:t>Again, this list is not fully complete, but the purpose of this slide is to explain that there are many causes of SUD. Any one or a combination of these factors can lead to addiction and these examples show that it is not someone’s choice.</a:t>
            </a:r>
            <a:endParaRPr lang="en-US">
              <a:ea typeface="Calibri"/>
              <a:cs typeface="Calibri"/>
            </a:endParaRPr>
          </a:p>
          <a:p>
            <a:endParaRPr lang="en-US">
              <a:ea typeface="Calibri"/>
              <a:cs typeface="Calibri"/>
            </a:endParaRPr>
          </a:p>
          <a:p>
            <a:r>
              <a:rPr lang="en-US" u="sng">
                <a:ea typeface="Calibri"/>
                <a:cs typeface="Calibri"/>
              </a:rPr>
              <a:t>Discuss some of the following risk factors:</a:t>
            </a:r>
          </a:p>
          <a:p>
            <a:pPr marL="285750" lvl="0" indent="-285750" algn="l" rtl="0">
              <a:spcBef>
                <a:spcPts val="0"/>
              </a:spcBef>
              <a:spcAft>
                <a:spcPts val="0"/>
              </a:spcAft>
              <a:buClr>
                <a:schemeClr val="dk1"/>
              </a:buClr>
              <a:buFont typeface="Arial" panose="020B0604020202020204" pitchFamily="34" charset="0"/>
              <a:buChar char="•"/>
            </a:pPr>
            <a:r>
              <a:rPr lang="en-US" sz="1400" u="sng"/>
              <a:t>Genetic predisposition </a:t>
            </a:r>
            <a:r>
              <a:rPr lang="en-US" sz="1400"/>
              <a:t>– scientific studies show that addiction can be a hereditary disease because there is a gene that can make people more susceptible to becoming addicted to substances</a:t>
            </a:r>
          </a:p>
          <a:p>
            <a:pPr marL="285750" lvl="0" indent="-285750" algn="l" rtl="0">
              <a:spcBef>
                <a:spcPts val="0"/>
              </a:spcBef>
              <a:spcAft>
                <a:spcPts val="0"/>
              </a:spcAft>
              <a:buClr>
                <a:schemeClr val="dk1"/>
              </a:buClr>
              <a:buFont typeface="Arial" panose="020B0604020202020204" pitchFamily="34" charset="0"/>
              <a:buChar char="•"/>
            </a:pPr>
            <a:r>
              <a:rPr lang="en-US" sz="1400" u="sng"/>
              <a:t>Family history </a:t>
            </a:r>
            <a:r>
              <a:rPr lang="en-US" sz="1400"/>
              <a:t>– living in a home where a parent, sibling, or other family member uses substances can lead someone to develop SUD</a:t>
            </a:r>
          </a:p>
          <a:p>
            <a:pPr marL="285750" indent="-285750">
              <a:buClr>
                <a:schemeClr val="dk1"/>
              </a:buClr>
              <a:buFont typeface="Arial" panose="020B0604020202020204" pitchFamily="34" charset="0"/>
              <a:buChar char="•"/>
            </a:pPr>
            <a:r>
              <a:rPr lang="en-US" u="sng"/>
              <a:t>Use of drugs early on in life </a:t>
            </a:r>
            <a:r>
              <a:rPr lang="en-US"/>
              <a:t>– when someone starts using substances at a young age, they are more likely to develop a SUD throughout their lifetime</a:t>
            </a:r>
            <a:endParaRPr lang="en-US" sz="1400" u="sng"/>
          </a:p>
          <a:p>
            <a:pPr marL="285750" lvl="0" indent="-285750" algn="l">
              <a:spcBef>
                <a:spcPts val="0"/>
              </a:spcBef>
              <a:spcAft>
                <a:spcPts val="0"/>
              </a:spcAft>
              <a:buClr>
                <a:srgbClr val="000000"/>
              </a:buClr>
              <a:buFont typeface="Arial" panose="020B0604020202020204" pitchFamily="34" charset="0"/>
              <a:buChar char="•"/>
            </a:pPr>
            <a:r>
              <a:rPr lang="en-US" sz="1400" u="sng"/>
              <a:t>Environmental influences </a:t>
            </a:r>
            <a:r>
              <a:rPr lang="en-US" sz="1400"/>
              <a:t>– our environment plays a big role in our health – even our zip code can be the biggest indicator of our health status</a:t>
            </a:r>
            <a:endParaRPr lang="en-US"/>
          </a:p>
          <a:p>
            <a:pPr marL="742950" lvl="1" indent="-285750" algn="l" rtl="0">
              <a:spcBef>
                <a:spcPts val="0"/>
              </a:spcBef>
              <a:spcAft>
                <a:spcPts val="0"/>
              </a:spcAft>
              <a:buClr>
                <a:schemeClr val="dk1"/>
              </a:buClr>
              <a:buFont typeface="Arial" panose="020B0604020202020204" pitchFamily="34" charset="0"/>
              <a:buChar char="•"/>
            </a:pPr>
            <a:r>
              <a:rPr lang="en-US" sz="1400"/>
              <a:t>For example, living in a community in which there is easy access to drugs can lead a person to start using and develop SUD</a:t>
            </a:r>
          </a:p>
          <a:p>
            <a:pPr marL="285750" indent="-285750">
              <a:buClr>
                <a:schemeClr val="dk1"/>
              </a:buClr>
              <a:buFont typeface="Arial" panose="020B0604020202020204" pitchFamily="34" charset="0"/>
              <a:buChar char="•"/>
            </a:pPr>
            <a:r>
              <a:rPr lang="en-US" u="sng"/>
              <a:t>Social pressures</a:t>
            </a:r>
            <a:r>
              <a:rPr lang="en-US"/>
              <a:t> – we know that peer pressure, especially among adolescents, can lead people to start using</a:t>
            </a:r>
            <a:endParaRPr lang="en-US" sz="1400" u="sng"/>
          </a:p>
          <a:p>
            <a:pPr marL="285750" indent="-285750">
              <a:buClr>
                <a:srgbClr val="000000"/>
              </a:buClr>
              <a:buFont typeface="Arial" panose="020B0604020202020204" pitchFamily="34" charset="0"/>
              <a:buChar char="•"/>
            </a:pPr>
            <a:r>
              <a:rPr lang="en-US" sz="1400" u="sng"/>
              <a:t>Co-occurring conditions </a:t>
            </a:r>
            <a:r>
              <a:rPr lang="en-US" sz="1400"/>
              <a:t>– individuals may use substances in an effort to self medicate for their mental health issues (ex. Depression, anxiety, PTSD)</a:t>
            </a:r>
            <a:endParaRPr lang="en-US"/>
          </a:p>
          <a:p>
            <a:pPr marL="285750" indent="-285750">
              <a:buClr>
                <a:schemeClr val="dk1"/>
              </a:buClr>
              <a:buFont typeface="Arial" panose="020B0604020202020204" pitchFamily="34" charset="0"/>
              <a:buChar char="•"/>
            </a:pPr>
            <a:r>
              <a:rPr lang="en-US" sz="1400" u="sng"/>
              <a:t>Inadequate chronic pain management</a:t>
            </a:r>
            <a:r>
              <a:rPr lang="en-US" sz="1400"/>
              <a:t> – in some cases, people who are injured are prescribed opioids for the pain, but get addicted and then turn to other drugs (ex. Heroin) when their prescription runs out.</a:t>
            </a:r>
          </a:p>
        </p:txBody>
      </p:sp>
      <p:sp>
        <p:nvSpPr>
          <p:cNvPr id="213" name="Google Shape;213;g59876edb64_1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9722f0708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9722f0708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b="0" u="none">
                <a:latin typeface="Arial"/>
                <a:ea typeface="Arial"/>
                <a:cs typeface="Arial"/>
                <a:sym typeface="Arial"/>
              </a:rPr>
              <a:t>For some people, recovering from a substance use disorder may feel impossible, but there are many people in the world who have done it – you may even know someone who has successfully stopped using drugs or reduced frequency of using</a:t>
            </a:r>
            <a:endParaRPr lang="en-US" b="0" u="none">
              <a:latin typeface="Arial"/>
              <a:ea typeface="Arial"/>
              <a:cs typeface="Arial"/>
            </a:endParaRPr>
          </a:p>
          <a:p>
            <a:pPr marL="171450" indent="-171450">
              <a:buClr>
                <a:schemeClr val="dk1"/>
              </a:buClr>
              <a:buSzPts val="1100"/>
              <a:buFont typeface="Arial" panose="020B0604020202020204" pitchFamily="34" charset="0"/>
              <a:buChar char="•"/>
            </a:pPr>
            <a:r>
              <a:rPr lang="en-US" b="0" u="none">
                <a:latin typeface="Arial"/>
                <a:ea typeface="Arial"/>
                <a:cs typeface="Arial"/>
                <a:sym typeface="Arial"/>
              </a:rPr>
              <a:t>Although treatment and recovery is possible,</a:t>
            </a:r>
            <a:r>
              <a:rPr lang="en-US">
                <a:latin typeface="Arial"/>
                <a:ea typeface="Arial"/>
                <a:cs typeface="Arial"/>
                <a:sym typeface="Arial"/>
              </a:rPr>
              <a:t> </a:t>
            </a:r>
            <a:r>
              <a:rPr lang="en-US" b="0" u="none">
                <a:latin typeface="Arial"/>
                <a:ea typeface="Arial"/>
                <a:cs typeface="Arial"/>
                <a:sym typeface="Arial"/>
              </a:rPr>
              <a:t>we need to recognize that there is not a one size fits all approach for this. Every single person who uses drugs has a different pathway that works best for them</a:t>
            </a:r>
            <a:endParaRPr lang="en-US" b="0" u="none">
              <a:latin typeface="Arial"/>
              <a:ea typeface="Arial"/>
              <a:cs typeface="Arial"/>
            </a:endParaRPr>
          </a:p>
          <a:p>
            <a:pPr marL="171450" indent="-171450">
              <a:buClr>
                <a:schemeClr val="dk1"/>
              </a:buClr>
              <a:buSzPts val="1100"/>
              <a:buFont typeface="Arial" panose="020B0604020202020204" pitchFamily="34" charset="0"/>
              <a:buChar char="•"/>
            </a:pPr>
            <a:r>
              <a:rPr lang="en-US" b="0" u="none">
                <a:latin typeface="Arial"/>
                <a:ea typeface="Arial"/>
                <a:cs typeface="Arial"/>
                <a:sym typeface="Arial"/>
              </a:rPr>
              <a:t>It is also important to recognize that not everyone’s goal is to stop using drugs entirely. Some people simply want to stay safe while they are using drugs or use drugs while still being a productive member of </a:t>
            </a:r>
            <a:r>
              <a:rPr lang="en-US">
                <a:latin typeface="Arial"/>
                <a:ea typeface="Arial"/>
                <a:cs typeface="Arial"/>
                <a:sym typeface="Arial"/>
              </a:rPr>
              <a:t>society</a:t>
            </a:r>
            <a:endParaRPr lang="en-US">
              <a:latin typeface="Arial"/>
              <a:ea typeface="Arial"/>
              <a:cs typeface="Arial"/>
            </a:endParaRPr>
          </a:p>
          <a:p>
            <a:pPr marL="171450" lvl="0" indent="-171450" algn="l">
              <a:spcBef>
                <a:spcPts val="0"/>
              </a:spcBef>
              <a:spcAft>
                <a:spcPts val="0"/>
              </a:spcAft>
              <a:buClr>
                <a:srgbClr val="000000"/>
              </a:buClr>
              <a:buSzPts val="1100"/>
              <a:buFont typeface="Arial" panose="020B0604020202020204" pitchFamily="34" charset="0"/>
              <a:buChar char="•"/>
            </a:pPr>
            <a:r>
              <a:rPr lang="en-US">
                <a:latin typeface="Arial"/>
                <a:ea typeface="Arial"/>
                <a:cs typeface="Arial"/>
                <a:sym typeface="Arial"/>
              </a:rPr>
              <a:t>Reducing</a:t>
            </a:r>
            <a:r>
              <a:rPr lang="en-US" b="0" u="none">
                <a:latin typeface="Arial"/>
                <a:ea typeface="Arial"/>
                <a:cs typeface="Arial"/>
                <a:sym typeface="Arial"/>
              </a:rPr>
              <a:t> stigma surrounding SUD means accepting that not everyone has the same journey</a:t>
            </a:r>
            <a:endParaRPr lang="en-US" b="0" u="none">
              <a:latin typeface="Arial"/>
              <a:ea typeface="Arial"/>
              <a:cs typeface="Arial"/>
            </a:endParaRPr>
          </a:p>
        </p:txBody>
      </p:sp>
      <p:sp>
        <p:nvSpPr>
          <p:cNvPr id="273" name="Google Shape;273;g59722f0708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C2AD7-C45F-1FA9-99A6-177480DBB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E33BA-367D-DCF4-FA23-0C6D850DFB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37B22E-F7AF-2571-A549-3FAECC9A4E62}"/>
              </a:ext>
            </a:extLst>
          </p:cNvPr>
          <p:cNvSpPr>
            <a:spLocks noGrp="1"/>
          </p:cNvSpPr>
          <p:nvPr>
            <p:ph type="body" idx="1"/>
          </p:nvPr>
        </p:nvSpPr>
        <p:spPr/>
        <p:txBody>
          <a:bodyPr/>
          <a:lstStyle/>
          <a:p>
            <a:pPr marL="171450" indent="-171450">
              <a:buFont typeface="Arial" panose="020B0604020202020204" pitchFamily="34" charset="0"/>
              <a:buChar char="•"/>
            </a:pPr>
            <a:r>
              <a:rPr lang="en-US">
                <a:solidFill>
                  <a:srgbClr val="000000"/>
                </a:solidFill>
                <a:ea typeface="Calibri"/>
                <a:cs typeface="Calibri"/>
              </a:rPr>
              <a:t>The 1-hour training discusses in detail the medications for opioid use disorder. Lets briefly revisit these medications.</a:t>
            </a:r>
          </a:p>
          <a:p>
            <a:pPr marL="171450" indent="-171450">
              <a:buFont typeface="Arial" panose="020B0604020202020204" pitchFamily="34" charset="0"/>
              <a:buChar char="•"/>
            </a:pPr>
            <a:r>
              <a:rPr lang="en-US"/>
              <a:t>MOUD is an evidence-based intervention that is proven to be effective in treating Opioid Use Disorder (OUD)</a:t>
            </a:r>
          </a:p>
          <a:p>
            <a:pPr marL="171450" indent="-171450">
              <a:buFont typeface="Arial" panose="020B0604020202020204" pitchFamily="34" charset="0"/>
              <a:buChar char="•"/>
            </a:pPr>
            <a:r>
              <a:rPr lang="en-US">
                <a:ea typeface="Calibri"/>
                <a:cs typeface="Calibri"/>
              </a:rPr>
              <a:t>Benefits of MOUD: </a:t>
            </a:r>
            <a:endParaRPr lang="en-US"/>
          </a:p>
          <a:p>
            <a:pPr marL="228600" indent="-228600">
              <a:buAutoNum type="arabicPeriod"/>
            </a:pPr>
            <a:r>
              <a:rPr lang="en-US"/>
              <a:t>MOUD supports people who are ready to reduce or stop the use of opioids</a:t>
            </a:r>
            <a:endParaRPr lang="en-US">
              <a:ea typeface="Calibri" panose="020F0502020204030204"/>
              <a:cs typeface="Calibri" panose="020F0502020204030204"/>
            </a:endParaRPr>
          </a:p>
          <a:p>
            <a:pPr marL="228600" indent="-228600">
              <a:buAutoNum type="arabicPeriod"/>
            </a:pPr>
            <a:r>
              <a:rPr lang="en-US"/>
              <a:t>It increases the likelihood that someone will not continue use of substances and remain in recovery</a:t>
            </a:r>
            <a:endParaRPr lang="en-US">
              <a:ea typeface="Calibri"/>
              <a:cs typeface="Calibri"/>
            </a:endParaRPr>
          </a:p>
          <a:p>
            <a:pPr marL="228600" indent="-228600">
              <a:buAutoNum type="arabicPeriod"/>
            </a:pPr>
            <a:r>
              <a:rPr lang="en-US"/>
              <a:t>Reduces opioid use and associated symptoms</a:t>
            </a:r>
            <a:endParaRPr lang="en-US">
              <a:ea typeface="Calibri"/>
              <a:cs typeface="Calibri"/>
            </a:endParaRPr>
          </a:p>
          <a:p>
            <a:pPr marL="228600" indent="-228600">
              <a:buAutoNum type="arabicPeriod"/>
            </a:pPr>
            <a:r>
              <a:rPr lang="en-US"/>
              <a:t>Decreases the spread of infectious diseases that can be spread through sharing needles because they are not using substances</a:t>
            </a:r>
            <a:endParaRPr lang="en-US">
              <a:ea typeface="Calibri"/>
              <a:cs typeface="Calibri"/>
            </a:endParaRPr>
          </a:p>
          <a:p>
            <a:pPr marL="228600" indent="-228600">
              <a:buAutoNum type="arabicPeriod"/>
            </a:pPr>
            <a:r>
              <a:rPr lang="en-US"/>
              <a:t>MOUD has the potential to prevent an overdose related death</a:t>
            </a:r>
            <a:endParaRPr lang="en-US">
              <a:ea typeface="Calibri"/>
              <a:cs typeface="Calibri"/>
            </a:endParaRPr>
          </a:p>
        </p:txBody>
      </p:sp>
      <p:sp>
        <p:nvSpPr>
          <p:cNvPr id="4" name="Slide Number Placeholder 3">
            <a:extLst>
              <a:ext uri="{FF2B5EF4-FFF2-40B4-BE49-F238E27FC236}">
                <a16:creationId xmlns:a16="http://schemas.microsoft.com/office/drawing/2014/main" id="{516C7754-FDAF-B206-C702-42173ACBC5F5}"/>
              </a:ext>
            </a:extLst>
          </p:cNvPr>
          <p:cNvSpPr>
            <a:spLocks noGrp="1"/>
          </p:cNvSpPr>
          <p:nvPr>
            <p:ph type="sldNum" sz="quarter" idx="5"/>
          </p:nvPr>
        </p:nvSpPr>
        <p:spPr/>
        <p:txBody>
          <a:bodyPr/>
          <a:lstStyle/>
          <a:p>
            <a:fld id="{857A0DAF-54C7-4053-8D3B-CDB5BB994E72}" type="slidenum">
              <a:rPr lang="en-US" smtClean="0"/>
              <a:t>15</a:t>
            </a:fld>
            <a:endParaRPr lang="en-US"/>
          </a:p>
        </p:txBody>
      </p:sp>
    </p:spTree>
    <p:extLst>
      <p:ext uri="{BB962C8B-B14F-4D97-AF65-F5344CB8AC3E}">
        <p14:creationId xmlns:p14="http://schemas.microsoft.com/office/powerpoint/2010/main" val="2679608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a:spcBef>
                <a:spcPts val="0"/>
              </a:spcBef>
              <a:spcAft>
                <a:spcPts val="0"/>
              </a:spcAft>
              <a:buFont typeface="Arial" panose="020B0604020202020204" pitchFamily="34" charset="0"/>
              <a:buChar char="•"/>
            </a:pPr>
            <a:r>
              <a:rPr lang="en-US"/>
              <a:t>Besides treatment to help people stop using drugs entirely, there are other ways that we can help people living with SUD</a:t>
            </a:r>
          </a:p>
          <a:p>
            <a:pPr marL="171450" lvl="0" indent="-171450" algn="l" rtl="0">
              <a:spcBef>
                <a:spcPts val="0"/>
              </a:spcBef>
              <a:spcAft>
                <a:spcPts val="0"/>
              </a:spcAft>
              <a:buFont typeface="Arial" panose="020B0604020202020204" pitchFamily="34" charset="0"/>
              <a:buChar char="•"/>
            </a:pPr>
            <a:r>
              <a:rPr lang="en-US"/>
              <a:t>The purpose of harm reduction is intended to </a:t>
            </a:r>
            <a:r>
              <a:rPr lang="en-US" b="0"/>
              <a:t>meet people where they are at. It is an evidence-based intervention rooted in social justice</a:t>
            </a:r>
            <a:endParaRPr lang="en-US" b="1"/>
          </a:p>
          <a:p>
            <a:pPr marL="171450" indent="-171450">
              <a:buFont typeface="Arial,Sans-Serif" panose="020B0604020202020204" pitchFamily="34" charset="0"/>
              <a:buChar char="•"/>
            </a:pPr>
            <a:r>
              <a:rPr lang="en-US"/>
              <a:t>Harm reduction can also be applied to help people living with SUD use substances in a safer way</a:t>
            </a:r>
            <a:endParaRPr lang="en-US">
              <a:solidFill>
                <a:srgbClr val="444444"/>
              </a:solidFill>
            </a:endParaRPr>
          </a:p>
          <a:p>
            <a:pPr marL="171450" indent="-171450">
              <a:buFont typeface="Arial,Sans-Serif" panose="020B0604020202020204" pitchFamily="34" charset="0"/>
              <a:buChar char="•"/>
            </a:pPr>
            <a:r>
              <a:rPr lang="en-US"/>
              <a:t>The purpose of harm reduction is NOT to force people to stop using drugs entirely. The purpose is to keep people alive long enough for if/when they are ready to stop using substances</a:t>
            </a:r>
            <a:endParaRPr lang="en-US">
              <a:solidFill>
                <a:srgbClr val="444444"/>
              </a:solidFill>
            </a:endParaRPr>
          </a:p>
          <a:p>
            <a:pPr marL="171450" indent="-171450">
              <a:buFont typeface="Arial,Sans-Serif" panose="020B0604020202020204" pitchFamily="34" charset="0"/>
              <a:buChar char="•"/>
            </a:pPr>
            <a:r>
              <a:rPr lang="en-US"/>
              <a:t>Studies show that harm reduction reduces overdoses and overdose deaths, and it does NOT encourage people to use drugs</a:t>
            </a:r>
          </a:p>
          <a:p>
            <a:pPr marL="171450" lvl="0" indent="-171450" algn="l" rtl="0">
              <a:spcBef>
                <a:spcPts val="0"/>
              </a:spcBef>
              <a:spcAft>
                <a:spcPts val="0"/>
              </a:spcAft>
              <a:buFont typeface="Arial" panose="020B0604020202020204" pitchFamily="34" charset="0"/>
              <a:buChar char="•"/>
            </a:pPr>
            <a:r>
              <a:rPr lang="en-US"/>
              <a:t>Everyone uses harm reduction in their daily lives</a:t>
            </a:r>
          </a:p>
          <a:p>
            <a:pPr marL="628650" lvl="1" indent="-171450" algn="l" rtl="0">
              <a:spcBef>
                <a:spcPts val="0"/>
              </a:spcBef>
              <a:spcAft>
                <a:spcPts val="0"/>
              </a:spcAft>
              <a:buFont typeface="Arial" panose="020B0604020202020204" pitchFamily="34" charset="0"/>
              <a:buChar char="•"/>
            </a:pPr>
            <a:r>
              <a:rPr lang="en-US"/>
              <a:t>Seat belts - riding in a car can be dangerous, but we wear seat belts to minimize the risk of harm if we get into an accident</a:t>
            </a:r>
          </a:p>
          <a:p>
            <a:pPr marL="628650" lvl="1" indent="-171450" algn="l" rtl="0">
              <a:spcBef>
                <a:spcPts val="0"/>
              </a:spcBef>
              <a:spcAft>
                <a:spcPts val="0"/>
              </a:spcAft>
              <a:buFont typeface="Arial" panose="020B0604020202020204" pitchFamily="34" charset="0"/>
              <a:buChar char="•"/>
            </a:pPr>
            <a:r>
              <a:rPr lang="en-US"/>
              <a:t>Helmets - riding a bike is also dangerous, but we ensure that ourselves and our children wear helmets to provide protection if we fall</a:t>
            </a:r>
          </a:p>
          <a:p>
            <a:pPr marL="628650" lvl="1" indent="-171450" algn="l" rtl="0">
              <a:spcBef>
                <a:spcPts val="0"/>
              </a:spcBef>
              <a:spcAft>
                <a:spcPts val="0"/>
              </a:spcAft>
              <a:buFont typeface="Arial" panose="020B0604020202020204" pitchFamily="34" charset="0"/>
              <a:buChar char="•"/>
            </a:pPr>
            <a:r>
              <a:rPr lang="en-US"/>
              <a:t>Condoms, vaccines, masks, designated drivers, etc. </a:t>
            </a:r>
          </a:p>
          <a:p>
            <a:pPr marL="171450" lvl="0" indent="-171450" algn="l" rtl="0">
              <a:spcBef>
                <a:spcPts val="0"/>
              </a:spcBef>
              <a:spcAft>
                <a:spcPts val="0"/>
              </a:spcAft>
              <a:buFont typeface="Arial" panose="020B0604020202020204" pitchFamily="34" charset="0"/>
              <a:buChar char="•"/>
            </a:pPr>
            <a:r>
              <a:rPr lang="en-US"/>
              <a:t>Harm reduction has always been used in public health, but the concept was first identified during the HIV/AIDS epidemic in the 1980s when activists found ways to reduce the spread of HIV </a:t>
            </a:r>
          </a:p>
        </p:txBody>
      </p:sp>
      <p:sp>
        <p:nvSpPr>
          <p:cNvPr id="508" name="Google Shape;50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146761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5c804a13b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5c804a13b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indent="-171450">
              <a:buFont typeface="Arial" panose="020B0604020202020204" pitchFamily="34" charset="0"/>
              <a:buChar char="•"/>
            </a:pPr>
            <a:r>
              <a:rPr lang="en-US" b="1" i="1"/>
              <a:t>Note: </a:t>
            </a:r>
            <a:r>
              <a:rPr lang="en-US" b="1"/>
              <a:t>In an effort to connect EMS/first responders with local harm reduction agencies, we have been inviting representatives to speak for ~10 minutes about the specific resources they offer. </a:t>
            </a:r>
            <a:r>
              <a:rPr lang="en-US" b="1" dirty="0">
                <a:solidFill>
                  <a:srgbClr val="1C1C1C"/>
                </a:solidFill>
              </a:rPr>
              <a:t>The NJDOH 5 Min to Help outreach coordinator can assist with this, or if you have a contact at your community's harm reduction center, feel free to invite them as well!</a:t>
            </a:r>
            <a:endParaRPr lang="en-US" b="1" dirty="0"/>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Harm Reduction Centers</a:t>
            </a:r>
            <a:r>
              <a:rPr lang="en-US" dirty="0"/>
              <a:t> (HRCs) are community-based programs that provide a safe, trauma-informed, non-stigmatizing space for people who use drugs to access resources. </a:t>
            </a:r>
            <a:endParaRPr lang="en-US" dirty="0">
              <a:ea typeface="Calibri"/>
              <a:cs typeface="Calibri"/>
            </a:endParaRPr>
          </a:p>
          <a:p>
            <a:pPr marL="171450" indent="-171450">
              <a:buFont typeface="Arial" panose="020B0604020202020204" pitchFamily="34" charset="0"/>
              <a:buChar char="•"/>
            </a:pPr>
            <a:r>
              <a:rPr lang="en-US" dirty="0"/>
              <a:t>It is important to note that NJ is a state that is </a:t>
            </a:r>
            <a:r>
              <a:rPr lang="en-US" dirty="0" err="1"/>
              <a:t>comitted</a:t>
            </a:r>
            <a:r>
              <a:rPr lang="en-US" dirty="0"/>
              <a:t> to harm reduction services as an effective treatment for people with </a:t>
            </a:r>
            <a:r>
              <a:rPr lang="en-US" dirty="0" err="1"/>
              <a:t>susbtance</a:t>
            </a:r>
            <a:r>
              <a:rPr lang="en-US" dirty="0"/>
              <a:t> use disorder.</a:t>
            </a:r>
          </a:p>
          <a:p>
            <a:pPr marL="171450" indent="-171450">
              <a:buFont typeface="Arial" panose="020B0604020202020204" pitchFamily="34" charset="0"/>
              <a:buChar char="•"/>
            </a:pPr>
            <a:r>
              <a:rPr lang="en-US" dirty="0"/>
              <a:t>Most HRCs have integrated health care with SUD treatment and mental health care onsite.</a:t>
            </a:r>
            <a:endParaRPr lang="en-US" dirty="0">
              <a:ea typeface="Calibri"/>
              <a:cs typeface="Calibri"/>
            </a:endParaRPr>
          </a:p>
          <a:p>
            <a:pPr marL="171450" indent="-171450">
              <a:buFont typeface="Arial" panose="020B0604020202020204" pitchFamily="34" charset="0"/>
              <a:buChar char="•"/>
            </a:pPr>
            <a:r>
              <a:rPr lang="en-US" dirty="0"/>
              <a:t>There are either stationery and/or mobile Harm Reduction Centers in all 21 counties in NJ.</a:t>
            </a:r>
            <a:endParaRPr lang="en-US" dirty="0">
              <a:ea typeface="Calibri"/>
              <a:cs typeface="Calibri"/>
            </a:endParaRPr>
          </a:p>
          <a:p>
            <a:pPr marL="171450" lvl="0" indent="-171450" algn="l" rtl="0">
              <a:spcBef>
                <a:spcPts val="0"/>
              </a:spcBef>
              <a:spcAft>
                <a:spcPts val="0"/>
              </a:spcAft>
              <a:buFont typeface="Arial" panose="020B0604020202020204" pitchFamily="34" charset="0"/>
              <a:buChar char="•"/>
            </a:pPr>
            <a:r>
              <a:rPr lang="en-US" dirty="0"/>
              <a:t>You should familiarize yourself with the resources that are available in your community/county so you can refer patients to them</a:t>
            </a:r>
            <a:endParaRPr lang="en-US" dirty="0">
              <a:ea typeface="Calibri"/>
              <a:cs typeface="Calibri"/>
            </a:endParaRPr>
          </a:p>
          <a:p>
            <a:pPr marL="171450" lvl="0" indent="-171450" algn="l" rtl="0">
              <a:spcBef>
                <a:spcPts val="0"/>
              </a:spcBef>
              <a:spcAft>
                <a:spcPts val="0"/>
              </a:spcAft>
              <a:buFont typeface="Arial" panose="020B0604020202020204" pitchFamily="34" charset="0"/>
              <a:buChar char="•"/>
            </a:pPr>
            <a:r>
              <a:rPr lang="en-US" dirty="0"/>
              <a:t>Here are some examples of harm reduction and we will go into more detail on how they help on the next few slides</a:t>
            </a:r>
            <a:endParaRPr lang="en-US" dirty="0">
              <a:ea typeface="Calibri"/>
              <a:cs typeface="Calibri"/>
            </a:endParaRPr>
          </a:p>
          <a:p>
            <a:pPr marL="171450" indent="-171450">
              <a:buFont typeface="Arial" panose="020B0604020202020204" pitchFamily="34" charset="0"/>
              <a:buChar char="•"/>
            </a:pPr>
            <a:r>
              <a:rPr lang="en-US" dirty="0"/>
              <a:t>The NJ Department of Health is continuing to approve additional Harm Reduction Centers, so keep an eye out for more information about new ones opening near you.</a:t>
            </a:r>
            <a:endParaRPr dirty="0"/>
          </a:p>
          <a:p>
            <a:pPr lvl="0" algn="l">
              <a:spcBef>
                <a:spcPts val="0"/>
              </a:spcBef>
              <a:spcAft>
                <a:spcPts val="0"/>
              </a:spcAft>
            </a:pPr>
            <a:endParaRPr lang="en-US" dirty="0">
              <a:ea typeface="Calibri"/>
              <a:cs typeface="Calibri"/>
            </a:endParaRPr>
          </a:p>
        </p:txBody>
      </p:sp>
      <p:sp>
        <p:nvSpPr>
          <p:cNvPr id="516" name="Google Shape;516;g5c804a13b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2168290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indent="-228600">
              <a:buClr>
                <a:srgbClr val="000000"/>
              </a:buClr>
              <a:buSzPts val="1400"/>
              <a:buFont typeface="Arial" panose="020B0604020202020204" pitchFamily="34" charset="0"/>
              <a:buChar char="•"/>
              <a:defRPr/>
            </a:pPr>
            <a:endParaRPr lang="en-US" sz="1200" b="0">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18</a:t>
            </a:fld>
            <a:endParaRPr lang="en-US"/>
          </a:p>
        </p:txBody>
      </p:sp>
    </p:spTree>
    <p:extLst>
      <p:ext uri="{BB962C8B-B14F-4D97-AF65-F5344CB8AC3E}">
        <p14:creationId xmlns:p14="http://schemas.microsoft.com/office/powerpoint/2010/main" val="2163252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INTERACTIVE ACTIVITY: 5-7 MINUTES</a:t>
            </a:r>
            <a:endParaRPr lang="en-US">
              <a:solidFill>
                <a:srgbClr val="444444"/>
              </a:solidFill>
            </a:endParaRPr>
          </a:p>
          <a:p>
            <a:pPr marL="171450" indent="-171450">
              <a:buFont typeface="Arial,Sans-Serif"/>
              <a:buChar char="•"/>
            </a:pPr>
            <a:r>
              <a:rPr lang="en-US"/>
              <a:t>The purpose of this activity is to provide a space for students to acknowledge their biases, and then figure out how to move past them to help our patients</a:t>
            </a:r>
            <a:endParaRPr lang="en-US">
              <a:solidFill>
                <a:srgbClr val="444444"/>
              </a:solidFill>
            </a:endParaRPr>
          </a:p>
          <a:p>
            <a:pPr marL="171450" indent="-171450">
              <a:buFont typeface="Arial,Sans-Serif"/>
              <a:buChar char="•"/>
            </a:pPr>
            <a:r>
              <a:rPr lang="en-US"/>
              <a:t>Before starting the activity, explain to the students that this is a safe space and anything they say will be kept in the room</a:t>
            </a:r>
            <a:endParaRPr lang="en-US">
              <a:solidFill>
                <a:srgbClr val="444444"/>
              </a:solidFill>
            </a:endParaRPr>
          </a:p>
          <a:p>
            <a:pPr marL="171450" indent="-171450">
              <a:buFont typeface="Arial,Sans-Serif"/>
              <a:buChar char="•"/>
            </a:pPr>
            <a:endParaRPr lang="en-US">
              <a:solidFill>
                <a:srgbClr val="444444"/>
              </a:solidFill>
            </a:endParaRPr>
          </a:p>
          <a:p>
            <a:pPr marL="171450" indent="-171450">
              <a:buFont typeface="Arial,Sans-Serif"/>
              <a:buChar char="•"/>
            </a:pPr>
            <a:r>
              <a:rPr lang="en-US"/>
              <a:t>Ask: </a:t>
            </a:r>
            <a:r>
              <a:rPr lang="en-US" i="1"/>
              <a:t>What are some characteristics you have used or heard other people use to describe EMS/First Responders/Healthcare Workers?</a:t>
            </a:r>
            <a:endParaRPr lang="en-US">
              <a:solidFill>
                <a:srgbClr val="444444"/>
              </a:solidFill>
            </a:endParaRPr>
          </a:p>
          <a:p>
            <a:pPr marL="628650" lvl="1" indent="-171450">
              <a:buFont typeface="Arial,Sans-Serif"/>
              <a:buChar char="•"/>
            </a:pPr>
            <a:r>
              <a:rPr lang="en-US"/>
              <a:t>If you are teaching an in person class, you can ask a volunteer to write down the answers on a white board if available</a:t>
            </a:r>
            <a:endParaRPr lang="en-US">
              <a:solidFill>
                <a:srgbClr val="444444"/>
              </a:solidFill>
            </a:endParaRPr>
          </a:p>
          <a:p>
            <a:pPr marL="628650" lvl="1" indent="-171450">
              <a:buFont typeface="Arial,Sans-Serif"/>
              <a:buChar char="•"/>
            </a:pPr>
            <a:r>
              <a:rPr lang="en-US"/>
              <a:t>If you are teaching an online class, you can ask people to unmute and/or put their answers in the chat box</a:t>
            </a:r>
            <a:endParaRPr lang="en-US">
              <a:solidFill>
                <a:srgbClr val="444444"/>
              </a:solidFill>
            </a:endParaRPr>
          </a:p>
          <a:p>
            <a:pPr marL="628650" lvl="1" indent="-171450">
              <a:buFont typeface="Arial,Sans-Serif"/>
              <a:buChar char="•"/>
            </a:pPr>
            <a:r>
              <a:rPr lang="en-US">
                <a:solidFill>
                  <a:srgbClr val="000000"/>
                </a:solidFill>
                <a:ea typeface="Calibri"/>
                <a:cs typeface="Calibri"/>
              </a:rPr>
              <a:t>Note: we are not validating their answers, we are just asking them to think about the characteristics they think of or heard when describing this group.</a:t>
            </a:r>
          </a:p>
          <a:p>
            <a:pPr marL="171450" indent="-171450">
              <a:buFont typeface="Arial,Sans-Serif"/>
              <a:buChar char="•"/>
            </a:pPr>
            <a:endParaRPr lang="en-US">
              <a:solidFill>
                <a:srgbClr val="444444"/>
              </a:solidFill>
            </a:endParaRPr>
          </a:p>
          <a:p>
            <a:pPr marL="171450" indent="-171450">
              <a:buFont typeface="Arial,Sans-Serif"/>
              <a:buChar char="•"/>
            </a:pPr>
            <a:r>
              <a:rPr lang="en-US"/>
              <a:t>Ask: </a:t>
            </a:r>
            <a:r>
              <a:rPr lang="en-US" i="1"/>
              <a:t>What are some characteristics you have used or heard other people use to describe people with substance use disorder/addiction?</a:t>
            </a:r>
            <a:endParaRPr lang="en-US">
              <a:solidFill>
                <a:srgbClr val="444444"/>
              </a:solidFill>
            </a:endParaRPr>
          </a:p>
          <a:p>
            <a:pPr marL="628650" lvl="1" indent="-171450">
              <a:buFont typeface="Arial,Sans-Serif"/>
              <a:buChar char="•"/>
            </a:pPr>
            <a:r>
              <a:rPr lang="en-US"/>
              <a:t>Give the students time to answer, but some responses may include: addict, junkie, frequent flyer, user, helpless, burden, etc. </a:t>
            </a:r>
            <a:endParaRPr lang="en-US">
              <a:solidFill>
                <a:srgbClr val="444444"/>
              </a:solidFill>
            </a:endParaRPr>
          </a:p>
          <a:p>
            <a:pPr marL="628650" lvl="1" indent="-171450">
              <a:buFont typeface="Arial,Sans-Serif"/>
              <a:buChar char="•"/>
            </a:pPr>
            <a:r>
              <a:rPr lang="en-US"/>
              <a:t>If you are teaching an in person class, you can ask a volunteer to write down the answers on a white board if available</a:t>
            </a:r>
            <a:endParaRPr lang="en-US">
              <a:solidFill>
                <a:srgbClr val="444444"/>
              </a:solidFill>
            </a:endParaRPr>
          </a:p>
          <a:p>
            <a:pPr marL="628650" lvl="1" indent="-171450">
              <a:buFont typeface="Arial,Sans-Serif"/>
              <a:buChar char="•"/>
            </a:pPr>
            <a:r>
              <a:rPr lang="en-US"/>
              <a:t>If you are teaching an online class, you can ask people to unmute and/or put their answers in the chat box</a:t>
            </a:r>
            <a:endParaRPr lang="en-US">
              <a:solidFill>
                <a:srgbClr val="444444"/>
              </a:solidFill>
            </a:endParaRPr>
          </a:p>
          <a:p>
            <a:pPr marL="628650" lvl="1" indent="-171450">
              <a:buFont typeface="Arial,Sans-Serif"/>
              <a:buChar char="•"/>
            </a:pPr>
            <a:endParaRPr lang="en-US">
              <a:solidFill>
                <a:srgbClr val="000000"/>
              </a:solidFill>
              <a:ea typeface="Calibri"/>
              <a:cs typeface="Calibri"/>
            </a:endParaRPr>
          </a:p>
          <a:p>
            <a:pPr marL="628650" lvl="1" indent="-171450">
              <a:buFont typeface="Arial,Sans-Serif"/>
              <a:buChar char="•"/>
            </a:pPr>
            <a:r>
              <a:rPr lang="en-US">
                <a:solidFill>
                  <a:srgbClr val="000000"/>
                </a:solidFill>
                <a:ea typeface="Calibri"/>
                <a:cs typeface="Calibri"/>
              </a:rPr>
              <a:t>You may see that there are more negative characteristics listed for people with SUD – often because of the stigma associated with SUD and the percieved negative traits of the individual. </a:t>
            </a:r>
          </a:p>
          <a:p>
            <a:pPr marL="628650" lvl="1" indent="-171450">
              <a:buFont typeface="Arial,Sans-Serif"/>
              <a:buChar char="•"/>
            </a:pPr>
            <a:endParaRPr lang="en-US">
              <a:solidFill>
                <a:srgbClr val="444444"/>
              </a:solidFill>
            </a:endParaRPr>
          </a:p>
          <a:p>
            <a:pPr marL="171450" indent="-171450">
              <a:buFont typeface="Arial,Sans-Serif"/>
              <a:buChar char="•"/>
            </a:pPr>
            <a:r>
              <a:rPr lang="en-US"/>
              <a:t>Then, ask the group to summarize each list and ask them to describe what they are seeing. </a:t>
            </a:r>
            <a:endParaRPr lang="en-US">
              <a:solidFill>
                <a:srgbClr val="444444"/>
              </a:solidFill>
            </a:endParaRPr>
          </a:p>
          <a:p>
            <a:pPr marL="628650" lvl="1" indent="-171450">
              <a:buFont typeface="Arial,Sans-Serif"/>
              <a:buChar char="•"/>
            </a:pPr>
            <a:r>
              <a:rPr lang="en-US"/>
              <a:t>Are the characteristics positive or negative? Neutral? </a:t>
            </a:r>
            <a:endParaRPr lang="en-US">
              <a:solidFill>
                <a:srgbClr val="444444"/>
              </a:solidFill>
            </a:endParaRPr>
          </a:p>
          <a:p>
            <a:pPr marL="628650" lvl="1" indent="-171450">
              <a:buFont typeface="Arial,Sans-Serif"/>
              <a:buChar char="•"/>
            </a:pPr>
            <a:r>
              <a:rPr lang="en-US"/>
              <a:t>What are some differences between the two groups? </a:t>
            </a:r>
            <a:endParaRPr lang="en-US">
              <a:solidFill>
                <a:srgbClr val="444444"/>
              </a:solidFill>
            </a:endParaRPr>
          </a:p>
          <a:p>
            <a:pPr marL="628650" lvl="1" indent="-171450">
              <a:buFont typeface="Arial,Sans-Serif"/>
              <a:buChar char="•"/>
            </a:pPr>
            <a:r>
              <a:rPr lang="en-US"/>
              <a:t>What are some similarities? </a:t>
            </a:r>
            <a:endParaRPr lang="en-US">
              <a:solidFill>
                <a:srgbClr val="444444"/>
              </a:solidFill>
            </a:endParaRPr>
          </a:p>
          <a:p>
            <a:pPr marL="171450" indent="-171450">
              <a:buFont typeface="Arial,Sans-Serif"/>
              <a:buChar char="•"/>
            </a:pPr>
            <a:endParaRPr lang="en-US">
              <a:solidFill>
                <a:srgbClr val="444444"/>
              </a:solidFill>
            </a:endParaRPr>
          </a:p>
          <a:p>
            <a:pPr marL="171450" indent="-171450">
              <a:buFont typeface="Arial,Sans-Serif"/>
              <a:buChar char="•"/>
            </a:pPr>
            <a:r>
              <a:rPr lang="en-US"/>
              <a:t>Then, ask: Think back to someone you know, or someone you encountered or treated</a:t>
            </a:r>
            <a:r>
              <a:rPr lang="en-US" b="1"/>
              <a:t> that is in recovery. </a:t>
            </a:r>
            <a:endParaRPr lang="en-US" b="1">
              <a:solidFill>
                <a:srgbClr val="444444"/>
              </a:solidFill>
            </a:endParaRPr>
          </a:p>
          <a:p>
            <a:pPr marL="628650" lvl="1" indent="-171450">
              <a:buFont typeface="Arial,Sans-Serif"/>
              <a:buChar char="•"/>
            </a:pPr>
            <a:r>
              <a:rPr lang="en-US"/>
              <a:t>Do those characteristics still apply to that person? Are there new characteristics that you might think of?</a:t>
            </a:r>
            <a:endParaRPr lang="en-US">
              <a:solidFill>
                <a:srgbClr val="444444"/>
              </a:solidFill>
            </a:endParaRPr>
          </a:p>
          <a:p>
            <a:pPr marL="628650" lvl="1" indent="-171450">
              <a:buFont typeface="Arial,Sans-Serif"/>
              <a:buChar char="•"/>
            </a:pPr>
            <a:r>
              <a:rPr lang="en-US"/>
              <a:t>Did they always have those characteristics or are they new characteristics they developed?</a:t>
            </a:r>
            <a:endParaRPr lang="en-US">
              <a:solidFill>
                <a:srgbClr val="444444"/>
              </a:solidFill>
            </a:endParaRPr>
          </a:p>
          <a:p>
            <a:endParaRPr lang="en-US">
              <a:solidFill>
                <a:srgbClr val="444444"/>
              </a:solidFill>
            </a:endParaRPr>
          </a:p>
          <a:p>
            <a:pPr marL="171450" indent="-171450">
              <a:buFont typeface="Arial,Sans-Serif"/>
              <a:buChar char="•"/>
            </a:pPr>
            <a:r>
              <a:rPr lang="en-US"/>
              <a:t>After you have received some responses, ask the students to use some empathy to reframe the way they think about people who use substances. All of these words are not necessarily true for every person who uses substances. </a:t>
            </a:r>
            <a:endParaRPr lang="en-US">
              <a:solidFill>
                <a:srgbClr val="444444"/>
              </a:solidFill>
            </a:endParaRPr>
          </a:p>
          <a:p>
            <a:pPr marL="171450" indent="-171450">
              <a:buFont typeface="Arial,Sans-Serif"/>
              <a:buChar char="•"/>
            </a:pPr>
            <a:endParaRPr lang="en-US">
              <a:solidFill>
                <a:srgbClr val="444444"/>
              </a:solidFill>
            </a:endParaRPr>
          </a:p>
          <a:p>
            <a:pPr marL="171450" indent="-171450">
              <a:buFont typeface="Arial,Sans-Serif"/>
              <a:buChar char="•"/>
            </a:pPr>
            <a:r>
              <a:rPr lang="en-US"/>
              <a:t>Ask: </a:t>
            </a:r>
            <a:r>
              <a:rPr lang="en-US" i="1"/>
              <a:t>What are some more positive words that we can use to describe people who use substances or are in recovery if we have some empathy for them? What about someone you know who has used or is using substances?</a:t>
            </a:r>
            <a:endParaRPr lang="en-US">
              <a:solidFill>
                <a:srgbClr val="444444"/>
              </a:solidFill>
            </a:endParaRPr>
          </a:p>
          <a:p>
            <a:pPr marL="628650" lvl="1" indent="-171450">
              <a:buFont typeface="Arial,Sans-Serif"/>
              <a:buChar char="•"/>
            </a:pPr>
            <a:r>
              <a:rPr lang="en-US"/>
              <a:t>Give the students time to answer, but some responses may include: resilient, resourceful, someone’s family member/friend, lonely, hard worker, etc. </a:t>
            </a:r>
            <a:endParaRPr lang="en-US">
              <a:solidFill>
                <a:srgbClr val="444444"/>
              </a:solidFill>
              <a:ea typeface="Calibri" panose="020F0502020204030204"/>
              <a:cs typeface="Calibri" panose="020F0502020204030204"/>
            </a:endParaRPr>
          </a:p>
          <a:p>
            <a:pPr marL="628650" lvl="1" indent="-171450">
              <a:buFont typeface="Arial,Sans-Serif"/>
              <a:buChar char="•"/>
            </a:pPr>
            <a:r>
              <a:rPr lang="en-US"/>
              <a:t>Use Chat Box or white board to track responses</a:t>
            </a:r>
            <a:endParaRPr lang="en-US">
              <a:solidFill>
                <a:srgbClr val="444444"/>
              </a:solidFill>
            </a:endParaRPr>
          </a:p>
          <a:p>
            <a:endParaRPr lang="en-US">
              <a:solidFill>
                <a:srgbClr val="444444"/>
              </a:solidFill>
              <a:ea typeface="Calibri" panose="020F0502020204030204"/>
              <a:cs typeface="Calibri" panose="020F0502020204030204"/>
            </a:endParaRPr>
          </a:p>
          <a:p>
            <a:r>
              <a:rPr lang="en-US"/>
              <a:t>These are sterotypes, unconscious bias – think of how easily did you identify those characertistics, these are embedded as sterotypes and unconscious bias.</a:t>
            </a:r>
          </a:p>
        </p:txBody>
      </p:sp>
      <p:sp>
        <p:nvSpPr>
          <p:cNvPr id="4" name="Slide Number Placeholder 3"/>
          <p:cNvSpPr>
            <a:spLocks noGrp="1"/>
          </p:cNvSpPr>
          <p:nvPr>
            <p:ph type="sldNum" sz="quarter" idx="5"/>
          </p:nvPr>
        </p:nvSpPr>
        <p:spPr/>
        <p:txBody>
          <a:bodyPr/>
          <a:lstStyle/>
          <a:p>
            <a:fld id="{857A0DAF-54C7-4053-8D3B-CDB5BB994E72}" type="slidenum">
              <a:rPr lang="en-US" smtClean="0"/>
              <a:t>19</a:t>
            </a:fld>
            <a:endParaRPr lang="en-US"/>
          </a:p>
        </p:txBody>
      </p:sp>
    </p:spTree>
    <p:extLst>
      <p:ext uri="{BB962C8B-B14F-4D97-AF65-F5344CB8AC3E}">
        <p14:creationId xmlns:p14="http://schemas.microsoft.com/office/powerpoint/2010/main" val="213365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indent="-228600">
              <a:buClr>
                <a:srgbClr val="000000"/>
              </a:buClr>
              <a:buSzPts val="1400"/>
              <a:buFont typeface="Arial" panose="020B0604020202020204" pitchFamily="34" charset="0"/>
              <a:buChar char="•"/>
              <a:defRPr/>
            </a:pPr>
            <a:r>
              <a:rPr lang="en-US" sz="1200" b="0"/>
              <a:t>EMS data shows that up to </a:t>
            </a:r>
            <a:r>
              <a:rPr lang="en-US"/>
              <a:t>20</a:t>
            </a:r>
            <a:r>
              <a:rPr lang="en-US" sz="1200" b="0"/>
              <a:t>% of individuals who EMS providers administer Narcan to refuse transport to the hospital or leave the Emergency Room before being seen by a healthcare provider</a:t>
            </a:r>
            <a:r>
              <a:rPr lang="en-US"/>
              <a:t>. However, this percentage is likely significantly higher due to several identified factors, such as public access to free naloxone, poly-substance overdose, data, and other reporting limitations.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a:t>This puts EMS providers in a unique position because it means that they are the only healthcare professional the patient will interact with that day</a:t>
            </a:r>
            <a:endParaRPr lang="en-US" sz="1200" b="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a:t>As a first responder, you can encourage those patients to seek help and provide resources for them. This class will give you skills to be able to do that</a:t>
            </a:r>
            <a:endParaRPr lang="en-US" sz="1200" b="0">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2</a:t>
            </a:fld>
            <a:endParaRPr lang="en-US"/>
          </a:p>
        </p:txBody>
      </p:sp>
    </p:spTree>
    <p:extLst>
      <p:ext uri="{BB962C8B-B14F-4D97-AF65-F5344CB8AC3E}">
        <p14:creationId xmlns:p14="http://schemas.microsoft.com/office/powerpoint/2010/main" val="4247258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a:spcBef>
                <a:spcPts val="0"/>
              </a:spcBef>
              <a:spcAft>
                <a:spcPts val="0"/>
              </a:spcAft>
              <a:buFont typeface="Arial" panose="020B0604020202020204" pitchFamily="34" charset="0"/>
              <a:buChar char="•"/>
            </a:pPr>
            <a:r>
              <a:rPr lang="en-US"/>
              <a:t>Thank the participants for openly discussing the terms that we may use and the people around us may use to describe people living with substance use disorder</a:t>
            </a:r>
          </a:p>
          <a:p>
            <a:pPr marL="171450" lvl="0" indent="-171450" algn="l" rtl="0">
              <a:spcBef>
                <a:spcPts val="0"/>
              </a:spcBef>
              <a:spcAft>
                <a:spcPts val="0"/>
              </a:spcAft>
              <a:buFont typeface="Arial" panose="020B0604020202020204" pitchFamily="34" charset="0"/>
              <a:buChar char="•"/>
            </a:pPr>
            <a:r>
              <a:rPr lang="en-US"/>
              <a:t>Using language like this is dehumanizing and studies show that the stigma that is perpetuated from negative language can hinder people’s ability and willingness to access SUD treatment  </a:t>
            </a:r>
          </a:p>
          <a:p>
            <a:pPr marL="171450" indent="-171450">
              <a:buFont typeface="Arial" panose="020B0604020202020204" pitchFamily="34" charset="0"/>
              <a:buChar char="•"/>
            </a:pPr>
            <a:r>
              <a:rPr lang="en-US"/>
              <a:t>language should take the focus off of the individual’s disease, and allows us to see them as a person – it is not a moral failing</a:t>
            </a:r>
          </a:p>
          <a:p>
            <a:pPr marL="171450" lvl="0" indent="-171450" algn="l" rtl="0">
              <a:spcBef>
                <a:spcPts val="0"/>
              </a:spcBef>
              <a:spcAft>
                <a:spcPts val="0"/>
              </a:spcAft>
              <a:buFont typeface="Arial" panose="020B0604020202020204" pitchFamily="34" charset="0"/>
              <a:buChar char="•"/>
            </a:pPr>
            <a:endParaRPr lang="en-US">
              <a:ea typeface="Calibri"/>
              <a:cs typeface="Calibri"/>
            </a:endParaRPr>
          </a:p>
        </p:txBody>
      </p:sp>
      <p:sp>
        <p:nvSpPr>
          <p:cNvPr id="241" name="Google Shape;24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indent="-228600">
              <a:buClr>
                <a:srgbClr val="000000"/>
              </a:buClr>
              <a:buSzPts val="1400"/>
              <a:buFont typeface="Arial" panose="020B0604020202020204" pitchFamily="34" charset="0"/>
              <a:buChar char="•"/>
              <a:defRPr/>
            </a:pPr>
            <a:endParaRPr lang="en-US" sz="1200" b="0">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21</a:t>
            </a:fld>
            <a:endParaRPr lang="en-US"/>
          </a:p>
        </p:txBody>
      </p:sp>
    </p:spTree>
    <p:extLst>
      <p:ext uri="{BB962C8B-B14F-4D97-AF65-F5344CB8AC3E}">
        <p14:creationId xmlns:p14="http://schemas.microsoft.com/office/powerpoint/2010/main" val="780154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1CD5A-57A2-46C3-8AF7-B1CD56661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F7836-668C-B6CE-9BF3-835D403B2B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E9B183-6E68-F476-4EB0-9E4A11B61A24}"/>
              </a:ext>
            </a:extLst>
          </p:cNvPr>
          <p:cNvSpPr>
            <a:spLocks noGrp="1"/>
          </p:cNvSpPr>
          <p:nvPr>
            <p:ph type="body" idx="1"/>
          </p:nvPr>
        </p:nvSpPr>
        <p:spPr/>
        <p:txBody>
          <a:bodyPr/>
          <a:lstStyle/>
          <a:p>
            <a:pPr marL="171450" indent="-171450">
              <a:buFont typeface="Arial" panose="020B0604020202020204" pitchFamily="34" charset="0"/>
              <a:buChar char="•"/>
            </a:pPr>
            <a:r>
              <a:rPr lang="en-US"/>
              <a:t>Every person treating overdose patients should learn about the resources available in their community, county, and state. </a:t>
            </a:r>
          </a:p>
          <a:p>
            <a:pPr marL="171450" indent="-171450">
              <a:buFont typeface="Arial" panose="020B0604020202020204" pitchFamily="34" charset="0"/>
              <a:buChar char="•"/>
            </a:pPr>
            <a:r>
              <a:rPr lang="en-US"/>
              <a:t>Here are a few that you can learn about</a:t>
            </a:r>
            <a:endParaRPr lang="en-US">
              <a:ea typeface="Calibri"/>
              <a:cs typeface="Calibri"/>
            </a:endParaRPr>
          </a:p>
          <a:p>
            <a:pPr marL="171450" indent="-171450">
              <a:buFont typeface="Arial" panose="020B0604020202020204" pitchFamily="34" charset="0"/>
              <a:buChar char="•"/>
            </a:pPr>
            <a:r>
              <a:rPr lang="en-US" err="1"/>
              <a:t>ReachNJ</a:t>
            </a:r>
            <a:r>
              <a:rPr lang="en-US"/>
              <a:t> is the state’s 24/7 addiction hotline that you can call with a patient to find out about nearby resources that fit the patient’s needs. Anyone can call </a:t>
            </a:r>
            <a:r>
              <a:rPr lang="en-US" err="1"/>
              <a:t>ReachNJ</a:t>
            </a:r>
            <a:r>
              <a:rPr lang="en-US"/>
              <a:t> regardless of insurance status or ability to pay</a:t>
            </a:r>
            <a:endParaRPr lang="en-US">
              <a:ea typeface="Calibri"/>
              <a:cs typeface="Calibri"/>
            </a:endParaRPr>
          </a:p>
          <a:p>
            <a:pPr marL="171450" indent="-171450">
              <a:buFont typeface="Arial" panose="020B0604020202020204" pitchFamily="34" charset="0"/>
              <a:buChar char="•"/>
            </a:pPr>
            <a:r>
              <a:rPr lang="en-US"/>
              <a:t>The 988 suicide and crisis lifeline is a national hotline that anyone can call if they are in crisis</a:t>
            </a:r>
            <a:endParaRPr lang="en-US">
              <a:ea typeface="Calibri"/>
              <a:cs typeface="Calibri"/>
            </a:endParaRPr>
          </a:p>
          <a:p>
            <a:pPr marL="171450" indent="-171450">
              <a:buFont typeface="Arial" panose="020B0604020202020204" pitchFamily="34" charset="0"/>
              <a:buChar char="•"/>
            </a:pPr>
            <a:r>
              <a:rPr lang="en-US">
                <a:ea typeface="Calibri"/>
                <a:cs typeface="Calibri"/>
              </a:rPr>
              <a:t>Naloxone 365: </a:t>
            </a:r>
            <a:r>
              <a:rPr lang="en-US"/>
              <a:t>Pharmacies acquire naloxone through their normal network of medication distributors and after dispensing, bill the state utilizing a special NJMMIS/Medicaid billing code to receive reimbursement at the current Medicaid rate. Stopoverdoses.nj.gov</a:t>
            </a:r>
            <a:endParaRPr lang="en-US">
              <a:ea typeface="Calibri"/>
              <a:cs typeface="Calibri"/>
            </a:endParaRPr>
          </a:p>
          <a:p>
            <a:pPr marL="171450" indent="-171450">
              <a:buFont typeface="Arial" panose="020B0604020202020204" pitchFamily="34" charset="0"/>
              <a:buChar char="•"/>
            </a:pPr>
            <a:r>
              <a:rPr lang="en-US" i="1"/>
              <a:t>Instructors – feel free to add local resources to this slide too</a:t>
            </a:r>
            <a:endParaRPr lang="en-US" i="1">
              <a:cs typeface="Calibri"/>
            </a:endParaRPr>
          </a:p>
        </p:txBody>
      </p:sp>
      <p:sp>
        <p:nvSpPr>
          <p:cNvPr id="4" name="Slide Number Placeholder 3">
            <a:extLst>
              <a:ext uri="{FF2B5EF4-FFF2-40B4-BE49-F238E27FC236}">
                <a16:creationId xmlns:a16="http://schemas.microsoft.com/office/drawing/2014/main" id="{D2493D48-4730-F687-6198-8F07E943229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1581571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en-US"/>
              <a:t>Requires all first responders (EMS, fire, and law enforcement) to offer to leave naloxone and recovery/harm reduction resources behind with a patient who refuses transport to the hospital after an overdose (or with a friend, family member, or bystander)</a:t>
            </a:r>
          </a:p>
          <a:p>
            <a:pPr marL="171450" indent="-171450">
              <a:buFont typeface="Arial" panose="020B0604020202020204" pitchFamily="34" charset="0"/>
              <a:buChar char="•"/>
            </a:pPr>
            <a:r>
              <a:rPr lang="en-US"/>
              <a:t>This is an example of harm reduction because it increases access to naloxone in the community in the event of an overdose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Naloxone Leave Behind law was passed in 2021 in NJ</a:t>
            </a:r>
          </a:p>
          <a:p>
            <a:pPr marL="171450" indent="-171450">
              <a:buFont typeface="Arial" panose="020B0604020202020204" pitchFamily="34" charset="0"/>
              <a:buChar char="•"/>
            </a:pPr>
            <a:r>
              <a:rPr lang="en-US"/>
              <a:t>Your agency can request to receive FREE naloxone and resources – email 5MinToHelp@doh.nj.gov.</a:t>
            </a:r>
            <a:endParaRPr lang="en-US">
              <a:ea typeface="Calibri"/>
              <a:cs typeface="Calibri"/>
            </a:endParaRPr>
          </a:p>
          <a:p>
            <a:pPr marL="0" indent="0"/>
            <a:endParaRPr lang="en-US"/>
          </a:p>
        </p:txBody>
      </p:sp>
      <p:sp>
        <p:nvSpPr>
          <p:cNvPr id="508" name="Google Shape;50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661832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solidFill>
                  <a:srgbClr val="1C1C1C"/>
                </a:solidFill>
              </a:rPr>
              <a:t>The New Jersey Department of Health has recently partnered with MATTERS, a Rapid Referral Platform, to help address barriers to treatment, such as stigma, transportation to appointments, and medication costs. </a:t>
            </a:r>
            <a:endParaRPr lang="en-US">
              <a:solidFill>
                <a:srgbClr val="000000"/>
              </a:solidFill>
            </a:endParaRPr>
          </a:p>
          <a:p>
            <a:pPr marL="171450" indent="-171450">
              <a:buFont typeface="Arial"/>
              <a:buChar char="•"/>
            </a:pPr>
            <a:r>
              <a:rPr lang="en-US">
                <a:solidFill>
                  <a:srgbClr val="1C1C1C"/>
                </a:solidFill>
              </a:rPr>
              <a:t>MATTERS is designed to connect individuals struggling with opioid use to addiction treatment medication 24/7. It provides vouchers to cover the cost of their medication and allows for up to three round trips to appointments, pharmacies, their homes, etc. </a:t>
            </a:r>
            <a:endParaRPr lang="en-US">
              <a:solidFill>
                <a:srgbClr val="000000"/>
              </a:solidFill>
              <a:ea typeface="Calibri" panose="020F0502020204030204"/>
              <a:cs typeface="Calibri" panose="020F0502020204030204"/>
            </a:endParaRPr>
          </a:p>
          <a:p>
            <a:pPr marL="285750" indent="-285750">
              <a:buFont typeface="Arial"/>
              <a:buChar char="•"/>
            </a:pPr>
            <a:r>
              <a:rPr lang="en-US">
                <a:solidFill>
                  <a:srgbClr val="1C1C1C"/>
                </a:solidFill>
              </a:rPr>
              <a:t>Additionally, the platform includes a telemedicine option for individuals who cannot secure a same-day appointment and needs immediate access to medication. </a:t>
            </a:r>
            <a:endParaRPr lang="en-US">
              <a:solidFill>
                <a:srgbClr val="000000"/>
              </a:solidFill>
            </a:endParaRPr>
          </a:p>
          <a:p>
            <a:pPr marL="285750" indent="-285750">
              <a:buFont typeface="Arial"/>
              <a:buChar char="•"/>
            </a:pPr>
            <a:r>
              <a:rPr lang="en-US">
                <a:solidFill>
                  <a:srgbClr val="1C1C1C"/>
                </a:solidFill>
              </a:rPr>
              <a:t>The Outreach Coordinator at the New Jersey Department of Health offers follow-up services at intervals of 72 hours, 30 days, 60 days, and 90 days after initial contact to ensure individuals can access services and address any barriers they may encounter.</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01A97EB-01D1-43AC-A4BF-738CE92DB3E4}" type="slidenum">
              <a:rPr lang="en-US" smtClean="0"/>
              <a:t>24</a:t>
            </a:fld>
            <a:endParaRPr lang="en-US"/>
          </a:p>
        </p:txBody>
      </p:sp>
    </p:spTree>
    <p:extLst>
      <p:ext uri="{BB962C8B-B14F-4D97-AF65-F5344CB8AC3E}">
        <p14:creationId xmlns:p14="http://schemas.microsoft.com/office/powerpoint/2010/main" val="3991339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a:t>Any interested organization can be a referring partner to the treatment organizations in the platform. This can include EMS, law enforcement, hospitals, community organizations, and educational settings.</a:t>
            </a:r>
            <a:endParaRPr lang="en-US">
              <a:ea typeface="Calibri"/>
              <a:cs typeface="Calibri"/>
            </a:endParaRPr>
          </a:p>
          <a:p>
            <a:pPr marL="285750" indent="-285750">
              <a:buFont typeface="Symbol"/>
              <a:buChar char="•"/>
            </a:pPr>
            <a:r>
              <a:rPr lang="en-US"/>
              <a:t>Oftentimes, EMS providers are the only health care professionals that patients encounter post-overdose.</a:t>
            </a:r>
            <a:endParaRPr lang="en-US">
              <a:ea typeface="Calibri"/>
              <a:cs typeface="Calibri"/>
            </a:endParaRPr>
          </a:p>
          <a:p>
            <a:pPr marL="285750" indent="-285750">
              <a:buFont typeface="Symbol"/>
              <a:buChar char="•"/>
            </a:pPr>
            <a:r>
              <a:rPr lang="en-US">
                <a:solidFill>
                  <a:srgbClr val="1C1C1C"/>
                </a:solidFill>
              </a:rPr>
              <a:t>Patients may choose not to be transported to the hospital because of negative past experiences, or they may leave the hospital due to long wait times or the stigma associated with seeking help. </a:t>
            </a:r>
            <a:endParaRPr lang="en-US"/>
          </a:p>
          <a:p>
            <a:pPr marL="285750" indent="-285750">
              <a:buFont typeface="Symbol"/>
              <a:buChar char="•"/>
            </a:pPr>
            <a:r>
              <a:rPr lang="en-US"/>
              <a:t>This leaves EMS in a unique position to make a positive impact on the trajectory of patient care, making this platform an important resource for linking patients to care effectively.</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401A97EB-01D1-43AC-A4BF-738CE92DB3E4}" type="slidenum">
              <a:rPr lang="en-US" smtClean="0"/>
              <a:t>25</a:t>
            </a:fld>
            <a:endParaRPr lang="en-US"/>
          </a:p>
        </p:txBody>
      </p:sp>
    </p:spTree>
    <p:extLst>
      <p:ext uri="{BB962C8B-B14F-4D97-AF65-F5344CB8AC3E}">
        <p14:creationId xmlns:p14="http://schemas.microsoft.com/office/powerpoint/2010/main" val="2715497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0491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indent="-228600">
              <a:buClr>
                <a:srgbClr val="000000"/>
              </a:buClr>
              <a:buSzPts val="1400"/>
              <a:buFont typeface="Arial" panose="020B0604020202020204" pitchFamily="34" charset="0"/>
              <a:buChar char="•"/>
              <a:defRPr/>
            </a:pPr>
            <a:endParaRPr lang="en-US" sz="1200" b="0">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27</a:t>
            </a:fld>
            <a:endParaRPr lang="en-US"/>
          </a:p>
        </p:txBody>
      </p:sp>
    </p:spTree>
    <p:extLst>
      <p:ext uri="{BB962C8B-B14F-4D97-AF65-F5344CB8AC3E}">
        <p14:creationId xmlns:p14="http://schemas.microsoft.com/office/powerpoint/2010/main" val="2078801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7" name="Google Shape;302;p15:notes">
            <a:extLst>
              <a:ext uri="{FF2B5EF4-FFF2-40B4-BE49-F238E27FC236}">
                <a16:creationId xmlns:a16="http://schemas.microsoft.com/office/drawing/2014/main" id="{1E33D392-4985-0647-8E74-885B0AE3DB1A}"/>
              </a:ext>
            </a:extLst>
          </p:cNvPr>
          <p:cNvSpPr>
            <a:spLocks noGrp="1" noRot="1" noChangeAspect="1" noTextEdit="1"/>
          </p:cNvSpPr>
          <p:nvPr>
            <p:ph type="sldImg" idx="2"/>
          </p:nvPr>
        </p:nvSpPr>
        <p:spPr>
          <a:xfrm>
            <a:off x="685800" y="1143000"/>
            <a:ext cx="5486400" cy="3086100"/>
          </a:xfrm>
          <a:noFill/>
        </p:spPr>
      </p:sp>
      <p:sp>
        <p:nvSpPr>
          <p:cNvPr id="303" name="Google Shape;303;p15:notes">
            <a:extLst>
              <a:ext uri="{FF2B5EF4-FFF2-40B4-BE49-F238E27FC236}">
                <a16:creationId xmlns:a16="http://schemas.microsoft.com/office/drawing/2014/main" id="{EF84E01C-C646-4B45-AFC5-25A20A480DA9}"/>
              </a:ext>
            </a:extLst>
          </p:cNvPr>
          <p:cNvSpPr txBox="1">
            <a:spLocks noGrp="1"/>
          </p:cNvSpPr>
          <p:nvPr>
            <p:ph type="body" idx="1"/>
          </p:nvPr>
        </p:nvSpPr>
        <p:spPr>
          <a:noFill/>
          <a:ln/>
        </p:spPr>
        <p:txBody>
          <a:bodyPr spcFirstLastPara="1">
            <a:noAutofit/>
          </a:bodyPr>
          <a:lstStyle/>
          <a:p>
            <a:pPr marL="171450" indent="-171450" eaLnBrk="1" fontAlgn="auto" hangingPunct="1">
              <a:spcBef>
                <a:spcPts val="0"/>
              </a:spcBef>
              <a:spcAft>
                <a:spcPts val="0"/>
              </a:spcAft>
              <a:buSzPts val="1400"/>
              <a:buFont typeface="Arial" panose="020B0604020202020204" pitchFamily="34" charset="0"/>
              <a:buChar char="•"/>
              <a:defRPr/>
            </a:pPr>
            <a:r>
              <a:rPr lang="en-US" sz="1200">
                <a:solidFill>
                  <a:schemeClr val="dk1"/>
                </a:solidFill>
                <a:sym typeface="Arial"/>
              </a:rPr>
              <a:t>Now we are going to talk about the process of behavior change</a:t>
            </a:r>
          </a:p>
          <a:p>
            <a:pPr marL="171450" indent="-171450">
              <a:buSzPts val="1400"/>
              <a:buFont typeface="Arial" panose="020B0604020202020204" pitchFamily="34" charset="0"/>
              <a:buChar char="•"/>
              <a:defRPr/>
            </a:pPr>
            <a:r>
              <a:rPr lang="en-US" sz="1200">
                <a:solidFill>
                  <a:schemeClr val="dk1"/>
                </a:solidFill>
                <a:sym typeface="Arial"/>
              </a:rPr>
              <a:t>We have all tried to change a habit/behavior and this is no different from someone trying to stop using substances or </a:t>
            </a:r>
            <a:r>
              <a:rPr lang="en-US">
                <a:solidFill>
                  <a:schemeClr val="dk1"/>
                </a:solidFill>
                <a:sym typeface="Arial"/>
              </a:rPr>
              <a:t>trying </a:t>
            </a:r>
            <a:r>
              <a:rPr lang="en-US" sz="1200">
                <a:solidFill>
                  <a:schemeClr val="dk1"/>
                </a:solidFill>
                <a:sym typeface="Arial"/>
              </a:rPr>
              <a:t>to use them in a safer way</a:t>
            </a:r>
            <a:endParaRPr sz="1200">
              <a:solidFill>
                <a:schemeClr val="dk1"/>
              </a:solidFill>
              <a:sym typeface="Arial"/>
            </a:endParaRPr>
          </a:p>
        </p:txBody>
      </p:sp>
      <p:sp>
        <p:nvSpPr>
          <p:cNvPr id="60419" name="Google Shape;304;p15:notes">
            <a:extLst>
              <a:ext uri="{FF2B5EF4-FFF2-40B4-BE49-F238E27FC236}">
                <a16:creationId xmlns:a16="http://schemas.microsoft.com/office/drawing/2014/main" id="{D62B0891-3AE6-0F4A-B74F-18311FB428D4}"/>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43E4019-0EF0-7740-A881-AAEECDA7740F}" type="slidenum">
              <a:rPr lang="en-US" altLang="en-US"/>
              <a:pPr/>
              <a:t>28</a:t>
            </a:fld>
            <a:endParaRPr lang="en-US" altLang="en-US"/>
          </a:p>
        </p:txBody>
      </p:sp>
    </p:spTree>
    <p:extLst>
      <p:ext uri="{BB962C8B-B14F-4D97-AF65-F5344CB8AC3E}">
        <p14:creationId xmlns:p14="http://schemas.microsoft.com/office/powerpoint/2010/main" val="4177583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400"/>
              <a:buFont typeface="Arial" panose="020B0604020202020204" pitchFamily="34" charset="0"/>
              <a:buNone/>
              <a:tabLst/>
              <a:defRPr/>
            </a:pPr>
            <a:r>
              <a:rPr lang="en-US" sz="1200" b="1" i="0" u="none" strike="noStrike" cap="none">
                <a:solidFill>
                  <a:schemeClr val="dk1"/>
                </a:solidFill>
                <a:effectLst/>
                <a:latin typeface="Calibri"/>
                <a:ea typeface="Calibri"/>
                <a:cs typeface="Calibri"/>
                <a:sym typeface="Calibri"/>
              </a:rPr>
              <a:t>Interactive Activity:</a:t>
            </a:r>
            <a:r>
              <a:rPr lang="en-US" sz="1200" b="0" i="0" u="none" strike="noStrike" cap="none">
                <a:solidFill>
                  <a:schemeClr val="dk1"/>
                </a:solidFill>
                <a:effectLst/>
                <a:latin typeface="Calibri"/>
                <a:ea typeface="Calibri"/>
                <a:cs typeface="Calibri"/>
                <a:sym typeface="Calibri"/>
              </a:rPr>
              <a:t> Changing Habits (10-12 minutes)</a:t>
            </a:r>
            <a:endParaRPr lang="en-US" sz="1200" i="1">
              <a:solidFill>
                <a:schemeClr val="dk1"/>
              </a:solidFill>
              <a:sym typeface="Arial"/>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i="0">
                <a:solidFill>
                  <a:schemeClr val="dk1"/>
                </a:solidFill>
                <a:sym typeface="Arial"/>
              </a:rPr>
              <a:t>The goal of this activity is to help people understand that everyone has tried to change a behavior at some point in their life and this is no different than someone trying to stop using substances or use substances in a safer way – we have all experienced this, struggled with this, and been successful with changing something in our lives</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endParaRPr lang="en-US" sz="1200" i="0">
              <a:solidFill>
                <a:schemeClr val="dk1"/>
              </a:solidFill>
              <a:sym typeface="Arial"/>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i="1">
                <a:solidFill>
                  <a:schemeClr val="dk1"/>
                </a:solidFill>
                <a:sym typeface="Arial"/>
              </a:rPr>
              <a:t>Instructors – you can choose to facilitate this exercise as a group or break up into groups of 2-3 people. If you have enough time, you can come back together as a group to discuss what people talked about in their smaller groups.</a:t>
            </a:r>
          </a:p>
          <a:p>
            <a:pPr marL="0" lvl="0" indent="0" eaLnBrk="1" fontAlgn="auto" hangingPunct="1">
              <a:spcBef>
                <a:spcPts val="0"/>
              </a:spcBef>
              <a:spcAft>
                <a:spcPts val="0"/>
              </a:spcAft>
              <a:buSzPts val="1400"/>
              <a:buFont typeface="Arial" panose="020B0604020202020204" pitchFamily="34" charset="0"/>
              <a:buNone/>
              <a:defRPr/>
            </a:pPr>
            <a:endParaRPr lang="en-US" sz="1200" i="0">
              <a:solidFill>
                <a:schemeClr val="dk1"/>
              </a:solidFill>
              <a:sym typeface="Arial"/>
            </a:endParaRPr>
          </a:p>
          <a:p>
            <a:pPr marL="171450" lvl="0"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Ask participants to answer each question on the slide one at a time. </a:t>
            </a:r>
          </a:p>
          <a:p>
            <a:pPr marL="171450" lvl="0" indent="-171450" eaLnBrk="1" fontAlgn="auto" hangingPunct="1">
              <a:spcBef>
                <a:spcPts val="0"/>
              </a:spcBef>
              <a:spcAft>
                <a:spcPts val="0"/>
              </a:spcAft>
              <a:buSzPts val="1400"/>
              <a:buFont typeface="Arial" panose="020B0604020202020204" pitchFamily="34" charset="0"/>
              <a:buChar char="•"/>
              <a:defRPr/>
            </a:pPr>
            <a:endParaRPr lang="en-US" sz="1200" i="0">
              <a:solidFill>
                <a:schemeClr val="dk1"/>
              </a:solidFill>
              <a:sym typeface="Arial"/>
            </a:endParaRPr>
          </a:p>
          <a:p>
            <a:pPr marL="171450" lvl="0"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Some examples of behavior change are:</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Losing weight</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Quitting smoking</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Stopping biting your nails</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Less procrastination</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Starting to exercise </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Eating healthy</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Changing jobs</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Feel free to come up with your own examples from your life too and open it up for some people in the class to respond</a:t>
            </a:r>
          </a:p>
          <a:p>
            <a:pPr marL="171450" lvl="0"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Do NOT list the behaviors above without giving everyone a chance to answer, but if there is silence after you ask the question, you can give 1-2 of the examples above to get the conversation started</a:t>
            </a:r>
          </a:p>
          <a:p>
            <a:pPr marL="171450" lvl="0" indent="-171450" eaLnBrk="1" fontAlgn="auto" hangingPunct="1">
              <a:spcBef>
                <a:spcPts val="0"/>
              </a:spcBef>
              <a:spcAft>
                <a:spcPts val="0"/>
              </a:spcAft>
              <a:buSzPts val="1400"/>
              <a:buFont typeface="Arial" panose="020B0604020202020204" pitchFamily="34" charset="0"/>
              <a:buChar char="•"/>
              <a:defRPr/>
            </a:pPr>
            <a:endParaRPr lang="en-US" sz="1200" i="0">
              <a:solidFill>
                <a:schemeClr val="dk1"/>
              </a:solidFill>
              <a:sym typeface="Arial"/>
            </a:endParaRPr>
          </a:p>
          <a:p>
            <a:pPr marL="171450" lvl="0" indent="-171450" eaLnBrk="1" fontAlgn="auto" hangingPunct="1">
              <a:spcBef>
                <a:spcPts val="0"/>
              </a:spcBef>
              <a:spcAft>
                <a:spcPts val="0"/>
              </a:spcAft>
              <a:buSzPts val="1400"/>
              <a:buFont typeface="Arial" panose="020B0604020202020204" pitchFamily="34" charset="0"/>
              <a:buChar char="•"/>
              <a:defRPr/>
            </a:pPr>
            <a:r>
              <a:rPr lang="en-US" sz="1200" i="0">
                <a:solidFill>
                  <a:schemeClr val="dk1"/>
                </a:solidFill>
                <a:sym typeface="Arial"/>
              </a:rPr>
              <a:t>Changing a behavior can be taking something negative out of your life (ex. Losing weight) AND/OR adding something positive into your life (ex. Starting to exercise). Reframing behavior change in a positive way is important for this activity. </a:t>
            </a:r>
            <a:endParaRPr lang="en-US" sz="1200" b="1" u="sng">
              <a:solidFill>
                <a:schemeClr val="dk1"/>
              </a:solidFill>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6156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indent="-171450">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The goal of today’s training is to train first responders and other public health professionals in basic Motivational Interviewing and other communication techniques to apply after reviving a patient from an overdose</a:t>
            </a:r>
          </a:p>
          <a:p>
            <a:pPr marL="171450" indent="-171450">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That being said, we understand what it’s like when an individual has been revived with Narcan – they may be experiencing a range of emotions and may not be willing or even able to hear what you are saying. We realize that you may only have successes with a select number of patients, but this class will teach you how to plant a seed with some patients so they will know that there is help available if/when they are ready</a:t>
            </a:r>
            <a:endParaRPr lang="en-US" sz="1200" b="0" i="0" u="none" strike="noStrike" cap="none">
              <a:solidFill>
                <a:schemeClr val="dk1"/>
              </a:solidFill>
              <a:effectLst/>
              <a:latin typeface="Calibri"/>
              <a:ea typeface="Calibri"/>
              <a:cs typeface="Calibri"/>
            </a:endParaRPr>
          </a:p>
          <a:p>
            <a:pPr marL="171450" indent="-171450">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This country needs a new approach for addressing the opioid epidemic and this class is one way that we can do our part to help</a:t>
            </a:r>
            <a:endParaRPr lang="en-US" sz="1200" b="0" i="0" u="none" strike="noStrike" cap="none">
              <a:solidFill>
                <a:schemeClr val="dk1"/>
              </a:solidFill>
              <a:effectLst/>
              <a:latin typeface="Calibri"/>
              <a:ea typeface="Calibri"/>
              <a:cs typeface="Calibri"/>
            </a:endParaRPr>
          </a:p>
        </p:txBody>
      </p:sp>
      <p:sp>
        <p:nvSpPr>
          <p:cNvPr id="161" name="Google Shape;16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Ask a volunteer from the class to read this quote</a:t>
            </a:r>
          </a:p>
          <a:p>
            <a:pPr marL="171450" lvl="0" indent="-171450" algn="l" rtl="0">
              <a:spcBef>
                <a:spcPts val="0"/>
              </a:spcBef>
              <a:spcAft>
                <a:spcPts val="0"/>
              </a:spcAft>
              <a:buFont typeface="Arial" panose="020B0604020202020204" pitchFamily="34" charset="0"/>
              <a:buChar char="•"/>
            </a:pPr>
            <a:r>
              <a:rPr lang="en-US"/>
              <a:t>The purpose of sharing this quote is to help everyone understand that forcing someone to change doesn’t usually work. Change must come from within, so we need to meet people where they are at</a:t>
            </a:r>
            <a:endParaRPr/>
          </a:p>
        </p:txBody>
      </p:sp>
      <p:sp>
        <p:nvSpPr>
          <p:cNvPr id="319" name="Google Shape;31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a:spcBef>
                <a:spcPts val="0"/>
              </a:spcBef>
              <a:spcAft>
                <a:spcPts val="0"/>
              </a:spcAft>
              <a:buFont typeface="Arial" panose="020B0604020202020204" pitchFamily="34" charset="0"/>
              <a:buChar char="•"/>
            </a:pPr>
            <a:r>
              <a:rPr lang="en-US" b="0" u="none"/>
              <a:t>The purpose of this slide is:</a:t>
            </a:r>
            <a:endParaRPr lang="en-US"/>
          </a:p>
          <a:p>
            <a:pPr marL="628650" lvl="1" indent="-171450" algn="l" rtl="0">
              <a:spcBef>
                <a:spcPts val="0"/>
              </a:spcBef>
              <a:spcAft>
                <a:spcPts val="0"/>
              </a:spcAft>
              <a:buFont typeface="Arial" panose="020B0604020202020204" pitchFamily="34" charset="0"/>
              <a:buChar char="•"/>
            </a:pPr>
            <a:r>
              <a:rPr lang="en-US" b="0" u="none"/>
              <a:t>To understand the stages of behavior change</a:t>
            </a:r>
            <a:endParaRPr lang="en-US" b="0" u="none">
              <a:ea typeface="Calibri"/>
              <a:cs typeface="Calibri"/>
            </a:endParaRPr>
          </a:p>
          <a:p>
            <a:pPr marL="628650" lvl="1" indent="-171450" algn="l" rtl="0">
              <a:spcBef>
                <a:spcPts val="0"/>
              </a:spcBef>
              <a:spcAft>
                <a:spcPts val="0"/>
              </a:spcAft>
              <a:buFont typeface="Arial" panose="020B0604020202020204" pitchFamily="34" charset="0"/>
              <a:buChar char="•"/>
            </a:pPr>
            <a:r>
              <a:rPr lang="en-US" b="0" u="none"/>
              <a:t>To be able to identify where people are in the stages of behavior change to help them move to the next stage</a:t>
            </a:r>
            <a:endParaRPr lang="en-US" b="0" u="none">
              <a:ea typeface="Calibri"/>
              <a:cs typeface="Calibri"/>
            </a:endParaRPr>
          </a:p>
          <a:p>
            <a:pPr marL="171450" lvl="0" indent="-171450" algn="l" rtl="0">
              <a:spcBef>
                <a:spcPts val="0"/>
              </a:spcBef>
              <a:spcAft>
                <a:spcPts val="0"/>
              </a:spcAft>
              <a:buFont typeface="Arial" panose="020B0604020202020204" pitchFamily="34" charset="0"/>
              <a:buChar char="•"/>
            </a:pPr>
            <a:r>
              <a:rPr lang="en-US" b="0" u="none"/>
              <a:t>Participants do NOT need to necessarily memorize the stages of change, but the point is to understand that we all have stages that we go through to change so we can meet patients where they are instead of pushing them to do something they aren’t ready to do yet</a:t>
            </a:r>
            <a:endParaRPr lang="en-US" b="0" u="none">
              <a:ea typeface="Calibri"/>
              <a:cs typeface="Calibri"/>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100"/>
              <a:buFont typeface="Arial" panose="020B0604020202020204" pitchFamily="34" charset="0"/>
              <a:buChar char="•"/>
            </a:pPr>
            <a:r>
              <a:rPr lang="en-US"/>
              <a:t>Stages of behavior change:</a:t>
            </a:r>
            <a:endParaRPr lang="en-US" sz="1100" b="0">
              <a:latin typeface="Arial"/>
              <a:ea typeface="+mn-ea"/>
              <a:cs typeface="Arial"/>
              <a:sym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u="sng">
                <a:latin typeface="Arial"/>
                <a:ea typeface="Arial"/>
                <a:cs typeface="Arial"/>
                <a:sym typeface="Arial"/>
              </a:rPr>
              <a:t>Precontemplation</a:t>
            </a:r>
            <a:r>
              <a:rPr lang="en-US" sz="1100" b="0">
                <a:latin typeface="Arial"/>
                <a:ea typeface="Arial"/>
                <a:cs typeface="Arial"/>
                <a:sym typeface="Arial"/>
              </a:rPr>
              <a:t>: </a:t>
            </a:r>
            <a:endParaRPr lang="en-US" sz="1100" b="0">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b="0">
                <a:latin typeface="Arial"/>
                <a:ea typeface="Arial"/>
                <a:cs typeface="Arial"/>
                <a:sym typeface="Arial"/>
              </a:rPr>
              <a:t>People in this stage are not thinking seriously about changing and may not see their drug use/SUD as a problem</a:t>
            </a:r>
            <a:endParaRPr lang="en-US" sz="1100" b="0">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b="0">
                <a:latin typeface="Arial"/>
                <a:ea typeface="Arial"/>
                <a:cs typeface="Arial"/>
                <a:sym typeface="Arial"/>
              </a:rPr>
              <a:t>In their perspective, the pros of using probably outweigh the cons of using, which is why they continue the current behavior</a:t>
            </a:r>
            <a:endParaRPr lang="en-US" sz="1100" b="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u="sng">
                <a:latin typeface="Arial"/>
                <a:ea typeface="Arial"/>
                <a:cs typeface="Arial"/>
                <a:sym typeface="Arial"/>
              </a:rPr>
              <a:t>Contemplation</a:t>
            </a:r>
            <a:r>
              <a:rPr lang="en-US" sz="1100" b="0">
                <a:latin typeface="Arial"/>
                <a:ea typeface="Arial"/>
                <a:cs typeface="Arial"/>
                <a:sym typeface="Arial"/>
              </a:rPr>
              <a:t>:</a:t>
            </a:r>
            <a:r>
              <a:rPr lang="en-US" sz="1100" b="1">
                <a:latin typeface="Arial"/>
                <a:ea typeface="Arial"/>
                <a:cs typeface="Arial"/>
                <a:sym typeface="Arial"/>
              </a:rPr>
              <a:t> </a:t>
            </a:r>
            <a:endParaRPr lang="en-US" sz="1100" b="1">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a:latin typeface="Arial"/>
                <a:ea typeface="Arial"/>
                <a:cs typeface="Arial"/>
                <a:sym typeface="Arial"/>
              </a:rPr>
              <a:t>People in this stage may be considering the possibility of quitting or reducing substance use but feel ambivalent about taking the next step</a:t>
            </a:r>
            <a:endParaRPr lang="en-US" sz="1100">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a:latin typeface="Arial"/>
                <a:ea typeface="Arial"/>
                <a:cs typeface="Arial"/>
                <a:sym typeface="Arial"/>
              </a:rPr>
              <a:t>Despite the pros of using, they are starting to experience some adverse consequences (which may include personal, psychological, physical, legal, social, or family problems)</a:t>
            </a:r>
            <a:endParaRPr lang="en-US" sz="1100" b="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i="0" u="sng">
                <a:latin typeface="Arial"/>
                <a:ea typeface="Arial"/>
                <a:cs typeface="Arial"/>
                <a:sym typeface="Arial"/>
              </a:rPr>
              <a:t>Preparation</a:t>
            </a:r>
            <a:r>
              <a:rPr lang="en-US" sz="1100" b="0" i="1">
                <a:latin typeface="Arial"/>
                <a:ea typeface="Arial"/>
                <a:cs typeface="Arial"/>
                <a:sym typeface="Arial"/>
              </a:rPr>
              <a:t>:</a:t>
            </a:r>
            <a:endParaRPr lang="en-US" sz="1100" b="0" i="1">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a:latin typeface="Arial"/>
                <a:ea typeface="Arial"/>
                <a:cs typeface="Arial"/>
                <a:sym typeface="Arial"/>
              </a:rPr>
              <a:t>They probably see that the cons of continuing to use may outweigh the pros and they are less ambivalent about taking the next step</a:t>
            </a:r>
            <a:endParaRPr lang="en-US" sz="1100">
              <a:latin typeface="Arial"/>
              <a:ea typeface="Arial"/>
              <a:cs typeface="Arial"/>
            </a:endParaRPr>
          </a:p>
          <a:p>
            <a:pPr marL="1085850" marR="0" lvl="2" indent="-171450" algn="l"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n-US" sz="1100">
                <a:latin typeface="Arial"/>
                <a:ea typeface="Arial"/>
                <a:cs typeface="Arial"/>
                <a:sym typeface="Arial"/>
              </a:rPr>
              <a:t>People have usually made a recent attempt to change using behavior in the last year</a:t>
            </a:r>
            <a:endParaRPr lang="en-US" sz="1100">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a:latin typeface="Arial"/>
                <a:ea typeface="Arial"/>
                <a:cs typeface="Arial"/>
                <a:sym typeface="Arial"/>
              </a:rPr>
              <a:t>They are usually taking some steps towards changing behavior. They believe that change is necessary and that the time for change is imminent</a:t>
            </a:r>
            <a:endParaRPr lang="en-US" sz="110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u="sng">
                <a:latin typeface="Arial"/>
                <a:ea typeface="Arial"/>
                <a:cs typeface="Arial"/>
                <a:sym typeface="Arial"/>
              </a:rPr>
              <a:t>Action:</a:t>
            </a:r>
            <a:endParaRPr lang="en-US" sz="1100" b="1" u="sng">
              <a:latin typeface="Arial"/>
              <a:ea typeface="Arial"/>
              <a:cs typeface="Arial"/>
              <a:sym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b="0" i="0" u="none">
                <a:latin typeface="Arial"/>
                <a:ea typeface="Arial"/>
                <a:cs typeface="Arial"/>
                <a:sym typeface="Arial"/>
              </a:rPr>
              <a:t>People in this stage are actively </a:t>
            </a:r>
            <a:r>
              <a:rPr lang="en-US" sz="1100">
                <a:latin typeface="Arial"/>
                <a:ea typeface="Arial"/>
                <a:cs typeface="Arial"/>
                <a:sym typeface="Arial"/>
              </a:rPr>
              <a:t>involved in taking steps to change their behavior. They may be in recovery/have not used substances for some period of time</a:t>
            </a:r>
            <a:endParaRPr lang="en-US" sz="110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u="sng">
                <a:latin typeface="Arial"/>
                <a:ea typeface="Arial"/>
                <a:cs typeface="Arial"/>
                <a:sym typeface="Arial"/>
              </a:rPr>
              <a:t>Maintenance</a:t>
            </a:r>
            <a:r>
              <a:rPr lang="en-US" sz="1100" b="1" u="sng">
                <a:latin typeface="Arial"/>
                <a:ea typeface="Arial"/>
                <a:cs typeface="Arial"/>
                <a:sym typeface="Arial"/>
              </a:rPr>
              <a:t>:</a:t>
            </a:r>
            <a:endParaRPr lang="en-US" sz="1100" b="1" u="sng">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a:latin typeface="Arial"/>
                <a:ea typeface="Arial"/>
                <a:cs typeface="Arial"/>
                <a:sym typeface="Arial"/>
              </a:rPr>
              <a:t>People have been in recovery and are able to successfully avoid triggers that may lead to using again</a:t>
            </a:r>
            <a:endParaRPr lang="en-US" sz="1100">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a:latin typeface="Arial"/>
                <a:ea typeface="Arial"/>
                <a:cs typeface="Arial"/>
                <a:sym typeface="Arial"/>
              </a:rPr>
              <a:t>They have learned to anticipate and handle temptations to use and are able to employ new ways of coping</a:t>
            </a:r>
            <a:endParaRPr lang="en-US" sz="110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u="sng">
                <a:latin typeface="Arial"/>
                <a:ea typeface="Arial"/>
                <a:cs typeface="Arial"/>
                <a:sym typeface="Arial"/>
              </a:rPr>
              <a:t>Re-</a:t>
            </a:r>
            <a:r>
              <a:rPr lang="en-US" sz="1100" u="sng" err="1">
                <a:latin typeface="Arial"/>
                <a:ea typeface="Arial"/>
                <a:cs typeface="Arial"/>
                <a:sym typeface="Arial"/>
              </a:rPr>
              <a:t>Occurence</a:t>
            </a:r>
            <a:r>
              <a:rPr lang="en-US" sz="1100">
                <a:latin typeface="Arial"/>
                <a:ea typeface="Arial"/>
                <a:cs typeface="Arial"/>
                <a:sym typeface="Arial"/>
              </a:rPr>
              <a:t>:</a:t>
            </a:r>
            <a:endParaRPr lang="en-US" sz="1100">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a:t>During this change process, most people will experience </a:t>
            </a:r>
            <a:r>
              <a:rPr lang="en-US" b="0"/>
              <a:t>relapse</a:t>
            </a:r>
            <a:endParaRPr lang="en-US">
              <a:cs typeface="Calibri"/>
            </a:endParaRPr>
          </a:p>
          <a:p>
            <a:pPr marL="1085850" lvl="2" indent="-171450" algn="l" rtl="0">
              <a:spcBef>
                <a:spcPts val="0"/>
              </a:spcBef>
              <a:spcAft>
                <a:spcPts val="0"/>
              </a:spcAft>
              <a:buClr>
                <a:schemeClr val="dk1"/>
              </a:buClr>
              <a:buSzPts val="1100"/>
              <a:buFont typeface="Arial" panose="020B0604020202020204" pitchFamily="34" charset="0"/>
              <a:buChar char="•"/>
            </a:pPr>
            <a:r>
              <a:rPr lang="en-US"/>
              <a:t>Relapses can be important for learning and helping the person to become stronger in their resolve to change, but they can also be a trigger for giving up in the quest for change</a:t>
            </a:r>
            <a:endParaRPr lang="en-US">
              <a:cs typeface="Calibri"/>
            </a:endParaRPr>
          </a:p>
          <a:p>
            <a:pPr marL="1085850" lvl="2" indent="-171450" algn="l" rtl="0">
              <a:spcBef>
                <a:spcPts val="0"/>
              </a:spcBef>
              <a:spcAft>
                <a:spcPts val="0"/>
              </a:spcAft>
              <a:buClr>
                <a:schemeClr val="dk1"/>
              </a:buClr>
              <a:buSzPts val="1100"/>
              <a:buFont typeface="Arial" panose="020B0604020202020204" pitchFamily="34" charset="0"/>
              <a:buChar char="•"/>
            </a:pPr>
            <a:r>
              <a:rPr lang="en-US"/>
              <a:t>The key to recovering from a relapse is to review the quit attempt up to that point, identify personal strengths and areas for improvement, and develop a plan to solve similar problems in the future</a:t>
            </a:r>
            <a:endParaRPr lang="en-US">
              <a:cs typeface="Calibri" panose="020F0502020204030204"/>
            </a:endParaRPr>
          </a:p>
          <a:p>
            <a:pPr marL="1085850" lvl="2" indent="-171450" algn="l" rtl="0">
              <a:spcBef>
                <a:spcPts val="0"/>
              </a:spcBef>
              <a:spcAft>
                <a:spcPts val="0"/>
              </a:spcAft>
              <a:buClr>
                <a:schemeClr val="dk1"/>
              </a:buClr>
              <a:buSzPts val="1100"/>
              <a:buFont typeface="Arial" panose="020B0604020202020204" pitchFamily="34" charset="0"/>
              <a:buChar char="•"/>
            </a:pPr>
            <a:r>
              <a:rPr lang="en-US"/>
              <a:t>Remember that relapse is a common occurrence for many chronic illnesses (ex. Diabetes, asthma) like we talked about at the beginning of the training</a:t>
            </a:r>
            <a:endParaRPr lang="en-US">
              <a:ea typeface="Calibri"/>
              <a:cs typeface="Calibri"/>
            </a:endParaRPr>
          </a:p>
          <a:p>
            <a:pPr marL="628650" lvl="1" indent="-171450" algn="l" rtl="0">
              <a:spcBef>
                <a:spcPts val="0"/>
              </a:spcBef>
              <a:spcAft>
                <a:spcPts val="0"/>
              </a:spcAft>
              <a:buClr>
                <a:schemeClr val="dk1"/>
              </a:buClr>
              <a:buSzPts val="1100"/>
              <a:buFont typeface="Arial" panose="020B0604020202020204" pitchFamily="34" charset="0"/>
              <a:buChar char="•"/>
            </a:pPr>
            <a:r>
              <a:rPr lang="en-US" u="sng"/>
              <a:t>Termination/ongoing recovery</a:t>
            </a:r>
            <a:endParaRPr lang="en-US" u="sng">
              <a:ea typeface="Calibri"/>
              <a:cs typeface="Calibri"/>
            </a:endParaRPr>
          </a:p>
          <a:p>
            <a:pPr marL="1085850" lvl="2" indent="-171450" algn="l" rtl="0">
              <a:spcBef>
                <a:spcPts val="0"/>
              </a:spcBef>
              <a:spcAft>
                <a:spcPts val="0"/>
              </a:spcAft>
              <a:buClr>
                <a:schemeClr val="dk1"/>
              </a:buClr>
              <a:buSzPts val="1100"/>
              <a:buFont typeface="Arial" panose="020B0604020202020204" pitchFamily="34" charset="0"/>
              <a:buChar char="•"/>
            </a:pPr>
            <a:r>
              <a:rPr lang="en-US"/>
              <a:t>Recovery is possible! Many people living with SUD will fully recover from using substances and can live long, healthy lives.</a:t>
            </a:r>
            <a:endParaRPr lang="en-US">
              <a:ea typeface="Calibri"/>
              <a:cs typeface="Calibri"/>
            </a:endParaRPr>
          </a:p>
          <a:p>
            <a:pPr marL="171450" lvl="0" indent="-171450" algn="l" rtl="0">
              <a:spcBef>
                <a:spcPts val="0"/>
              </a:spcBef>
              <a:spcAft>
                <a:spcPts val="0"/>
              </a:spcAft>
              <a:buClr>
                <a:schemeClr val="dk1"/>
              </a:buClr>
              <a:buSzPts val="1100"/>
              <a:buFont typeface="Arial" panose="020B0604020202020204" pitchFamily="34" charset="0"/>
              <a:buChar char="•"/>
            </a:pPr>
            <a:endParaRPr lang="en-US"/>
          </a:p>
          <a:p>
            <a:pPr marL="171450" lvl="0" indent="-171450" algn="l" rtl="0">
              <a:spcBef>
                <a:spcPts val="0"/>
              </a:spcBef>
              <a:spcAft>
                <a:spcPts val="0"/>
              </a:spcAft>
              <a:buClr>
                <a:schemeClr val="dk1"/>
              </a:buClr>
              <a:buSzPts val="1100"/>
              <a:buFont typeface="Arial" panose="020B0604020202020204" pitchFamily="34" charset="0"/>
              <a:buChar char="•"/>
            </a:pPr>
            <a:r>
              <a:rPr lang="en-US" i="1"/>
              <a:t>Instructors: When you are going through the stages, feel free to give examples from your own life for each stage or use an example that someone gave during the discussion about types of behavior change. Using a common example before explaining how this relates to SUD can be effective in helping participants understand that we all go through these stages</a:t>
            </a:r>
            <a:endParaRPr lang="en-US" i="1">
              <a:cs typeface="Calibri"/>
            </a:endParaRPr>
          </a:p>
          <a:p>
            <a:pPr marL="171450" lvl="0" indent="-171450" algn="l" rtl="0">
              <a:spcBef>
                <a:spcPts val="0"/>
              </a:spcBef>
              <a:spcAft>
                <a:spcPts val="0"/>
              </a:spcAft>
              <a:buClr>
                <a:schemeClr val="dk1"/>
              </a:buClr>
              <a:buSzPts val="1100"/>
              <a:buFont typeface="Arial" panose="020B0604020202020204" pitchFamily="34" charset="0"/>
              <a:buChar char="•"/>
            </a:pPr>
            <a:endParaRPr lang="en-US"/>
          </a:p>
          <a:p>
            <a:pPr marL="171450" lvl="0" indent="-171450" algn="l" rtl="0">
              <a:spcBef>
                <a:spcPts val="0"/>
              </a:spcBef>
              <a:spcAft>
                <a:spcPts val="0"/>
              </a:spcAft>
              <a:buClr>
                <a:schemeClr val="dk1"/>
              </a:buClr>
              <a:buSzPts val="1100"/>
              <a:buFont typeface="Arial" panose="020B0604020202020204" pitchFamily="34" charset="0"/>
              <a:buChar char="•"/>
            </a:pPr>
            <a:r>
              <a:rPr lang="en-US"/>
              <a:t>The point of learning the stages of behavior change is to be able to identify which stage the patient is in so we, as their healthcare providers, can meet them where they are at and encourage them to move to the next stage.</a:t>
            </a:r>
            <a:endParaRPr lang="en-US">
              <a:ea typeface="Calibri"/>
              <a:cs typeface="Calibri"/>
            </a:endParaRPr>
          </a:p>
          <a:p>
            <a:pPr marL="171450" lvl="0" indent="-171450" algn="l" rtl="0">
              <a:spcBef>
                <a:spcPts val="0"/>
              </a:spcBef>
              <a:spcAft>
                <a:spcPts val="0"/>
              </a:spcAft>
              <a:buClr>
                <a:schemeClr val="dk1"/>
              </a:buClr>
              <a:buSzPts val="1100"/>
              <a:buFont typeface="Arial" panose="020B0604020202020204" pitchFamily="34" charset="0"/>
              <a:buChar char="•"/>
            </a:pPr>
            <a:endParaRPr lang="en-US"/>
          </a:p>
          <a:p>
            <a:pPr marL="171450" lvl="0" indent="-171450" algn="l" rtl="0">
              <a:spcBef>
                <a:spcPts val="0"/>
              </a:spcBef>
              <a:spcAft>
                <a:spcPts val="0"/>
              </a:spcAft>
              <a:buClr>
                <a:schemeClr val="dk1"/>
              </a:buClr>
              <a:buSzPts val="1100"/>
              <a:buFont typeface="Arial" panose="020B0604020202020204" pitchFamily="34" charset="0"/>
              <a:buChar char="•"/>
            </a:pPr>
            <a:r>
              <a:rPr lang="en-US"/>
              <a:t>For example, if someone says, “I want to keep using substances, but I am scared I am going to get HIV from sharing needles.”</a:t>
            </a:r>
            <a:endParaRPr lang="en-US">
              <a:ea typeface="Calibri"/>
              <a:cs typeface="Calibri"/>
            </a:endParaRPr>
          </a:p>
          <a:p>
            <a:pPr marL="628650" lvl="1" indent="-171450" algn="l" rtl="0">
              <a:spcBef>
                <a:spcPts val="0"/>
              </a:spcBef>
              <a:spcAft>
                <a:spcPts val="0"/>
              </a:spcAft>
              <a:buClr>
                <a:schemeClr val="dk1"/>
              </a:buClr>
              <a:buSzPts val="1100"/>
              <a:buFont typeface="Arial" panose="020B0604020202020204" pitchFamily="34" charset="0"/>
              <a:buChar char="•"/>
            </a:pPr>
            <a:r>
              <a:rPr lang="en-US"/>
              <a:t>Ask the participants: </a:t>
            </a:r>
            <a:r>
              <a:rPr lang="en-US" b="0" i="1"/>
              <a:t>What stage of behavior change is that patient in?</a:t>
            </a:r>
            <a:endParaRPr lang="en-US" b="0" i="1">
              <a:ea typeface="Calibri"/>
              <a:cs typeface="Calibri"/>
            </a:endParaRPr>
          </a:p>
          <a:p>
            <a:pPr marL="1085850" lvl="2" indent="-171450" algn="l" rtl="0">
              <a:spcBef>
                <a:spcPts val="0"/>
              </a:spcBef>
              <a:spcAft>
                <a:spcPts val="0"/>
              </a:spcAft>
              <a:buClr>
                <a:schemeClr val="dk1"/>
              </a:buClr>
              <a:buSzPts val="1100"/>
              <a:buFont typeface="Arial" panose="020B0604020202020204" pitchFamily="34" charset="0"/>
              <a:buChar char="•"/>
            </a:pPr>
            <a:r>
              <a:rPr lang="en-US"/>
              <a:t>Answer: Contemplation because they are worried about their current behavior and are considering making a change</a:t>
            </a:r>
            <a:endParaRPr lang="en-US">
              <a:cs typeface="Calibri"/>
            </a:endParaRPr>
          </a:p>
          <a:p>
            <a:pPr marL="628650" lvl="1" indent="-171450" algn="l" rtl="0">
              <a:spcBef>
                <a:spcPts val="0"/>
              </a:spcBef>
              <a:spcAft>
                <a:spcPts val="0"/>
              </a:spcAft>
              <a:buClr>
                <a:schemeClr val="dk1"/>
              </a:buClr>
              <a:buSzPts val="1100"/>
              <a:buFont typeface="Arial" panose="020B0604020202020204" pitchFamily="34" charset="0"/>
              <a:buChar char="•"/>
            </a:pPr>
            <a:r>
              <a:rPr lang="en-US"/>
              <a:t>Ask: </a:t>
            </a:r>
            <a:r>
              <a:rPr lang="en-US" b="0" i="1"/>
              <a:t>What would you say to that patient?</a:t>
            </a:r>
            <a:endParaRPr lang="en-US" b="0" i="1">
              <a:ea typeface="Calibri"/>
              <a:cs typeface="Calibri"/>
            </a:endParaRPr>
          </a:p>
          <a:p>
            <a:pPr marL="1085850" lvl="2" indent="-171450">
              <a:buClr>
                <a:schemeClr val="dk1"/>
              </a:buClr>
              <a:buSzPts val="1100"/>
              <a:buFont typeface="Arial" panose="020B0604020202020204" pitchFamily="34" charset="0"/>
              <a:buChar char="•"/>
            </a:pPr>
            <a:r>
              <a:rPr lang="en-US"/>
              <a:t>Possible answer: “There is a Harm Reduction Center nearby that provides syringe exchange services where you can give in your used needles for unused ones.” This will help move the patient from Contemplation to Preparation where they can go to the HRC and begin to use substances in a safer way</a:t>
            </a:r>
            <a:endParaRPr/>
          </a:p>
        </p:txBody>
      </p:sp>
      <p:sp>
        <p:nvSpPr>
          <p:cNvPr id="328" name="Google Shape;32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b="0" u="none">
                <a:latin typeface="Arial"/>
                <a:ea typeface="Arial"/>
                <a:cs typeface="Arial"/>
                <a:sym typeface="Arial"/>
              </a:rPr>
              <a:t>Now that you have learned about the most effective ways to treat SUD and how people change behavior, we are going to start discussing HOW to help people do that</a:t>
            </a:r>
          </a:p>
          <a:p>
            <a:pPr marL="171450" lvl="0" indent="-171450" algn="l" rtl="0">
              <a:spcBef>
                <a:spcPts val="0"/>
              </a:spcBef>
              <a:spcAft>
                <a:spcPts val="0"/>
              </a:spcAft>
              <a:buFont typeface="Arial" panose="020B0604020202020204" pitchFamily="34" charset="0"/>
              <a:buChar char="•"/>
            </a:pPr>
            <a:r>
              <a:rPr lang="en-US" b="0" u="none">
                <a:latin typeface="Arial"/>
                <a:ea typeface="Arial"/>
                <a:cs typeface="Arial"/>
                <a:sym typeface="Arial"/>
              </a:rPr>
              <a:t>Remember that the goal is not to become a therapist or addiction counselor. The goal is to help motivate patients to start the process of recovery or using substances in a safer way. We are connecting patients to resources that can help</a:t>
            </a:r>
            <a:endParaRPr lang="en-US" b="0" u="none">
              <a:latin typeface="Arial"/>
              <a:ea typeface="Arial"/>
              <a:cs typeface="Arial"/>
            </a:endParaRPr>
          </a:p>
          <a:p>
            <a:pPr marL="171450" indent="-171450">
              <a:buFont typeface="Arial" panose="020B0604020202020204" pitchFamily="34" charset="0"/>
              <a:buChar char="•"/>
            </a:pPr>
            <a:r>
              <a:rPr lang="en-US" b="0" u="none">
                <a:latin typeface="Arial"/>
                <a:ea typeface="Arial"/>
                <a:cs typeface="Arial"/>
                <a:sym typeface="Arial"/>
              </a:rPr>
              <a:t>That can be a brief, 5 minute conversation (or longer if needed) to plant the seed that recovery</a:t>
            </a:r>
            <a:r>
              <a:rPr lang="en-US">
                <a:latin typeface="Arial"/>
                <a:ea typeface="Arial"/>
                <a:cs typeface="Arial"/>
                <a:sym typeface="Arial"/>
              </a:rPr>
              <a:t>/safer use</a:t>
            </a:r>
            <a:r>
              <a:rPr lang="en-US" b="0" u="none">
                <a:latin typeface="Arial"/>
                <a:ea typeface="Arial"/>
                <a:cs typeface="Arial"/>
                <a:sym typeface="Arial"/>
              </a:rPr>
              <a:t> is possible – that is why this training is called Five Minutes to Help</a:t>
            </a:r>
          </a:p>
          <a:p>
            <a:pPr marL="457200" indent="-228600">
              <a:buClr>
                <a:srgbClr val="000000"/>
              </a:buClr>
              <a:buSzPts val="1400"/>
              <a:buFont typeface="Arial" panose="020B0604020202020204" pitchFamily="34" charset="0"/>
              <a:buChar char="•"/>
              <a:defRPr/>
            </a:pPr>
            <a:endParaRPr lang="en-US" sz="1200" b="0">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32</a:t>
            </a:fld>
            <a:endParaRPr lang="en-US"/>
          </a:p>
        </p:txBody>
      </p:sp>
    </p:spTree>
    <p:extLst>
      <p:ext uri="{BB962C8B-B14F-4D97-AF65-F5344CB8AC3E}">
        <p14:creationId xmlns:p14="http://schemas.microsoft.com/office/powerpoint/2010/main" val="4190786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We all have different motivators for changing our behaviors</a:t>
            </a:r>
          </a:p>
          <a:p>
            <a:pPr marL="171450" lvl="0" indent="-171450" algn="l" rtl="0">
              <a:spcBef>
                <a:spcPts val="0"/>
              </a:spcBef>
              <a:spcAft>
                <a:spcPts val="0"/>
              </a:spcAft>
              <a:buFont typeface="Arial" panose="020B0604020202020204" pitchFamily="34" charset="0"/>
              <a:buChar char="•"/>
            </a:pPr>
            <a:r>
              <a:rPr lang="en-US" u="sng"/>
              <a:t>Fear-based motivation</a:t>
            </a:r>
          </a:p>
          <a:p>
            <a:pPr marL="628650" lvl="1" indent="-171450" algn="l" rtl="0">
              <a:spcBef>
                <a:spcPts val="0"/>
              </a:spcBef>
              <a:spcAft>
                <a:spcPts val="0"/>
              </a:spcAft>
              <a:buFont typeface="Arial" panose="020B0604020202020204" pitchFamily="34" charset="0"/>
              <a:buChar char="•"/>
            </a:pPr>
            <a:r>
              <a:rPr lang="en-US"/>
              <a:t>Usually impacted by external factors (ex. A loved one telling someone to stop using, threat of losing a job, etc.)</a:t>
            </a:r>
          </a:p>
          <a:p>
            <a:pPr marL="628650" lvl="1" indent="-171450" algn="l" rtl="0">
              <a:spcBef>
                <a:spcPts val="0"/>
              </a:spcBef>
              <a:spcAft>
                <a:spcPts val="0"/>
              </a:spcAft>
              <a:buFont typeface="Arial" panose="020B0604020202020204" pitchFamily="34" charset="0"/>
              <a:buChar char="•"/>
            </a:pPr>
            <a:r>
              <a:rPr lang="en-US"/>
              <a:t>Sometimes doesn’t last very long because as soon as the external factor is no longer there, someone may revert to the original behavior</a:t>
            </a:r>
          </a:p>
          <a:p>
            <a:pPr marL="628650" lvl="1" indent="-171450" algn="l" rtl="0">
              <a:spcBef>
                <a:spcPts val="0"/>
              </a:spcBef>
              <a:spcAft>
                <a:spcPts val="0"/>
              </a:spcAft>
              <a:buFont typeface="Arial" panose="020B0604020202020204" pitchFamily="34" charset="0"/>
              <a:buChar char="•"/>
            </a:pPr>
            <a:r>
              <a:rPr lang="en-US"/>
              <a:t>Can be disempowering because the work of changing is coming from someone/something else</a:t>
            </a:r>
          </a:p>
          <a:p>
            <a:pPr marL="171450" lvl="0" indent="-171450" algn="l" rtl="0">
              <a:spcBef>
                <a:spcPts val="0"/>
              </a:spcBef>
              <a:spcAft>
                <a:spcPts val="0"/>
              </a:spcAft>
              <a:buFont typeface="Arial" panose="020B0604020202020204" pitchFamily="34" charset="0"/>
              <a:buChar char="•"/>
            </a:pPr>
            <a:r>
              <a:rPr lang="en-US" u="sng"/>
              <a:t>Goal-based motivation</a:t>
            </a:r>
          </a:p>
          <a:p>
            <a:pPr marL="628650" lvl="1" indent="-171450" algn="l" rtl="0">
              <a:spcBef>
                <a:spcPts val="0"/>
              </a:spcBef>
              <a:spcAft>
                <a:spcPts val="0"/>
              </a:spcAft>
              <a:buFont typeface="Arial" panose="020B0604020202020204" pitchFamily="34" charset="0"/>
              <a:buChar char="•"/>
            </a:pPr>
            <a:r>
              <a:rPr lang="en-US"/>
              <a:t>Usually comes from within someone (ex. Wanting to repair relationship with family, wanting to keep a job they love, etc.)</a:t>
            </a:r>
          </a:p>
          <a:p>
            <a:pPr marL="628650" lvl="1" indent="-171450" algn="l" rtl="0">
              <a:spcBef>
                <a:spcPts val="0"/>
              </a:spcBef>
              <a:spcAft>
                <a:spcPts val="0"/>
              </a:spcAft>
              <a:buFont typeface="Arial" panose="020B0604020202020204" pitchFamily="34" charset="0"/>
              <a:buChar char="•"/>
            </a:pPr>
            <a:r>
              <a:rPr lang="en-US"/>
              <a:t>Often a more long-term recovery because the person’s motivations don’t go away if something external changes</a:t>
            </a:r>
          </a:p>
          <a:p>
            <a:pPr marL="628650" lvl="1" indent="-171450" algn="l" rtl="0">
              <a:spcBef>
                <a:spcPts val="0"/>
              </a:spcBef>
              <a:spcAft>
                <a:spcPts val="0"/>
              </a:spcAft>
              <a:buFont typeface="Arial" panose="020B0604020202020204" pitchFamily="34" charset="0"/>
              <a:buChar char="•"/>
            </a:pPr>
            <a:r>
              <a:rPr lang="en-US"/>
              <a:t>Empowering because stopping substance use because of your own motivators can build confidence</a:t>
            </a:r>
          </a:p>
          <a:p>
            <a:pPr marL="171450" lvl="0" indent="-171450" algn="l" rtl="0">
              <a:spcBef>
                <a:spcPts val="0"/>
              </a:spcBef>
              <a:spcAft>
                <a:spcPts val="0"/>
              </a:spcAft>
              <a:buFont typeface="Arial" panose="020B0604020202020204" pitchFamily="34" charset="0"/>
              <a:buChar char="•"/>
            </a:pPr>
            <a:r>
              <a:rPr lang="en-US"/>
              <a:t>Individuals who are early on in the process of changing their SUD behaviors (ex. Stopping use or using more safely) may have more fear-based motivations</a:t>
            </a:r>
          </a:p>
          <a:p>
            <a:pPr marL="171450" lvl="0" indent="-171450" algn="l" rtl="0">
              <a:spcBef>
                <a:spcPts val="0"/>
              </a:spcBef>
              <a:spcAft>
                <a:spcPts val="0"/>
              </a:spcAft>
              <a:buFont typeface="Arial" panose="020B0604020202020204" pitchFamily="34" charset="0"/>
              <a:buChar char="•"/>
            </a:pPr>
            <a:r>
              <a:rPr lang="en-US" b="0" u="none"/>
              <a:t>In general, we want to focus on patients’ goal-based motivators because those are more effective in helping someone change behavior, but when talking to the patient, you will learn more about what could potentially be most effective in helping them move to the next stage of behavior change</a:t>
            </a:r>
            <a:endParaRPr/>
          </a:p>
        </p:txBody>
      </p:sp>
      <p:sp>
        <p:nvSpPr>
          <p:cNvPr id="342" name="Google Shape;34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9722f0708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9722f0708_0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indent="-317500">
              <a:buSzPts val="1400"/>
              <a:buChar char="●"/>
            </a:pPr>
            <a:r>
              <a:rPr lang="en-US">
                <a:solidFill>
                  <a:srgbClr val="FF0000"/>
                </a:solidFill>
                <a:ea typeface="Calibri"/>
                <a:cs typeface="Calibri"/>
              </a:rPr>
              <a:t>MENTIONED IN 1-HOUR – CMW:  I think important to refresh since we want them to identify it in the video....</a:t>
            </a:r>
            <a:endParaRPr lang="en-US"/>
          </a:p>
          <a:p>
            <a:pPr marL="457200" lvl="0" indent="-317500" algn="l">
              <a:spcBef>
                <a:spcPts val="0"/>
              </a:spcBef>
              <a:spcAft>
                <a:spcPts val="0"/>
              </a:spcAft>
              <a:buSzPts val="1400"/>
              <a:buChar char="●"/>
            </a:pPr>
            <a:r>
              <a:rPr lang="en-US"/>
              <a:t>Building a relationship with the patient starts with body language and using these techniques to help the patient feel comfortable talking to you</a:t>
            </a:r>
          </a:p>
          <a:p>
            <a:pPr marL="457200" lvl="0" indent="-317500" algn="l" rtl="0">
              <a:spcBef>
                <a:spcPts val="0"/>
              </a:spcBef>
              <a:spcAft>
                <a:spcPts val="0"/>
              </a:spcAft>
              <a:buSzPts val="1400"/>
              <a:buChar char="●"/>
            </a:pPr>
            <a:r>
              <a:rPr lang="en-US"/>
              <a:t>We know that people who are revived using Narcan often have a strong emotional reaction after waking up – we want to help the patient calm down if they are in that state</a:t>
            </a:r>
          </a:p>
          <a:p>
            <a:pPr marL="457200" lvl="0" indent="-317500" algn="l" rtl="0">
              <a:spcBef>
                <a:spcPts val="0"/>
              </a:spcBef>
              <a:spcAft>
                <a:spcPts val="0"/>
              </a:spcAft>
              <a:buSzPts val="1400"/>
              <a:buChar char="●"/>
            </a:pPr>
            <a:r>
              <a:rPr lang="en-US"/>
              <a:t>Don’t stand over the patient – ask if you can come near them and get down to their eye level so they don’t feel intimated by you </a:t>
            </a:r>
          </a:p>
          <a:p>
            <a:pPr marL="457200" lvl="0" indent="-317500" algn="l" rtl="0">
              <a:spcBef>
                <a:spcPts val="0"/>
              </a:spcBef>
              <a:spcAft>
                <a:spcPts val="0"/>
              </a:spcAft>
              <a:buSzPts val="1400"/>
              <a:buChar char="●"/>
            </a:pPr>
            <a:r>
              <a:rPr lang="en-US"/>
              <a:t>Be patient and wait for the patient to become oriented</a:t>
            </a:r>
          </a:p>
          <a:p>
            <a:pPr marL="457200" lvl="0" indent="-317500" algn="l" rtl="0">
              <a:spcBef>
                <a:spcPts val="0"/>
              </a:spcBef>
              <a:spcAft>
                <a:spcPts val="0"/>
              </a:spcAft>
              <a:buSzPts val="1400"/>
              <a:buChar char="●"/>
            </a:pPr>
            <a:r>
              <a:rPr lang="en-US"/>
              <a:t>Use gender neutral terms and/or ask the patient what pronouns they use. This will help the patient feel more comfortable with you and show that you respect them as a person</a:t>
            </a:r>
          </a:p>
          <a:p>
            <a:pPr marL="457200" lvl="0" indent="-317500" algn="l" rtl="0">
              <a:spcBef>
                <a:spcPts val="0"/>
              </a:spcBef>
              <a:spcAft>
                <a:spcPts val="0"/>
              </a:spcAft>
              <a:buSzPts val="1400"/>
              <a:buChar char="●"/>
            </a:pPr>
            <a:r>
              <a:rPr lang="en-US"/>
              <a:t>If the person has a strong emotional reaction, you can do the slow deep breathing exercise we did at the beginning of the training</a:t>
            </a:r>
          </a:p>
          <a:p>
            <a:pPr marL="457200" lvl="0" indent="-317500" algn="l" rtl="0">
              <a:spcBef>
                <a:spcPts val="0"/>
              </a:spcBef>
              <a:spcAft>
                <a:spcPts val="0"/>
              </a:spcAft>
              <a:buSzPts val="1400"/>
              <a:buChar char="●"/>
            </a:pPr>
            <a:r>
              <a:rPr lang="en-US"/>
              <a:t>Join the person in their verbal tone and pace so they feel comfortable talking to you</a:t>
            </a:r>
            <a:endParaRPr lang="en-US">
              <a:cs typeface="Calibri"/>
            </a:endParaRPr>
          </a:p>
        </p:txBody>
      </p:sp>
      <p:sp>
        <p:nvSpPr>
          <p:cNvPr id="372" name="Google Shape;372;g59722f0708_0_1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video explains the difference between sympathy and empathy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 you watch this video, look out for the various rapid rapport techniques we just discussed – we will be discussing after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Instructors: Play the video either from the slide or open this link: </a:t>
            </a:r>
            <a:r>
              <a:rPr lang="en-US"/>
              <a:t>https://brenebrown.com/videos/rsa-short-empathy/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274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i="0" u="none" strike="noStrike" cap="none">
                <a:solidFill>
                  <a:schemeClr val="dk1"/>
                </a:solidFill>
                <a:effectLst/>
                <a:latin typeface="Calibri"/>
                <a:ea typeface="Calibri"/>
                <a:cs typeface="Calibri"/>
                <a:sym typeface="Calibri"/>
              </a:rPr>
              <a:t>Interactive Activity:</a:t>
            </a:r>
            <a:r>
              <a:rPr lang="en-US" sz="1200" b="0" i="0" u="none" strike="noStrike" cap="none">
                <a:solidFill>
                  <a:schemeClr val="dk1"/>
                </a:solidFill>
                <a:effectLst/>
                <a:latin typeface="Calibri"/>
                <a:ea typeface="Calibri"/>
                <a:cs typeface="Calibri"/>
                <a:sym typeface="Calibri"/>
              </a:rPr>
              <a:t> Rapid Rapport Discussion (4-5 minutes)</a:t>
            </a:r>
            <a:endParaRPr lang="en-US" i="0"/>
          </a:p>
          <a:p>
            <a:pPr marL="171450" lvl="0" indent="-171450" algn="l" rtl="0">
              <a:spcBef>
                <a:spcPts val="0"/>
              </a:spcBef>
              <a:spcAft>
                <a:spcPts val="0"/>
              </a:spcAft>
              <a:buFont typeface="Arial" panose="020B0604020202020204" pitchFamily="34" charset="0"/>
              <a:buChar char="•"/>
            </a:pPr>
            <a:r>
              <a:rPr lang="en-US" i="0"/>
              <a:t>Lead the group in a brief conversation answering the questions on the slide</a:t>
            </a:r>
          </a:p>
        </p:txBody>
      </p:sp>
      <p:sp>
        <p:nvSpPr>
          <p:cNvPr id="4" name="Slide Number Placeholder 3"/>
          <p:cNvSpPr>
            <a:spLocks noGrp="1"/>
          </p:cNvSpPr>
          <p:nvPr>
            <p:ph type="sldNum" sz="quarter" idx="5"/>
          </p:nvPr>
        </p:nvSpPr>
        <p:spPr/>
        <p:txBody>
          <a:bodyPr/>
          <a:lstStyle/>
          <a:p>
            <a:fld id="{857A0DAF-54C7-4053-8D3B-CDB5BB994E72}" type="slidenum">
              <a:rPr lang="en-US" smtClean="0"/>
              <a:t>36</a:t>
            </a:fld>
            <a:endParaRPr lang="en-US"/>
          </a:p>
        </p:txBody>
      </p:sp>
    </p:spTree>
    <p:extLst>
      <p:ext uri="{BB962C8B-B14F-4D97-AF65-F5344CB8AC3E}">
        <p14:creationId xmlns:p14="http://schemas.microsoft.com/office/powerpoint/2010/main" val="325392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Your traditional role in EMS may be to act as a problem solver. Motivational Interviewing may require you to put that hat down for a few minutes, and just listen to the patient</a:t>
            </a:r>
          </a:p>
          <a:p>
            <a:pPr marL="171450" lvl="0" indent="-171450" algn="l" rtl="0">
              <a:spcBef>
                <a:spcPts val="0"/>
              </a:spcBef>
              <a:spcAft>
                <a:spcPts val="0"/>
              </a:spcAft>
              <a:buFont typeface="Arial" panose="020B0604020202020204" pitchFamily="34" charset="0"/>
              <a:buChar char="•"/>
            </a:pPr>
            <a:r>
              <a:rPr lang="en-US"/>
              <a:t>Motivational Interviewing can remind you to listen to the patients’ potential motivations for seeking change and then using those motivations to help them</a:t>
            </a:r>
          </a:p>
          <a:p>
            <a:pPr marL="171450" lvl="0" indent="-171450" algn="l" rtl="0">
              <a:spcBef>
                <a:spcPts val="0"/>
              </a:spcBef>
              <a:spcAft>
                <a:spcPts val="0"/>
              </a:spcAft>
              <a:buFont typeface="Arial" panose="020B0604020202020204" pitchFamily="34" charset="0"/>
              <a:buChar char="•"/>
            </a:pPr>
            <a:r>
              <a:rPr lang="en-US"/>
              <a:t>It is very possible that the patient may not be ready to be connected to resources that day, but using MI helps you plant a seed for if/when the patient is ready</a:t>
            </a:r>
          </a:p>
          <a:p>
            <a:pPr marL="171450" lvl="0" indent="-171450" algn="l" rtl="0">
              <a:spcBef>
                <a:spcPts val="0"/>
              </a:spcBef>
              <a:spcAft>
                <a:spcPts val="0"/>
              </a:spcAft>
              <a:buFont typeface="Arial" panose="020B0604020202020204" pitchFamily="34" charset="0"/>
              <a:buChar char="•"/>
            </a:pPr>
            <a:r>
              <a:rPr lang="en-US"/>
              <a:t>MI recognizes that the patient is the best person to make decisions about their life and they are the only person who can really make a change in their own life</a:t>
            </a:r>
          </a:p>
          <a:p>
            <a:pPr marL="171450" indent="-171450">
              <a:buFont typeface="Arial" panose="020B0604020202020204" pitchFamily="34" charset="0"/>
              <a:buChar char="•"/>
            </a:pPr>
            <a:r>
              <a:rPr lang="en-US"/>
              <a:t>MI can help to influence/encourage progression through the stages of change </a:t>
            </a:r>
            <a:endParaRPr>
              <a:cs typeface="Calibri" panose="020F0502020204030204"/>
            </a:endParaRPr>
          </a:p>
        </p:txBody>
      </p:sp>
      <p:sp>
        <p:nvSpPr>
          <p:cNvPr id="379" name="Google Shape;37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c804a13b1_0_6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5c804a13b1_0_6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MI is based on the premise that the ideas most likely to succeed are those generated by the individual. The person will be most successful when they come up with the ideas themself</a:t>
            </a:r>
          </a:p>
          <a:p>
            <a:pPr marL="171450" lvl="0" indent="-171450" algn="l" rtl="0">
              <a:spcBef>
                <a:spcPts val="0"/>
              </a:spcBef>
              <a:spcAft>
                <a:spcPts val="0"/>
              </a:spcAft>
              <a:buFont typeface="Arial" panose="020B0604020202020204" pitchFamily="34" charset="0"/>
              <a:buChar char="•"/>
            </a:pPr>
            <a:r>
              <a:rPr lang="en-US"/>
              <a:t>You are there to help them figure out what motivates them through a collaborative relationship</a:t>
            </a:r>
          </a:p>
          <a:p>
            <a:pPr marL="171450" indent="-171450">
              <a:buFont typeface="Arial" panose="020B0604020202020204" pitchFamily="34" charset="0"/>
              <a:buChar char="•"/>
            </a:pPr>
            <a:r>
              <a:rPr lang="en-US"/>
              <a:t>Keep the stages of behavior change in mind – you are a facilitator trying to plant a seed that will help the patient move from one stage to the next</a:t>
            </a:r>
            <a:endParaRPr/>
          </a:p>
        </p:txBody>
      </p:sp>
      <p:sp>
        <p:nvSpPr>
          <p:cNvPr id="386" name="Google Shape;386;g5c804a13b1_0_6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c4e1ead4c_0_2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There are a couple of core guiding principles that you can use throughout your interactions with patients</a:t>
            </a:r>
            <a:endParaRPr lang="en-US">
              <a:cs typeface="Calibri"/>
            </a:endParaRPr>
          </a:p>
          <a:p>
            <a:pPr marL="171450" lvl="0" indent="-171450" algn="l" rtl="0">
              <a:spcBef>
                <a:spcPts val="0"/>
              </a:spcBef>
              <a:spcAft>
                <a:spcPts val="0"/>
              </a:spcAft>
              <a:buFont typeface="Arial" panose="020B0604020202020204" pitchFamily="34" charset="0"/>
              <a:buChar char="•"/>
            </a:pPr>
            <a:endParaRPr lang="en-US">
              <a:cs typeface="Calibri"/>
            </a:endParaRPr>
          </a:p>
          <a:p>
            <a:pPr marL="171450" lvl="0" indent="-171450" algn="l" rtl="0">
              <a:spcBef>
                <a:spcPts val="0"/>
              </a:spcBef>
              <a:spcAft>
                <a:spcPts val="0"/>
              </a:spcAft>
              <a:buFont typeface="Arial" panose="020B0604020202020204" pitchFamily="34" charset="0"/>
              <a:buChar char="•"/>
            </a:pPr>
            <a:r>
              <a:rPr lang="en-US"/>
              <a:t>Motivational Interviewing: 4 Guiding Principles</a:t>
            </a:r>
            <a:endParaRPr lang="en-US">
              <a:cs typeface="Calibri"/>
            </a:endParaRPr>
          </a:p>
          <a:p>
            <a:pPr marL="628650" lvl="1" indent="-171450" algn="l" rtl="0">
              <a:spcBef>
                <a:spcPts val="0"/>
              </a:spcBef>
              <a:spcAft>
                <a:spcPts val="0"/>
              </a:spcAft>
              <a:buFont typeface="Arial" panose="020B0604020202020204" pitchFamily="34" charset="0"/>
              <a:buChar char="•"/>
            </a:pPr>
            <a:r>
              <a:rPr lang="en-US" u="sng"/>
              <a:t>Express empathy:</a:t>
            </a:r>
            <a:endParaRPr lang="en-US" u="sng">
              <a:cs typeface="Calibri"/>
            </a:endParaRPr>
          </a:p>
          <a:p>
            <a:pPr marL="1085850" lvl="2" indent="-171450" algn="l" rtl="0">
              <a:spcBef>
                <a:spcPts val="0"/>
              </a:spcBef>
              <a:spcAft>
                <a:spcPts val="0"/>
              </a:spcAft>
              <a:buFont typeface="Arial" panose="020B0604020202020204" pitchFamily="34" charset="0"/>
              <a:buChar char="•"/>
            </a:pPr>
            <a:r>
              <a:rPr lang="en-US"/>
              <a:t>By showing compassion and understanding while actively listening to a patient, you can express empathy to the patient to show that you can provide support for them through a collaborative relationship</a:t>
            </a:r>
            <a:endParaRPr lang="en-US">
              <a:cs typeface="Calibri"/>
            </a:endParaRPr>
          </a:p>
          <a:p>
            <a:pPr marL="628650" lvl="1" indent="-171450" algn="l" rtl="0">
              <a:spcBef>
                <a:spcPts val="0"/>
              </a:spcBef>
              <a:spcAft>
                <a:spcPts val="0"/>
              </a:spcAft>
              <a:buFont typeface="Arial" panose="020B0604020202020204" pitchFamily="34" charset="0"/>
              <a:buChar char="•"/>
            </a:pPr>
            <a:r>
              <a:rPr lang="en-US" u="sng"/>
              <a:t>Develop discrepancy:</a:t>
            </a:r>
            <a:endParaRPr lang="en-US" u="sng">
              <a:cs typeface="Calibri"/>
            </a:endParaRPr>
          </a:p>
          <a:p>
            <a:pPr marL="1085850" lvl="2" indent="-171450" algn="l" rtl="0">
              <a:spcBef>
                <a:spcPts val="0"/>
              </a:spcBef>
              <a:spcAft>
                <a:spcPts val="0"/>
              </a:spcAft>
              <a:buFont typeface="Arial" panose="020B0604020202020204" pitchFamily="34" charset="0"/>
              <a:buChar char="•"/>
            </a:pPr>
            <a:r>
              <a:rPr lang="en-US"/>
              <a:t>You can help the person see that their personal values/goals do not necessarily align with their current behavior</a:t>
            </a:r>
            <a:endParaRPr lang="en-US">
              <a:cs typeface="Calibri"/>
            </a:endParaRPr>
          </a:p>
          <a:p>
            <a:pPr marL="1085850" lvl="2" indent="-171450" algn="l" rtl="0">
              <a:spcBef>
                <a:spcPts val="0"/>
              </a:spcBef>
              <a:spcAft>
                <a:spcPts val="0"/>
              </a:spcAft>
              <a:buFont typeface="Arial" panose="020B0604020202020204" pitchFamily="34" charset="0"/>
              <a:buChar char="•"/>
            </a:pPr>
            <a:r>
              <a:rPr lang="en-US"/>
              <a:t>Be sure to do this in a non-judgmental way by separating the person from their behavior and helping them understand that their behavior of using substances or using them in an unhealthy way may not align with their personal goals/values</a:t>
            </a:r>
            <a:endParaRPr lang="en-US">
              <a:cs typeface="Calibri"/>
            </a:endParaRPr>
          </a:p>
          <a:p>
            <a:pPr marL="628650" lvl="1" indent="-171450" algn="l" rtl="0">
              <a:spcBef>
                <a:spcPts val="0"/>
              </a:spcBef>
              <a:spcAft>
                <a:spcPts val="0"/>
              </a:spcAft>
              <a:buFont typeface="Arial" panose="020B0604020202020204" pitchFamily="34" charset="0"/>
              <a:buChar char="•"/>
            </a:pPr>
            <a:r>
              <a:rPr lang="en-US" u="sng"/>
              <a:t>Roll with resistance:</a:t>
            </a:r>
            <a:endParaRPr lang="en-US" u="sng">
              <a:cs typeface="Calibri"/>
            </a:endParaRPr>
          </a:p>
          <a:p>
            <a:pPr marL="1085850" lvl="2" indent="-171450" algn="l" rtl="0">
              <a:spcBef>
                <a:spcPts val="0"/>
              </a:spcBef>
              <a:spcAft>
                <a:spcPts val="0"/>
              </a:spcAft>
              <a:buFont typeface="Arial" panose="020B0604020202020204" pitchFamily="34" charset="0"/>
              <a:buChar char="•"/>
            </a:pPr>
            <a:r>
              <a:rPr lang="en-US"/>
              <a:t>Some people have a strong emotional reaction after being woken up with Narcan and you may encounter some resistance from them</a:t>
            </a:r>
            <a:endParaRPr lang="en-US">
              <a:cs typeface="Calibri"/>
            </a:endParaRPr>
          </a:p>
          <a:p>
            <a:pPr marL="1085850" lvl="2" indent="-171450" algn="l" rtl="0">
              <a:spcBef>
                <a:spcPts val="0"/>
              </a:spcBef>
              <a:spcAft>
                <a:spcPts val="0"/>
              </a:spcAft>
              <a:buFont typeface="Arial" panose="020B0604020202020204" pitchFamily="34" charset="0"/>
              <a:buChar char="•"/>
            </a:pPr>
            <a:r>
              <a:rPr lang="en-US"/>
              <a:t>Use the skills we have talked about (ex. Deep breathing, rapid rapport techniques, etc.) to help calm that person down</a:t>
            </a:r>
            <a:endParaRPr lang="en-US">
              <a:cs typeface="Calibri"/>
            </a:endParaRPr>
          </a:p>
          <a:p>
            <a:pPr marL="1085850" lvl="2" indent="-171450" algn="l" rtl="0">
              <a:spcBef>
                <a:spcPts val="0"/>
              </a:spcBef>
              <a:spcAft>
                <a:spcPts val="0"/>
              </a:spcAft>
              <a:buFont typeface="Arial" panose="020B0604020202020204" pitchFamily="34" charset="0"/>
              <a:buChar char="•"/>
            </a:pPr>
            <a:r>
              <a:rPr lang="en-US"/>
              <a:t>The goal is not to force people into treatment. The goal is to plant a seed so the person knows there are resources available for if/when they are ready</a:t>
            </a:r>
            <a:endParaRPr lang="en-US">
              <a:cs typeface="Calibri"/>
            </a:endParaRPr>
          </a:p>
          <a:p>
            <a:pPr marL="628650" lvl="1" indent="-171450" algn="l" rtl="0">
              <a:spcBef>
                <a:spcPts val="0"/>
              </a:spcBef>
              <a:spcAft>
                <a:spcPts val="0"/>
              </a:spcAft>
              <a:buFont typeface="Arial" panose="020B0604020202020204" pitchFamily="34" charset="0"/>
              <a:buChar char="•"/>
            </a:pPr>
            <a:r>
              <a:rPr lang="en-US" u="sng"/>
              <a:t>Support self-efficacy:</a:t>
            </a:r>
            <a:endParaRPr lang="en-US" u="sng">
              <a:cs typeface="Calibri"/>
            </a:endParaRPr>
          </a:p>
          <a:p>
            <a:pPr marL="1085850" lvl="2" indent="-171450" algn="l" rtl="0">
              <a:spcBef>
                <a:spcPts val="0"/>
              </a:spcBef>
              <a:spcAft>
                <a:spcPts val="0"/>
              </a:spcAft>
              <a:buFont typeface="Arial" panose="020B0604020202020204" pitchFamily="34" charset="0"/>
              <a:buChar char="•"/>
            </a:pPr>
            <a:r>
              <a:rPr lang="en-US"/>
              <a:t>Pointing out any example of success can be helpful for the patient. Even if the success may seem small to you, it may actually be a big deal to the patient</a:t>
            </a:r>
            <a:endParaRPr lang="en-US">
              <a:cs typeface="Calibri"/>
            </a:endParaRPr>
          </a:p>
          <a:p>
            <a:pPr marL="1085850" lvl="2" indent="-171450" algn="l" rtl="0">
              <a:spcBef>
                <a:spcPts val="0"/>
              </a:spcBef>
              <a:spcAft>
                <a:spcPts val="0"/>
              </a:spcAft>
              <a:buFont typeface="Arial" panose="020B0604020202020204" pitchFamily="34" charset="0"/>
              <a:buChar char="•"/>
            </a:pPr>
            <a:r>
              <a:rPr lang="en-US"/>
              <a:t>For example, someone may have stopped using for 3 days. While this may not seem like a big deal to you, that was probably very difficult for the person so you can use that as a way to provide positive reinforcement and promote self efficacy</a:t>
            </a:r>
            <a:endParaRPr lang="en-US">
              <a:cs typeface="Calibri"/>
            </a:endParaRPr>
          </a:p>
          <a:p>
            <a:pPr marL="1085850" lvl="2" indent="-171450" algn="l" rtl="0">
              <a:spcBef>
                <a:spcPts val="0"/>
              </a:spcBef>
              <a:spcAft>
                <a:spcPts val="0"/>
              </a:spcAft>
              <a:buFont typeface="Arial" panose="020B0604020202020204" pitchFamily="34" charset="0"/>
              <a:buChar char="•"/>
            </a:pPr>
            <a:r>
              <a:rPr lang="en-US"/>
              <a:t>This will help the person understand that they are capable of change</a:t>
            </a:r>
            <a:endParaRPr lang="en-US">
              <a:cs typeface="Calibri"/>
            </a:endParaRPr>
          </a:p>
        </p:txBody>
      </p:sp>
      <p:sp>
        <p:nvSpPr>
          <p:cNvPr id="392" name="Google Shape;392;g5c4e1ead4c_0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c4e1ead4c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c4e1ead4c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a:t>Review key objectives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600" b="0" i="0" u="none" strike="noStrike" cap="none">
                <a:solidFill>
                  <a:schemeClr val="dk1"/>
                </a:solidFill>
                <a:effectLst/>
                <a:latin typeface="Calibri"/>
                <a:ea typeface="Calibri"/>
                <a:cs typeface="Calibri"/>
                <a:sym typeface="Calibri"/>
              </a:rPr>
              <a:t>Our objectives are NOT to put every patient into substance use treatment or to turn you into a therapist from this 4-hour training</a:t>
            </a:r>
          </a:p>
          <a:p>
            <a:pPr marL="171450" lvl="0" indent="-171450" algn="l" rtl="0">
              <a:spcBef>
                <a:spcPts val="0"/>
              </a:spcBef>
              <a:spcAft>
                <a:spcPts val="0"/>
              </a:spcAft>
              <a:buFont typeface="Arial" panose="020B0604020202020204" pitchFamily="34" charset="0"/>
              <a:buChar char="•"/>
            </a:pPr>
            <a:r>
              <a:rPr lang="en-US" sz="1600" i="0"/>
              <a:t>Throughout this training, we want to hear about your experiences from interactions with patients</a:t>
            </a:r>
          </a:p>
          <a:p>
            <a:pPr marL="171450" lvl="0" indent="-171450" algn="l" rtl="0">
              <a:spcBef>
                <a:spcPts val="0"/>
              </a:spcBef>
              <a:spcAft>
                <a:spcPts val="0"/>
              </a:spcAft>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We are not asking you to spend hours with patients to get them to go to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You are not going to be a therapist or addiction counselor by the end of this training</a:t>
            </a:r>
            <a:endParaRPr lang="en-US" sz="1200" b="0" i="0" u="none" strike="noStrike" cap="none">
              <a:solidFill>
                <a:schemeClr val="dk1"/>
              </a:solidFill>
              <a:effectLst/>
              <a:latin typeface="Calibri"/>
              <a:ea typeface="Calibri"/>
              <a:cs typeface="Calibri"/>
              <a:sym typeface="Calibri"/>
            </a:endParaRPr>
          </a:p>
          <a:p>
            <a:pPr marL="171450" indent="-171450">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We are asking you to spend about 5 minutes </a:t>
            </a:r>
            <a:r>
              <a:rPr lang="en-US">
                <a:solidFill>
                  <a:schemeClr val="dk1"/>
                </a:solidFill>
                <a:latin typeface="Calibri"/>
                <a:ea typeface="Calibri"/>
                <a:cs typeface="Calibri"/>
                <a:sym typeface="Calibri"/>
              </a:rPr>
              <a:t>to talk with</a:t>
            </a:r>
            <a:r>
              <a:rPr lang="en-US" sz="1200" b="0" i="0" u="none" strike="noStrike" cap="none">
                <a:solidFill>
                  <a:schemeClr val="dk1"/>
                </a:solidFill>
                <a:effectLst/>
                <a:latin typeface="Calibri"/>
                <a:ea typeface="Calibri"/>
                <a:cs typeface="Calibri"/>
                <a:sym typeface="Calibri"/>
              </a:rPr>
              <a:t> your patients with empathy about their options to get help</a:t>
            </a:r>
            <a:r>
              <a:rPr lang="en-US">
                <a:solidFill>
                  <a:schemeClr val="dk1"/>
                </a:solidFill>
                <a:latin typeface="Calibri"/>
                <a:ea typeface="Calibri"/>
                <a:cs typeface="Calibri"/>
                <a:sym typeface="Calibri"/>
              </a:rPr>
              <a:t> </a:t>
            </a:r>
            <a:r>
              <a:rPr lang="en-US">
                <a:sym typeface="Calibri"/>
              </a:rPr>
              <a:t>(that's why this training is called Five Minutes to Help)</a:t>
            </a:r>
            <a:endParaRPr lang="en-US" sz="1200" b="0" i="0" u="none" strike="noStrike" cap="none">
              <a:solidFill>
                <a:schemeClr val="dk1"/>
              </a:solidFill>
              <a:effectLst/>
              <a:latin typeface="Calibri"/>
              <a:ea typeface="Calibri"/>
              <a:cs typeface="Calibri"/>
            </a:endParaRPr>
          </a:p>
          <a:p>
            <a:pPr marL="171450" indent="-171450">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We are also asking that you learn about the resources available in the state and in your communities so you can tell your patients about </a:t>
            </a:r>
            <a:r>
              <a:rPr lang="en-US">
                <a:solidFill>
                  <a:schemeClr val="dk1"/>
                </a:solidFill>
                <a:latin typeface="Calibri"/>
                <a:ea typeface="Calibri"/>
                <a:cs typeface="Calibri"/>
                <a:sym typeface="Calibri"/>
              </a:rPr>
              <a:t>the support that is available for them</a:t>
            </a:r>
            <a:endParaRPr lang="en-US" sz="1200" b="0" i="1" u="none" strike="noStrike" cap="none">
              <a:solidFill>
                <a:schemeClr val="dk1"/>
              </a:solidFill>
              <a:effectLst/>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The purpose of this training is to give you more skills in your toolbox to help your patients and communities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a:p>
        </p:txBody>
      </p:sp>
      <p:sp>
        <p:nvSpPr>
          <p:cNvPr id="175" name="Google Shape;175;g5c4e1ead4c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9722f0708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9722f0708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indent="-171450">
              <a:buFont typeface="Arial,Sans-Serif" panose="020B0604020202020204" pitchFamily="34" charset="0"/>
              <a:buChar char="•"/>
            </a:pPr>
            <a:r>
              <a:rPr lang="en-US"/>
              <a:t>Motivational interviewing is a complex skill that can take a long time to master. We are not going to be experts at this by the end of a 4-hour training, but we want to give you some basic MI skills to practice when working with patients</a:t>
            </a:r>
          </a:p>
          <a:p>
            <a:pPr marL="171450" indent="-171450">
              <a:buFont typeface="Arial,Sans-Serif" panose="020B0604020202020204" pitchFamily="34" charset="0"/>
              <a:buChar char="•"/>
            </a:pPr>
            <a:r>
              <a:rPr lang="en-US"/>
              <a:t>There are 3 MI techniques we will go over today</a:t>
            </a:r>
            <a:endParaRPr lang="en-US">
              <a:cs typeface="Calibri"/>
            </a:endParaRPr>
          </a:p>
          <a:p>
            <a:pPr marL="628650" lvl="1" indent="-171450">
              <a:buFont typeface="Arial,Sans-Serif" panose="020B0604020202020204" pitchFamily="34" charset="0"/>
              <a:buChar char="•"/>
            </a:pPr>
            <a:r>
              <a:rPr lang="en-US"/>
              <a:t>OARS</a:t>
            </a:r>
            <a:endParaRPr lang="en-US">
              <a:cs typeface="Calibri"/>
            </a:endParaRPr>
          </a:p>
          <a:p>
            <a:pPr marL="628650" lvl="1" indent="-171450">
              <a:buFont typeface="Arial,Sans-Serif" panose="020B0604020202020204" pitchFamily="34" charset="0"/>
              <a:buChar char="•"/>
            </a:pPr>
            <a:r>
              <a:rPr lang="en-US"/>
              <a:t>Eliciting change talk</a:t>
            </a:r>
            <a:endParaRPr lang="en-US">
              <a:cs typeface="Calibri"/>
            </a:endParaRPr>
          </a:p>
          <a:p>
            <a:pPr marL="628650" lvl="1" indent="-171450">
              <a:buFont typeface="Arial,Sans-Serif" panose="020B0604020202020204" pitchFamily="34" charset="0"/>
              <a:buChar char="•"/>
            </a:pPr>
            <a:r>
              <a:rPr lang="en-US"/>
              <a:t>Generating commitment</a:t>
            </a:r>
          </a:p>
          <a:p>
            <a:pPr marL="171450" lvl="0" indent="-171450" algn="l">
              <a:spcBef>
                <a:spcPts val="0"/>
              </a:spcBef>
              <a:spcAft>
                <a:spcPts val="0"/>
              </a:spcAft>
              <a:buFont typeface="Arial" panose="020B0604020202020204" pitchFamily="34" charset="0"/>
              <a:buChar char="•"/>
            </a:pPr>
            <a:r>
              <a:rPr lang="en-US"/>
              <a:t>We will start with the acronym OARS</a:t>
            </a:r>
            <a:endParaRPr lang="en-US">
              <a:cs typeface="Calibri"/>
            </a:endParaRPr>
          </a:p>
        </p:txBody>
      </p:sp>
      <p:sp>
        <p:nvSpPr>
          <p:cNvPr id="402" name="Google Shape;402;g59722f0708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extLst>
      <p:ext uri="{BB962C8B-B14F-4D97-AF65-F5344CB8AC3E}">
        <p14:creationId xmlns:p14="http://schemas.microsoft.com/office/powerpoint/2010/main" val="2174277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Review the acronym OARS (open ended questions, affirmation, reflections, and summarization)</a:t>
            </a:r>
          </a:p>
          <a:p>
            <a:pPr marL="171450" indent="-171450">
              <a:buFont typeface="Arial" panose="020B0604020202020204" pitchFamily="34" charset="0"/>
              <a:buChar char="•"/>
            </a:pPr>
            <a:r>
              <a:rPr lang="en-US"/>
              <a:t>The goal of OARS is to build a relationship with the patient and to understand what they are going through so you can help them take the next step</a:t>
            </a:r>
            <a:endParaRPr lang="en-US">
              <a:cs typeface="Calibri"/>
            </a:endParaRPr>
          </a:p>
        </p:txBody>
      </p:sp>
      <p:sp>
        <p:nvSpPr>
          <p:cNvPr id="408" name="Google Shape;40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b="0"/>
              <a:t>The O in OARS stands for open-ended questions, which are questions that can NOT be answered with yes or no</a:t>
            </a:r>
          </a:p>
          <a:p>
            <a:pPr marL="171450" lvl="0" indent="-171450" algn="l" rtl="0">
              <a:spcBef>
                <a:spcPts val="0"/>
              </a:spcBef>
              <a:spcAft>
                <a:spcPts val="0"/>
              </a:spcAft>
              <a:buClr>
                <a:schemeClr val="dk1"/>
              </a:buClr>
              <a:buSzPts val="1100"/>
              <a:buFont typeface="Arial" panose="020B0604020202020204" pitchFamily="34" charset="0"/>
              <a:buChar char="•"/>
            </a:pPr>
            <a:r>
              <a:rPr lang="en-US" b="0"/>
              <a:t>Use open ended questions to understand the person’s personal motivations, goals, and reasons for using. Once you have a better understanding of that, you can help the patient figure out what they want to do next</a:t>
            </a:r>
            <a:endParaRPr lang="en-US" b="1"/>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06952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sz="1200" b="1" i="0" u="none" strike="noStrike" cap="none">
                <a:solidFill>
                  <a:schemeClr val="dk1"/>
                </a:solidFill>
                <a:effectLst/>
                <a:latin typeface="Calibri"/>
                <a:ea typeface="Calibri"/>
                <a:cs typeface="Calibri"/>
                <a:sym typeface="Calibri"/>
              </a:rPr>
              <a:t>Interactive Activity:</a:t>
            </a:r>
            <a:r>
              <a:rPr lang="en-US" sz="1200" b="0" i="0" u="none" strike="noStrike" cap="none">
                <a:solidFill>
                  <a:schemeClr val="dk1"/>
                </a:solidFill>
                <a:effectLst/>
                <a:latin typeface="Calibri"/>
                <a:ea typeface="Calibri"/>
                <a:cs typeface="Calibri"/>
                <a:sym typeface="Calibri"/>
              </a:rPr>
              <a:t> Open Ended Questions (8-10 minutes)</a:t>
            </a:r>
            <a:r>
              <a:rPr lang="en-US">
                <a:solidFill>
                  <a:schemeClr val="dk1"/>
                </a:solidFill>
                <a:latin typeface="Calibri"/>
                <a:ea typeface="Calibri"/>
                <a:cs typeface="Calibri"/>
                <a:sym typeface="Calibri"/>
              </a:rPr>
              <a:t> - GROUP DISCUSSION</a:t>
            </a:r>
            <a:endParaRPr lang="en-US"/>
          </a:p>
          <a:p>
            <a:pPr marL="171450" indent="-171450">
              <a:buFont typeface="Arial" panose="020B0604020202020204" pitchFamily="34" charset="0"/>
              <a:buChar char="•"/>
            </a:pPr>
            <a:r>
              <a:rPr lang="en-US"/>
              <a:t>The purpose of this activity is to practice using open ended questions in daily life before using them in the context of talking to patients with SUD</a:t>
            </a:r>
          </a:p>
          <a:p>
            <a:pPr marL="171450" indent="-171450">
              <a:buFont typeface="Arial" panose="020B0604020202020204" pitchFamily="34" charset="0"/>
              <a:buChar char="•"/>
            </a:pPr>
            <a:r>
              <a:rPr lang="en-US" b="1"/>
              <a:t>Instructors</a:t>
            </a:r>
            <a:r>
              <a:rPr lang="en-US"/>
              <a:t>: Please pick one of the scenarios to practice using open-ended questions. </a:t>
            </a:r>
          </a:p>
          <a:p>
            <a:pPr marL="342900" lvl="1" indent="-171450">
              <a:buFont typeface="Arial" panose="020B0604020202020204" pitchFamily="34" charset="0"/>
              <a:buChar char="•"/>
            </a:pPr>
            <a:r>
              <a:rPr lang="en-US"/>
              <a:t>Have students ask you at least 5 questions or probing statements (“tell me about….”) about the topic. Be sure the questions can NOT be answered with a “yes” or “no” response.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71261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a:t>Now we will try asking open ended questions in the context of talking to patients post-overdose</a:t>
            </a:r>
          </a:p>
          <a:p>
            <a:pPr marL="171450" indent="-171450">
              <a:buFont typeface="Arial" panose="020B0604020202020204" pitchFamily="34" charset="0"/>
              <a:buChar char="•"/>
            </a:pPr>
            <a:endParaRPr lang="en-US" i="0"/>
          </a:p>
          <a:p>
            <a:pPr marL="171450" indent="-171450">
              <a:buFont typeface="Arial" panose="020B0604020202020204" pitchFamily="34" charset="0"/>
              <a:buChar char="•"/>
            </a:pPr>
            <a:r>
              <a:rPr lang="en-US" i="1"/>
              <a:t>Instructors: Go through each yes/no question In blue and show the answer. This will serve as an example for the next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105861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a:t>Instructors: Put the questions on the left box on the screen first and ask a volunteer to rephrase it to be an open ended question. There are no right or wrong answers, as long as the rephrased question cannot be answered with yes or no.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17173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r>
              <a:rPr lang="en-US" sz="1400" b="0" u="none"/>
              <a:t>NOTE:  The text on the left will appear immediately – when you “click” the examples will appear!</a:t>
            </a:r>
          </a:p>
          <a:p>
            <a:pPr marL="171450" lvl="0" indent="-171450" algn="l" rtl="0">
              <a:spcBef>
                <a:spcPts val="0"/>
              </a:spcBef>
              <a:spcAft>
                <a:spcPts val="0"/>
              </a:spcAft>
              <a:buFont typeface="Arial" panose="020B0604020202020204" pitchFamily="34" charset="0"/>
              <a:buChar char="•"/>
            </a:pPr>
            <a:endParaRPr lang="en-US" b="0" u="none"/>
          </a:p>
          <a:p>
            <a:pPr marL="171450" lvl="0" indent="-171450" algn="l" rtl="0">
              <a:spcBef>
                <a:spcPts val="0"/>
              </a:spcBef>
              <a:spcAft>
                <a:spcPts val="0"/>
              </a:spcAft>
              <a:buFont typeface="Arial" panose="020B0604020202020204" pitchFamily="34" charset="0"/>
              <a:buChar char="•"/>
            </a:pPr>
            <a:r>
              <a:rPr lang="en-US" b="0" u="none"/>
              <a:t>The next part of OARS is Affirmations</a:t>
            </a:r>
          </a:p>
          <a:p>
            <a:pPr marL="171450" lvl="0" indent="-171450" algn="l" rtl="0">
              <a:spcBef>
                <a:spcPts val="0"/>
              </a:spcBef>
              <a:spcAft>
                <a:spcPts val="0"/>
              </a:spcAft>
              <a:buFont typeface="Arial" panose="020B0604020202020204" pitchFamily="34" charset="0"/>
              <a:buChar char="•"/>
            </a:pPr>
            <a:r>
              <a:rPr lang="en-US" b="0" u="none"/>
              <a:t>Affirmations help the person feel more comfortable talking to you and will likely continue the conversation</a:t>
            </a:r>
          </a:p>
          <a:p>
            <a:pPr marL="171450" lvl="0" indent="-171450" algn="l" rtl="0">
              <a:spcBef>
                <a:spcPts val="0"/>
              </a:spcBef>
              <a:spcAft>
                <a:spcPts val="0"/>
              </a:spcAft>
              <a:buFont typeface="Arial" panose="020B0604020202020204" pitchFamily="34" charset="0"/>
              <a:buChar char="•"/>
            </a:pPr>
            <a:r>
              <a:rPr lang="en-US" b="0" u="none"/>
              <a:t>Emphasize people’s small successes (ex. Not using substances for a few days, going to a Harm Reduction Center to exchange a syringe, etc.)</a:t>
            </a:r>
          </a:p>
          <a:p>
            <a:pPr marL="171450" lvl="0" indent="-171450" algn="l" rtl="0">
              <a:spcBef>
                <a:spcPts val="0"/>
              </a:spcBef>
              <a:spcAft>
                <a:spcPts val="0"/>
              </a:spcAft>
              <a:buFont typeface="Arial" panose="020B0604020202020204" pitchFamily="34" charset="0"/>
              <a:buChar char="•"/>
            </a:pPr>
            <a:r>
              <a:rPr lang="en-US" b="0" u="none"/>
              <a:t>Even if the success seems small to you, it may be a big accomplishment for the patient</a:t>
            </a:r>
          </a:p>
          <a:p>
            <a:pPr marL="171450" lvl="0" indent="-171450" algn="l" rtl="0">
              <a:spcBef>
                <a:spcPts val="0"/>
              </a:spcBef>
              <a:spcAft>
                <a:spcPts val="0"/>
              </a:spcAft>
              <a:buFont typeface="Arial" panose="020B0604020202020204" pitchFamily="34" charset="0"/>
              <a:buChar char="•"/>
            </a:pPr>
            <a:r>
              <a:rPr lang="en-US" b="0" u="none"/>
              <a:t>Helping the patient feel like they accomplished something important will also support their self-efficacy and encourage them to keep trying even after a set back</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17779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u="none"/>
              <a:t>NOTE:  The text on the left will appear immediately – when you “click” the examples will appear!</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Reflective listening communicates to the patient that you are listening and that you are trying to understand what they are saying</a:t>
            </a:r>
          </a:p>
          <a:p>
            <a:pPr marL="171450" indent="-171450">
              <a:buFont typeface="Arial" panose="020B0604020202020204" pitchFamily="34" charset="0"/>
              <a:buChar char="•"/>
            </a:pPr>
            <a:r>
              <a:rPr lang="en-US"/>
              <a:t>You can repeat back to them what they said to make sure you understand</a:t>
            </a:r>
          </a:p>
          <a:p>
            <a:pPr marL="171450" indent="-171450">
              <a:buFont typeface="Arial" panose="020B0604020202020204" pitchFamily="34" charset="0"/>
              <a:buChar char="•"/>
            </a:pP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60922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59876edb64_1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59876edb64_1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a:t>The last letter in OARS is Summarization</a:t>
            </a:r>
          </a:p>
          <a:p>
            <a:pPr marL="171450" lvl="0" indent="-171450" algn="l" rtl="0">
              <a:spcBef>
                <a:spcPts val="0"/>
              </a:spcBef>
              <a:spcAft>
                <a:spcPts val="0"/>
              </a:spcAft>
              <a:buFont typeface="Arial" panose="020B0604020202020204" pitchFamily="34" charset="0"/>
              <a:buChar char="•"/>
            </a:pPr>
            <a:r>
              <a:rPr lang="en-US" b="0" u="none"/>
              <a:t>This helps bring a conclusion to the conversation and will ideally lead to next steps (ex. Giving a patient the phone number to </a:t>
            </a:r>
            <a:r>
              <a:rPr lang="en-US" b="0" u="none" err="1"/>
              <a:t>ReachNJ</a:t>
            </a:r>
            <a:r>
              <a:rPr lang="en-US" b="0" u="none"/>
              <a:t> or a Harm Reduction Center, leaving naloxone behind with a patient or loved one, etc.)</a:t>
            </a:r>
            <a:endParaRPr lang="en-US"/>
          </a:p>
          <a:p>
            <a:pPr marL="0" lvl="0" indent="0" algn="l" rtl="0">
              <a:spcBef>
                <a:spcPts val="0"/>
              </a:spcBef>
              <a:spcAft>
                <a:spcPts val="0"/>
              </a:spcAft>
              <a:buNone/>
            </a:pPr>
            <a:endParaRPr/>
          </a:p>
        </p:txBody>
      </p:sp>
      <p:sp>
        <p:nvSpPr>
          <p:cNvPr id="447" name="Google Shape;447;g59876edb64_1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9722f0708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9722f0708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lang="en-US"/>
              <a:t>Now we will talk about the second MI technique: eliciting change talk</a:t>
            </a:r>
          </a:p>
          <a:p>
            <a:pPr marL="171450" indent="-171450">
              <a:buFont typeface="Arial,Sans-Serif" panose="020B0604020202020204" pitchFamily="34" charset="0"/>
              <a:buChar char="•"/>
            </a:pPr>
            <a:endParaRPr lang="en-US">
              <a:cs typeface="Calibri"/>
            </a:endParaRPr>
          </a:p>
        </p:txBody>
      </p:sp>
      <p:sp>
        <p:nvSpPr>
          <p:cNvPr id="402" name="Google Shape;402;g59722f0708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extLst>
      <p:ext uri="{BB962C8B-B14F-4D97-AF65-F5344CB8AC3E}">
        <p14:creationId xmlns:p14="http://schemas.microsoft.com/office/powerpoint/2010/main" val="306695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c804a13b1_0_7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c804a13b1_0_7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This is a real quote </a:t>
            </a:r>
            <a:r>
              <a:rPr lang="en-US">
                <a:solidFill>
                  <a:schemeClr val="dk1"/>
                </a:solidFill>
                <a:latin typeface="Calibri"/>
                <a:ea typeface="Calibri"/>
                <a:cs typeface="Calibri"/>
                <a:sym typeface="Calibri"/>
              </a:rPr>
              <a:t>from</a:t>
            </a:r>
            <a:r>
              <a:rPr lang="en-US" sz="1200" b="0" i="0" u="none" strike="noStrike" cap="none">
                <a:solidFill>
                  <a:schemeClr val="dk1"/>
                </a:solidFill>
                <a:effectLst/>
                <a:latin typeface="Calibri"/>
                <a:ea typeface="Calibri"/>
                <a:cs typeface="Calibri"/>
                <a:sym typeface="Calibri"/>
              </a:rPr>
              <a:t> someone receiving treatment for an opioid addiction</a:t>
            </a:r>
          </a:p>
          <a:p>
            <a:pPr marL="171450" indent="-171450">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While of course not every person who uses substances will be responsive every time, some will be</a:t>
            </a:r>
            <a:r>
              <a:rPr lang="en-US">
                <a:solidFill>
                  <a:schemeClr val="dk1"/>
                </a:solidFill>
                <a:latin typeface="Calibri"/>
                <a:ea typeface="Calibri"/>
                <a:cs typeface="Calibri"/>
                <a:sym typeface="Calibri"/>
              </a:rPr>
              <a:t> ready</a:t>
            </a:r>
            <a:endParaRPr lang="en-US">
              <a:solidFill>
                <a:schemeClr val="dk1"/>
              </a:solidFill>
              <a:latin typeface="Calibri"/>
              <a:ea typeface="Calibri"/>
              <a:cs typeface="Calibri"/>
            </a:endParaRPr>
          </a:p>
          <a:p>
            <a:pPr marL="171450" indent="-171450">
              <a:buFont typeface="Arial" panose="020B0604020202020204" pitchFamily="34" charset="0"/>
              <a:buChar char="•"/>
            </a:pPr>
            <a:r>
              <a:rPr lang="en-US">
                <a:solidFill>
                  <a:schemeClr val="dk1"/>
                </a:solidFill>
                <a:latin typeface="Calibri"/>
                <a:ea typeface="Calibri"/>
                <a:cs typeface="Calibri"/>
                <a:sym typeface="Calibri"/>
              </a:rPr>
              <a:t>Your job is to make sure the patients who are not ready know that help is available if/when they want it and to connect patients who are ready for help to recovery resources</a:t>
            </a:r>
            <a:endParaRPr lang="en-US" sz="1200" b="0" i="0" u="none" strike="noStrike" cap="none">
              <a:solidFill>
                <a:schemeClr val="dk1"/>
              </a:solidFill>
              <a:effectLst/>
              <a:latin typeface="Calibri"/>
              <a:ea typeface="Calibri"/>
              <a:cs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Our goal as we go through today’s training, and as you apply the communication techniques out in the field, is to try to connect with patients and to encourage them to get help if/when they are ready</a:t>
            </a:r>
          </a:p>
          <a:p>
            <a:pPr marL="171450" lvl="0" indent="-171450" algn="l" rtl="0">
              <a:spcBef>
                <a:spcPts val="0"/>
              </a:spcBef>
              <a:spcAft>
                <a:spcPts val="0"/>
              </a:spcAft>
              <a:buFont typeface="Arial" panose="020B0604020202020204" pitchFamily="34" charset="0"/>
              <a:buChar char="•"/>
            </a:pPr>
            <a:endParaRPr lang="en-US" sz="1200" b="0" i="0" u="none" strike="noStrike" cap="none">
              <a:solidFill>
                <a:schemeClr val="dk1"/>
              </a:solidFill>
              <a:effectLst/>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ONE IDEA:  Have someone from the class read this statement out loud – and then an instructor can read the letter</a:t>
            </a:r>
            <a:endParaRPr lang="en-US" sz="1200" b="0" i="0" u="sng" strike="noStrike" cap="none">
              <a:solidFill>
                <a:schemeClr val="dk1"/>
              </a:solidFill>
              <a:effectLst/>
              <a:latin typeface="Calibri"/>
              <a:ea typeface="Calibri"/>
              <a:cs typeface="Calibri"/>
              <a:sym typeface="Calibri"/>
            </a:endParaRPr>
          </a:p>
          <a:p>
            <a:pPr algn="l"/>
            <a:r>
              <a:rPr lang="en-US" sz="1200" b="0" i="0" u="none" strike="noStrike" cap="none">
                <a:solidFill>
                  <a:schemeClr val="dk1"/>
                </a:solidFill>
                <a:effectLst/>
                <a:latin typeface="Calibri"/>
                <a:ea typeface="Calibri"/>
                <a:cs typeface="Calibri"/>
                <a:sym typeface="Calibri"/>
              </a:rPr>
              <a:t> </a:t>
            </a:r>
          </a:p>
          <a:p>
            <a:pPr marL="0" lvl="0" indent="0" algn="l" rtl="0">
              <a:spcBef>
                <a:spcPts val="0"/>
              </a:spcBef>
              <a:spcAft>
                <a:spcPts val="0"/>
              </a:spcAft>
              <a:buNone/>
            </a:pPr>
            <a:r>
              <a:rPr lang="en-US" b="1" i="1">
                <a:solidFill>
                  <a:srgbClr val="FF0000"/>
                </a:solidFill>
              </a:rPr>
              <a:t>Instructors: you may read the letter form an individual in recovery out loud or give it to participants as a handout and encourage them to read it during a break. The letter is available on the instructor website. </a:t>
            </a:r>
            <a:endParaRPr b="1" i="1">
              <a:solidFill>
                <a:srgbClr val="FF0000"/>
              </a:solidFill>
            </a:endParaRPr>
          </a:p>
        </p:txBody>
      </p:sp>
      <p:sp>
        <p:nvSpPr>
          <p:cNvPr id="156" name="Google Shape;156;g5c804a13b1_0_7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5c4e1ead4c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5c4e1ead4c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a:t>Change talk is the language someone may use that can hint at their potential and willingness to change their behavior</a:t>
            </a:r>
          </a:p>
          <a:p>
            <a:pPr marL="171450" lvl="0" indent="-171450" algn="l" rtl="0">
              <a:spcBef>
                <a:spcPts val="0"/>
              </a:spcBef>
              <a:spcAft>
                <a:spcPts val="0"/>
              </a:spcAft>
              <a:buFont typeface="Arial" panose="020B0604020202020204" pitchFamily="34" charset="0"/>
              <a:buChar char="•"/>
            </a:pPr>
            <a:r>
              <a:rPr lang="en-US" b="0" u="none"/>
              <a:t>Look out for this type of talk and use it as an opportunity to motivate the person to change</a:t>
            </a:r>
          </a:p>
        </p:txBody>
      </p:sp>
      <p:sp>
        <p:nvSpPr>
          <p:cNvPr id="455" name="Google Shape;455;g5c4e1ead4c_0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c804a13b1_0_6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c804a13b1_0_6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a:t>Review examples on the slide</a:t>
            </a:r>
            <a:endParaRPr/>
          </a:p>
        </p:txBody>
      </p:sp>
      <p:sp>
        <p:nvSpPr>
          <p:cNvPr id="471" name="Google Shape;471;g5c804a13b1_0_6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5c4e1ead4c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5c4e1ead4c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Change talk increases the chances that your patient will make actual changes.</a:t>
            </a:r>
          </a:p>
          <a:p>
            <a:pPr marL="171450" lvl="0" indent="-171450" algn="l" rtl="0">
              <a:spcBef>
                <a:spcPts val="0"/>
              </a:spcBef>
              <a:spcAft>
                <a:spcPts val="0"/>
              </a:spcAft>
              <a:buFont typeface="Arial" panose="020B0604020202020204" pitchFamily="34" charset="0"/>
              <a:buChar char="•"/>
            </a:pPr>
            <a:r>
              <a:rPr lang="en-US"/>
              <a:t>This is another opportunity to use the open ended questions we practiced earlier</a:t>
            </a:r>
          </a:p>
          <a:p>
            <a:pPr marL="171450" lvl="0" indent="-171450" algn="l" rtl="0">
              <a:spcBef>
                <a:spcPts val="0"/>
              </a:spcBef>
              <a:spcAft>
                <a:spcPts val="0"/>
              </a:spcAft>
              <a:buFont typeface="Arial" panose="020B0604020202020204" pitchFamily="34" charset="0"/>
              <a:buChar char="•"/>
            </a:pPr>
            <a:r>
              <a:rPr lang="en-US"/>
              <a:t>Review examples on slide</a:t>
            </a:r>
          </a:p>
          <a:p>
            <a:pPr marL="171450" lvl="0" indent="-171450" algn="l" rtl="0">
              <a:spcBef>
                <a:spcPts val="0"/>
              </a:spcBef>
              <a:spcAft>
                <a:spcPts val="0"/>
              </a:spcAft>
              <a:buFont typeface="Arial" panose="020B0604020202020204" pitchFamily="34" charset="0"/>
              <a:buChar char="•"/>
            </a:pPr>
            <a:r>
              <a:rPr lang="en-US"/>
              <a:t>You should engage in the way that feels most comfortable to you – give a compliment, make a connection, build rapid rapport, etc.</a:t>
            </a:r>
          </a:p>
          <a:p>
            <a:pPr marL="171450" lvl="0" indent="-171450" algn="l" rtl="0">
              <a:spcBef>
                <a:spcPts val="0"/>
              </a:spcBef>
              <a:spcAft>
                <a:spcPts val="0"/>
              </a:spcAft>
              <a:buFont typeface="Arial" panose="020B0604020202020204" pitchFamily="34" charset="0"/>
              <a:buChar char="•"/>
            </a:pPr>
            <a:endParaRPr lang="en-US"/>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78" name="Google Shape;478;g5c4e1ead4c_0_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5c4e1ead4c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5c4e1ead4c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indent="-171450">
              <a:buFont typeface="Arial"/>
              <a:buChar char="•"/>
              <a:defRPr/>
            </a:pPr>
            <a:r>
              <a:rPr lang="en-US">
                <a:cs typeface="Calibri"/>
              </a:rPr>
              <a:t>Motivation for change is strengthened when the person sees the discrepancies between their current situation and their hopes for the future</a:t>
            </a:r>
            <a:endParaRPr lang="en-US"/>
          </a:p>
          <a:p>
            <a:pPr marL="171450" indent="-171450">
              <a:buFont typeface="Arial" panose="020B0604020202020204" pitchFamily="34" charset="0"/>
              <a:buChar char="•"/>
              <a:defRPr/>
            </a:pPr>
            <a:r>
              <a:rPr lang="en-US">
                <a:cs typeface="Calibri"/>
              </a:rPr>
              <a:t>Your role is to help focus the person's attention on how current behavior differs from ideal or desired behavior</a:t>
            </a:r>
          </a:p>
          <a:p>
            <a:pPr marL="171450" indent="-171450">
              <a:buFont typeface="Arial" panose="020B0604020202020204" pitchFamily="34" charset="0"/>
              <a:buChar char="•"/>
              <a:defRPr/>
            </a:pPr>
            <a:r>
              <a:rPr lang="en-US">
                <a:cs typeface="Calibri"/>
              </a:rPr>
              <a:t>Discrepancy is initially highlighted by increasing the person's awareness of the negative personal, familial, or community consequences of a risky behavior and helping them confront the substance use that contributed to the consequences</a:t>
            </a:r>
          </a:p>
          <a:p>
            <a:pPr marL="171450" indent="-171450">
              <a:buFont typeface="Arial" panose="020B0604020202020204" pitchFamily="34" charset="0"/>
              <a:buChar char="•"/>
              <a:defRPr/>
            </a:pPr>
            <a:r>
              <a:rPr lang="en-US">
                <a:cs typeface="Calibri"/>
              </a:rPr>
              <a:t>The patient should be the one to come up with the arguments for change, not the healthcare provider</a:t>
            </a:r>
          </a:p>
        </p:txBody>
      </p:sp>
      <p:sp>
        <p:nvSpPr>
          <p:cNvPr id="485" name="Google Shape;485;g5c4e1ead4c_0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c4e1ead4c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5c4e1ead4c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Asking a patient for the pros and cons of their current behavior can be effective in helping them understand the discrepancy between their behavior and their values/goals</a:t>
            </a:r>
          </a:p>
          <a:p>
            <a:pPr marL="171450" lvl="0" indent="-171450" algn="l" rtl="0">
              <a:spcBef>
                <a:spcPts val="0"/>
              </a:spcBef>
              <a:spcAft>
                <a:spcPts val="0"/>
              </a:spcAft>
              <a:buFont typeface="Arial" panose="020B0604020202020204" pitchFamily="34" charset="0"/>
              <a:buChar char="•"/>
            </a:pPr>
            <a:r>
              <a:rPr lang="en-US"/>
              <a:t>Review examples on slide</a:t>
            </a:r>
          </a:p>
        </p:txBody>
      </p:sp>
      <p:sp>
        <p:nvSpPr>
          <p:cNvPr id="492" name="Google Shape;492;g5c4e1ead4c_0_1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9722f0708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9722f0708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The last MI technique is generating commitment </a:t>
            </a:r>
          </a:p>
          <a:p>
            <a:pPr marL="171450" indent="-171450">
              <a:buFont typeface="Arial,Sans-Serif" panose="020B0604020202020204" pitchFamily="34" charset="0"/>
              <a:buChar char="•"/>
            </a:pPr>
            <a:endParaRPr lang="en-US">
              <a:cs typeface="Calibri"/>
            </a:endParaRPr>
          </a:p>
        </p:txBody>
      </p:sp>
      <p:sp>
        <p:nvSpPr>
          <p:cNvPr id="402" name="Google Shape;402;g59722f0708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extLst>
      <p:ext uri="{BB962C8B-B14F-4D97-AF65-F5344CB8AC3E}">
        <p14:creationId xmlns:p14="http://schemas.microsoft.com/office/powerpoint/2010/main" val="25305678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5c4e1ead4c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5c4e1ead4c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a:t>The best ideas for next steps come from within the individual (intrinsic, goal-based motivation)</a:t>
            </a:r>
          </a:p>
          <a:p>
            <a:pPr marL="171450" lvl="0" indent="-171450" algn="l" rtl="0">
              <a:spcBef>
                <a:spcPts val="0"/>
              </a:spcBef>
              <a:spcAft>
                <a:spcPts val="0"/>
              </a:spcAft>
              <a:buFont typeface="Arial" panose="020B0604020202020204" pitchFamily="34" charset="0"/>
              <a:buChar char="•"/>
            </a:pPr>
            <a:r>
              <a:rPr lang="en-US" b="0" u="none"/>
              <a:t>Meet the patient where they are at instead of telling them what to do next</a:t>
            </a:r>
          </a:p>
          <a:p>
            <a:pPr marL="171450" indent="-171450">
              <a:buFont typeface="Arial" panose="020B0604020202020204" pitchFamily="34" charset="0"/>
              <a:buChar char="•"/>
            </a:pPr>
            <a:r>
              <a:rPr lang="en-US" b="0" u="none"/>
              <a:t>Any type of commitment to a step in the direction of safer drug use/no drug use is a win and make sure the patient knows that</a:t>
            </a:r>
            <a:endParaRPr lang="en-US" b="0" u="none">
              <a:cs typeface="Calibri"/>
            </a:endParaRPr>
          </a:p>
          <a:p>
            <a:pPr marL="171450" lvl="0" indent="-171450" algn="l" rtl="0">
              <a:spcBef>
                <a:spcPts val="0"/>
              </a:spcBef>
              <a:spcAft>
                <a:spcPts val="0"/>
              </a:spcAft>
              <a:buFont typeface="Arial" panose="020B0604020202020204" pitchFamily="34" charset="0"/>
              <a:buChar char="•"/>
            </a:pPr>
            <a:r>
              <a:rPr lang="en-US" b="0" u="none"/>
              <a:t>Your role is not to develop a care plan, but to connect the patient with resources that can help them accomplish what they want their next steps to be</a:t>
            </a:r>
          </a:p>
          <a:p>
            <a:pPr marL="171450" lvl="0" indent="-171450" algn="l" rtl="0">
              <a:spcBef>
                <a:spcPts val="0"/>
              </a:spcBef>
              <a:spcAft>
                <a:spcPts val="0"/>
              </a:spcAft>
              <a:buFont typeface="Arial" panose="020B0604020202020204" pitchFamily="34" charset="0"/>
              <a:buChar char="•"/>
            </a:pPr>
            <a:r>
              <a:rPr lang="en-US" b="0" u="none"/>
              <a:t>Something that seems like a small change to you may be a big win for the patient</a:t>
            </a:r>
            <a:endParaRPr/>
          </a:p>
        </p:txBody>
      </p:sp>
      <p:sp>
        <p:nvSpPr>
          <p:cNvPr id="499" name="Google Shape;499;g5c4e1ead4c_0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extLst>
      <p:ext uri="{BB962C8B-B14F-4D97-AF65-F5344CB8AC3E}">
        <p14:creationId xmlns:p14="http://schemas.microsoft.com/office/powerpoint/2010/main" val="6002196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ea typeface="Calibri"/>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57</a:t>
            </a:fld>
            <a:endParaRPr lang="en-US"/>
          </a:p>
        </p:txBody>
      </p:sp>
    </p:spTree>
    <p:extLst>
      <p:ext uri="{BB962C8B-B14F-4D97-AF65-F5344CB8AC3E}">
        <p14:creationId xmlns:p14="http://schemas.microsoft.com/office/powerpoint/2010/main" val="7082943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E7296-C2C5-151C-A435-CC097F9CC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49D57C-401A-3735-CF59-A7DEB509A9C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275FF10-45F4-18B9-99A6-7F10C7D52907}"/>
              </a:ext>
            </a:extLst>
          </p:cNvPr>
          <p:cNvSpPr>
            <a:spLocks noGrp="1"/>
          </p:cNvSpPr>
          <p:nvPr>
            <p:ph type="body" idx="1"/>
          </p:nvPr>
        </p:nvSpPr>
        <p:spPr/>
        <p:txBody>
          <a:bodyPr/>
          <a:lstStyle/>
          <a:p>
            <a:r>
              <a:rPr lang="en-US">
                <a:ea typeface="Calibri"/>
                <a:cs typeface="Calibri"/>
              </a:rPr>
              <a:t>Prepare for Role Playing exercise</a:t>
            </a:r>
            <a:endParaRPr lang="en-US"/>
          </a:p>
        </p:txBody>
      </p:sp>
      <p:sp>
        <p:nvSpPr>
          <p:cNvPr id="4" name="Slide Number Placeholder 3">
            <a:extLst>
              <a:ext uri="{FF2B5EF4-FFF2-40B4-BE49-F238E27FC236}">
                <a16:creationId xmlns:a16="http://schemas.microsoft.com/office/drawing/2014/main" id="{50ACFBA0-DF96-1DA5-70FB-9567F65D0AB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05993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cap="none">
                <a:solidFill>
                  <a:schemeClr val="dk1"/>
                </a:solidFill>
                <a:effectLst/>
                <a:latin typeface="Calibri"/>
                <a:ea typeface="Calibri"/>
                <a:cs typeface="Calibri"/>
                <a:sym typeface="Calibri"/>
              </a:rPr>
              <a:t>**NOTE:  Scenario 4 added a wound/xylazine component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u="none" strike="noStrike" cap="none">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cap="none">
                <a:solidFill>
                  <a:schemeClr val="dk1"/>
                </a:solidFill>
                <a:effectLst/>
                <a:latin typeface="Calibri"/>
                <a:ea typeface="Calibri"/>
                <a:cs typeface="Calibri"/>
                <a:sym typeface="Calibri"/>
              </a:rPr>
              <a:t>Interactive Activity:</a:t>
            </a:r>
            <a:r>
              <a:rPr lang="en-US" sz="1200" b="0" i="0" u="none" strike="noStrike" cap="none">
                <a:solidFill>
                  <a:schemeClr val="dk1"/>
                </a:solidFill>
                <a:effectLst/>
                <a:latin typeface="Calibri"/>
                <a:ea typeface="Calibri"/>
                <a:cs typeface="Calibri"/>
                <a:sym typeface="Calibri"/>
              </a:rPr>
              <a:t> Role Playing (30-60 minutes, depending on how much time you have left</a:t>
            </a:r>
            <a:r>
              <a:rPr lang="en-US">
                <a:solidFill>
                  <a:schemeClr val="dk1"/>
                </a:solidFill>
                <a:latin typeface="Calibri"/>
                <a:ea typeface="Calibri"/>
                <a:cs typeface="Calibri"/>
                <a:sym typeface="Calibri"/>
              </a:rPr>
              <a:t>)</a:t>
            </a:r>
            <a:endParaRPr lang="en-US" sz="1200" b="0" i="0" u="none" strike="noStrike" cap="none">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Break the class into groups of 3-5 people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Encourage people to get up and meet new people for this exercise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If you have a group with mixed backgrounds, make sure at least 1 person from EMS or another first responder is in each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Tell the students that they can pick one of the scenarios on the slide (or the instructor can assign each group a scenario) and they should practice role playing it like the instructors just did</a:t>
            </a:r>
            <a:endParaRPr lang="en-US" sz="1200" b="0" i="0" u="none" strike="noStrike" cap="none">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Assign roles to each member of the group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1 patient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1-2 first responders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1-2 observers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Another role if necessary for the specific scenario (ex. Parent, bystander)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At the end of the scenario, discuss any feedback (positive and constructive) that the group has for each other – there is always room for improvement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If the group finishes early, they can try doing the exercise again but switching up the roles or </a:t>
            </a:r>
            <a:r>
              <a:rPr lang="en-US">
                <a:solidFill>
                  <a:schemeClr val="dk1"/>
                </a:solidFill>
                <a:latin typeface="Calibri"/>
                <a:ea typeface="Calibri"/>
                <a:cs typeface="Calibri"/>
                <a:sym typeface="Calibri"/>
              </a:rPr>
              <a:t>try</a:t>
            </a:r>
            <a:r>
              <a:rPr lang="en-US" sz="1200" b="0" i="0" u="none" strike="noStrike" cap="none">
                <a:solidFill>
                  <a:schemeClr val="dk1"/>
                </a:solidFill>
                <a:effectLst/>
                <a:latin typeface="Calibri"/>
                <a:ea typeface="Calibri"/>
                <a:cs typeface="Calibri"/>
                <a:sym typeface="Calibri"/>
              </a:rPr>
              <a:t> a different scenario on the slide</a:t>
            </a:r>
            <a:endParaRPr lang="en-US" sz="1200" b="0" i="0" u="none" strike="noStrike" cap="none">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cap="none">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u="none" strike="noStrike" cap="none">
                <a:solidFill>
                  <a:schemeClr val="dk1"/>
                </a:solidFill>
                <a:effectLst/>
                <a:latin typeface="Calibri"/>
                <a:ea typeface="Calibri"/>
                <a:cs typeface="Calibri"/>
                <a:sym typeface="Calibri"/>
              </a:rPr>
              <a:t>Instructors: If possible, assign 1 instructor to each group or if there are not enough instructors for each group, walk around to make sure each group is on the right track</a:t>
            </a:r>
          </a:p>
          <a:p>
            <a:pPr marL="171450" indent="-171450">
              <a:buFont typeface="Arial" panose="020B0604020202020204" pitchFamily="34" charset="0"/>
              <a:buChar char="•"/>
              <a:defRPr/>
            </a:pPr>
            <a:endParaRPr lang="en-US" i="1">
              <a:solidFill>
                <a:srgbClr val="000000"/>
              </a:solidFill>
              <a:latin typeface="Calibri"/>
              <a:ea typeface="Calibri"/>
              <a:cs typeface="Calibri"/>
            </a:endParaRPr>
          </a:p>
          <a:p>
            <a:pPr>
              <a:defRPr/>
            </a:pPr>
            <a:r>
              <a:rPr lang="en-US" b="1" i="1">
                <a:solidFill>
                  <a:srgbClr val="000000"/>
                </a:solidFill>
                <a:latin typeface="Calibri"/>
                <a:ea typeface="Calibri"/>
                <a:cs typeface="Calibri"/>
              </a:rPr>
              <a:t>ALTERNATE APPROACH:</a:t>
            </a:r>
          </a:p>
          <a:p>
            <a:pPr marL="171450" indent="-171450">
              <a:buFont typeface="Arial" panose="020B0604020202020204" pitchFamily="34" charset="0"/>
              <a:buChar char="•"/>
              <a:defRPr/>
            </a:pPr>
            <a:r>
              <a:rPr lang="en-US" i="1">
                <a:solidFill>
                  <a:srgbClr val="000000"/>
                </a:solidFill>
                <a:latin typeface="Calibri"/>
                <a:ea typeface="Calibri"/>
                <a:cs typeface="Calibri"/>
              </a:rPr>
              <a:t>Break class into groups and assign role plays</a:t>
            </a:r>
          </a:p>
          <a:p>
            <a:pPr marL="171450" indent="-171450">
              <a:buFont typeface="Arial" panose="020B0604020202020204" pitchFamily="34" charset="0"/>
              <a:buChar char="•"/>
              <a:defRPr/>
            </a:pPr>
            <a:r>
              <a:rPr lang="en-US" i="1">
                <a:solidFill>
                  <a:srgbClr val="000000"/>
                </a:solidFill>
                <a:latin typeface="Calibri"/>
                <a:ea typeface="Calibri"/>
                <a:cs typeface="Calibri"/>
              </a:rPr>
              <a:t>Let them review for 10 minutes or so, and then ask for volunteer group to go first, and do role play in front of full class. </a:t>
            </a:r>
          </a:p>
          <a:p>
            <a:pPr marL="171450" indent="-171450">
              <a:buFont typeface="Arial" panose="020B0604020202020204" pitchFamily="34" charset="0"/>
              <a:buChar char="•"/>
              <a:defRPr/>
            </a:pPr>
            <a:r>
              <a:rPr lang="en-US" i="1">
                <a:solidFill>
                  <a:srgbClr val="000000"/>
                </a:solidFill>
                <a:latin typeface="Calibri"/>
                <a:ea typeface="Calibri"/>
                <a:cs typeface="Calibri"/>
              </a:rPr>
              <a:t>THIS ALLOWS for all to observe and learn from each other.  </a:t>
            </a:r>
          </a:p>
          <a:p>
            <a:pPr marL="171450" indent="-171450">
              <a:buFont typeface="Arial" panose="020B0604020202020204" pitchFamily="34" charset="0"/>
              <a:buChar char="•"/>
              <a:defRPr/>
            </a:pPr>
            <a:r>
              <a:rPr lang="en-US" i="1">
                <a:solidFill>
                  <a:srgbClr val="000000"/>
                </a:solidFill>
                <a:latin typeface="Calibri"/>
                <a:ea typeface="Calibri"/>
                <a:cs typeface="Calibri"/>
              </a:rPr>
              <a:t>IMPORTANT:  YOU ARE STILL facilitating the process!!  </a:t>
            </a:r>
          </a:p>
          <a:p>
            <a:pPr marL="171450" indent="-171450">
              <a:buFont typeface="Arial" panose="020B0604020202020204" pitchFamily="34" charset="0"/>
              <a:buChar char="•"/>
              <a:defRPr/>
            </a:pPr>
            <a:r>
              <a:rPr lang="en-US" i="1">
                <a:solidFill>
                  <a:srgbClr val="000000"/>
                </a:solidFill>
                <a:latin typeface="Calibri"/>
                <a:ea typeface="Calibri"/>
                <a:cs typeface="Calibri"/>
              </a:rPr>
              <a:t>1-Check in with 'the patient' to see how they felt in the process;</a:t>
            </a:r>
          </a:p>
          <a:p>
            <a:pPr marL="171450" indent="-171450">
              <a:buFont typeface="Arial" panose="020B0604020202020204" pitchFamily="34" charset="0"/>
              <a:buChar char="•"/>
              <a:defRPr/>
            </a:pPr>
            <a:r>
              <a:rPr lang="en-US" i="1">
                <a:solidFill>
                  <a:srgbClr val="000000"/>
                </a:solidFill>
                <a:latin typeface="Calibri"/>
                <a:ea typeface="Calibri"/>
                <a:cs typeface="Calibri"/>
              </a:rPr>
              <a:t>2 – Check in with the "EMT" </a:t>
            </a:r>
          </a:p>
          <a:p>
            <a:pPr marL="171450" indent="-171450">
              <a:buFont typeface="Arial" panose="020B0604020202020204" pitchFamily="34" charset="0"/>
              <a:buChar char="•"/>
              <a:defRPr/>
            </a:pPr>
            <a:r>
              <a:rPr lang="en-US" i="1">
                <a:solidFill>
                  <a:srgbClr val="000000"/>
                </a:solidFill>
                <a:latin typeface="Calibri"/>
                <a:ea typeface="Calibri"/>
                <a:cs typeface="Calibri"/>
              </a:rPr>
              <a:t>AND THEN GO TO GROUP for 'Positive feedback' -- then ideas to improve – and finish with more positive</a:t>
            </a:r>
          </a:p>
          <a:p>
            <a:pPr>
              <a:defRPr/>
            </a:pPr>
            <a:endParaRPr lang="en-US" i="1">
              <a:solidFill>
                <a:srgbClr val="000000"/>
              </a:solidFill>
              <a:latin typeface="Calibri"/>
              <a:ea typeface="Calibri"/>
              <a:cs typeface="Calibri"/>
            </a:endParaRPr>
          </a:p>
          <a:p>
            <a:pPr marL="171450" indent="-171450">
              <a:buFont typeface="Arial" panose="020B0604020202020204" pitchFamily="34" charset="0"/>
              <a:buChar char="•"/>
              <a:defRPr/>
            </a:pPr>
            <a:endParaRPr lang="en-US" i="1">
              <a:solidFill>
                <a:srgbClr val="000000"/>
              </a:solidFill>
              <a:latin typeface="Calibri"/>
              <a:ea typeface="Calibri"/>
              <a:cs typeface="Calibri"/>
            </a:endParaRPr>
          </a:p>
          <a:p>
            <a:pPr marL="171450" indent="-171450">
              <a:buFont typeface="Arial" panose="020B0604020202020204" pitchFamily="34" charset="0"/>
              <a:buChar char="•"/>
              <a:defRPr/>
            </a:pPr>
            <a:endParaRPr lang="en-US" i="1">
              <a:solidFill>
                <a:srgbClr val="000000"/>
              </a:solidFill>
              <a:latin typeface="Calibri"/>
              <a:ea typeface="Calibri"/>
              <a:cs typeface="Calibri"/>
            </a:endParaRPr>
          </a:p>
          <a:p>
            <a:pPr marL="171450" indent="-171450">
              <a:buFont typeface="Arial" panose="020B0604020202020204" pitchFamily="34" charset="0"/>
              <a:buChar char="•"/>
              <a:defRPr/>
            </a:pPr>
            <a:endParaRPr lang="en-US" i="1">
              <a:solidFill>
                <a:srgbClr val="000000"/>
              </a:solidFill>
              <a:latin typeface="Calibri"/>
              <a:ea typeface="Calibri"/>
              <a:cs typeface="Calibri"/>
            </a:endParaRPr>
          </a:p>
          <a:p>
            <a:pPr marL="171450" indent="-171450">
              <a:buFont typeface="Arial" panose="020B0604020202020204" pitchFamily="34" charset="0"/>
              <a:buChar char="•"/>
              <a:defRPr/>
            </a:pPr>
            <a:endParaRPr lang="en-US" i="1">
              <a:solidFill>
                <a:srgbClr val="000000"/>
              </a:solidFill>
              <a:latin typeface="Calibri"/>
              <a:ea typeface="Calibri"/>
              <a:cs typeface="Calibri"/>
            </a:endParaRPr>
          </a:p>
          <a:p>
            <a:pPr marL="171450" indent="-171450">
              <a:buFont typeface="Arial" panose="020B0604020202020204" pitchFamily="34" charset="0"/>
              <a:buChar char="•"/>
              <a:defRPr/>
            </a:pPr>
            <a:endParaRPr lang="en-US" i="1">
              <a:solidFill>
                <a:srgbClr val="000000"/>
              </a:solidFill>
              <a:latin typeface="Calibri"/>
              <a:ea typeface="Calibri"/>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7052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solidFill>
                  <a:srgbClr val="FF0000"/>
                </a:solidFill>
                <a:ea typeface="Calibri"/>
                <a:cs typeface="Calibri"/>
              </a:rPr>
              <a:t>I THINK WE COULD REMOVE THIS?</a:t>
            </a:r>
            <a:endParaRPr lang="en-US">
              <a:solidFill>
                <a:srgbClr val="000000"/>
              </a:solidFill>
              <a:ea typeface="Calibri" panose="020F0502020204030204"/>
              <a:cs typeface="Calibri" panose="020F0502020204030204"/>
            </a:endParaRPr>
          </a:p>
          <a:p>
            <a:pPr marL="171450" indent="-171450">
              <a:buFont typeface="Arial" panose="020B0604020202020204" pitchFamily="34" charset="0"/>
              <a:buChar char="•"/>
            </a:pPr>
            <a:r>
              <a:rPr lang="en-US"/>
              <a:t>If an overdose patient is showing signs of intentional overdose (ex. Suicide attempt), please follow the proper protocol for transporting that patient to the hospital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51341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cap="none">
                <a:solidFill>
                  <a:schemeClr val="dk1"/>
                </a:solidFill>
                <a:effectLst/>
                <a:latin typeface="Calibri"/>
                <a:ea typeface="Calibri"/>
                <a:cs typeface="Calibri"/>
                <a:sym typeface="Calibri"/>
              </a:rPr>
              <a:t>Interactive Activity:</a:t>
            </a:r>
            <a:r>
              <a:rPr lang="en-US" sz="1200" b="0" i="0" u="none" strike="noStrike" cap="none">
                <a:solidFill>
                  <a:schemeClr val="dk1"/>
                </a:solidFill>
                <a:effectLst/>
                <a:latin typeface="Calibri"/>
                <a:ea typeface="Calibri"/>
                <a:cs typeface="Calibri"/>
                <a:sym typeface="Calibri"/>
              </a:rPr>
              <a:t> Discussion about Role Playing (10-15 minutes)</a:t>
            </a:r>
            <a:endParaRPr lang="en-US"/>
          </a:p>
          <a:p>
            <a:pPr marL="171450" indent="-171450">
              <a:buFont typeface="Arial" panose="020B0604020202020204" pitchFamily="34" charset="0"/>
              <a:buChar char="•"/>
            </a:pPr>
            <a:r>
              <a:rPr lang="en-US"/>
              <a:t>When you come back together as a group after the role playing, start a discussion about how the activity went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38595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We started the training with this quote and we just want to remind you of it at the end of today’s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a:solidFill>
                  <a:schemeClr val="dk1"/>
                </a:solidFill>
                <a:effectLst/>
                <a:latin typeface="Calibri"/>
                <a:ea typeface="Calibri"/>
                <a:cs typeface="Calibri"/>
                <a:sym typeface="Calibri"/>
              </a:rPr>
              <a:t>Our goal is to apply the communication techniques you learned today out in the field to connect with patients and to encourage them to get help when they are ready</a:t>
            </a:r>
            <a:endParaRPr lang="en-US" sz="1200" b="0" i="0" u="sng" strike="noStrike" cap="none">
              <a:solidFill>
                <a:schemeClr val="dk1"/>
              </a:solidFill>
              <a:effectLst/>
              <a:latin typeface="Calibri"/>
              <a:ea typeface="Calibri"/>
              <a:cs typeface="Calibri"/>
              <a:sym typeface="Calibri"/>
            </a:endParaRP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73606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5c804a13b1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5c804a13b1_0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a:t>Participants MUST fill out the evaluation to receive 4 CEUs</a:t>
            </a:r>
          </a:p>
          <a:p>
            <a:pPr marL="0" lvl="0" indent="0" algn="l" rtl="0">
              <a:spcBef>
                <a:spcPts val="0"/>
              </a:spcBef>
              <a:spcAft>
                <a:spcPts val="0"/>
              </a:spcAft>
              <a:buFont typeface="Arial" panose="020B0604020202020204" pitchFamily="34" charset="0"/>
              <a:buNone/>
            </a:pPr>
            <a:endParaRPr lang="en-US" b="1"/>
          </a:p>
          <a:p>
            <a:pPr marL="171450" lvl="0" indent="-171450" algn="l" rtl="0">
              <a:spcBef>
                <a:spcPts val="0"/>
              </a:spcBef>
              <a:spcAft>
                <a:spcPts val="0"/>
              </a:spcAft>
              <a:buFont typeface="Arial" panose="020B0604020202020204" pitchFamily="34" charset="0"/>
              <a:buChar char="•"/>
            </a:pPr>
            <a:r>
              <a:rPr lang="en-US" b="0" i="1"/>
              <a:t>Instructors:</a:t>
            </a:r>
          </a:p>
          <a:p>
            <a:pPr marL="628650" lvl="1" indent="-171450" algn="l" rtl="0">
              <a:spcBef>
                <a:spcPts val="0"/>
              </a:spcBef>
              <a:spcAft>
                <a:spcPts val="0"/>
              </a:spcAft>
              <a:buFont typeface="Arial" panose="020B0604020202020204" pitchFamily="34" charset="0"/>
              <a:buChar char="•"/>
            </a:pPr>
            <a:r>
              <a:rPr lang="en-US" i="1"/>
              <a:t>Make sure you edit this slide to include all of the instructors’ names and contact information (email, phone, etc.)</a:t>
            </a:r>
          </a:p>
          <a:p>
            <a:pPr marL="628650" lvl="1" indent="-171450" algn="l" rtl="0">
              <a:spcBef>
                <a:spcPts val="0"/>
              </a:spcBef>
              <a:spcAft>
                <a:spcPts val="0"/>
              </a:spcAft>
              <a:buFont typeface="Arial" panose="020B0604020202020204" pitchFamily="34" charset="0"/>
              <a:buChar char="•"/>
            </a:pPr>
            <a:r>
              <a:rPr lang="en-US" i="1"/>
              <a:t>If you would like to receive a copy of the evaluation results from your class, please email 5MinToHelp@doh.nj.gov</a:t>
            </a:r>
            <a:endParaRPr lang="en-US" i="1">
              <a:cs typeface="Calibri"/>
            </a:endParaRPr>
          </a:p>
          <a:p>
            <a:pPr marL="628650" lvl="1" indent="-171450" algn="l" rtl="0">
              <a:spcBef>
                <a:spcPts val="0"/>
              </a:spcBef>
              <a:spcAft>
                <a:spcPts val="0"/>
              </a:spcAft>
              <a:buFont typeface="Arial" panose="020B0604020202020204" pitchFamily="34" charset="0"/>
              <a:buChar char="•"/>
            </a:pPr>
            <a:r>
              <a:rPr lang="en-US" i="1"/>
              <a:t>You can direct people to the 5MinToHelp@doh.nj.gov email address if they have feedback or questions about Five Minutes to Help or want more information about naloxone leave behind</a:t>
            </a:r>
          </a:p>
          <a:p>
            <a:pPr marL="628650" lvl="1" indent="-171450" algn="l" rtl="0">
              <a:spcBef>
                <a:spcPts val="0"/>
              </a:spcBef>
              <a:spcAft>
                <a:spcPts val="0"/>
              </a:spcAft>
              <a:buFont typeface="Arial" panose="020B0604020202020204" pitchFamily="34" charset="0"/>
              <a:buChar char="•"/>
            </a:pPr>
            <a:r>
              <a:rPr lang="en-US" i="1"/>
              <a:t>After your class, please email 5MinToHelp@doh.nj.gov the number of people who attended your class and any feedback/comments you have</a:t>
            </a:r>
            <a:endParaRPr i="1"/>
          </a:p>
        </p:txBody>
      </p:sp>
      <p:sp>
        <p:nvSpPr>
          <p:cNvPr id="614" name="Google Shape;614;g5c804a13b1_0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indent="-228600">
              <a:buClr>
                <a:srgbClr val="000000"/>
              </a:buClr>
              <a:buSzPts val="1400"/>
              <a:buFont typeface="Arial" panose="020B0604020202020204" pitchFamily="34" charset="0"/>
              <a:buChar char="•"/>
              <a:defRPr/>
            </a:pPr>
            <a:endParaRPr lang="en-US" sz="1200" b="0">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7</a:t>
            </a:fld>
            <a:endParaRPr lang="en-US"/>
          </a:p>
        </p:txBody>
      </p:sp>
    </p:spTree>
    <p:extLst>
      <p:ext uri="{BB962C8B-B14F-4D97-AF65-F5344CB8AC3E}">
        <p14:creationId xmlns:p14="http://schemas.microsoft.com/office/powerpoint/2010/main" val="3046160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endParaRPr lang="en-US" b="1">
              <a:solidFill>
                <a:srgbClr val="000000"/>
              </a:solidFill>
              <a:latin typeface="Calibri"/>
              <a:ea typeface="Calibri"/>
              <a:cs typeface="Calibri"/>
            </a:endParaRPr>
          </a:p>
          <a:p>
            <a:pPr>
              <a:defRPr/>
            </a:pPr>
            <a:r>
              <a:rPr lang="en-US" sz="1200" b="1" i="0" u="none" strike="noStrike" cap="none">
                <a:solidFill>
                  <a:schemeClr val="dk1"/>
                </a:solidFill>
                <a:effectLst/>
                <a:latin typeface="Calibri"/>
                <a:ea typeface="Calibri"/>
                <a:cs typeface="Calibri"/>
                <a:sym typeface="Calibri"/>
              </a:rPr>
              <a:t>Interactive Activity:</a:t>
            </a:r>
            <a:r>
              <a:rPr lang="en-US" sz="1200" b="0" i="0" u="none" strike="noStrike" cap="none">
                <a:solidFill>
                  <a:schemeClr val="dk1"/>
                </a:solidFill>
                <a:effectLst/>
                <a:latin typeface="Calibri"/>
                <a:ea typeface="Calibri"/>
                <a:cs typeface="Calibri"/>
                <a:sym typeface="Calibri"/>
              </a:rPr>
              <a:t> Discussion about </a:t>
            </a:r>
            <a:r>
              <a:rPr lang="en-US">
                <a:solidFill>
                  <a:schemeClr val="dk1"/>
                </a:solidFill>
                <a:latin typeface="Calibri"/>
                <a:ea typeface="Calibri"/>
                <a:cs typeface="Calibri"/>
                <a:sym typeface="Calibri"/>
              </a:rPr>
              <a:t>Successes </a:t>
            </a:r>
            <a:r>
              <a:rPr lang="en-US" sz="1200" b="0" i="0" u="none" strike="noStrike" cap="none">
                <a:solidFill>
                  <a:schemeClr val="dk1"/>
                </a:solidFill>
                <a:effectLst/>
                <a:latin typeface="Calibri"/>
                <a:ea typeface="Calibri"/>
                <a:cs typeface="Calibri"/>
                <a:sym typeface="Calibri"/>
              </a:rPr>
              <a:t>(5-7 minutes)</a:t>
            </a: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Ask:</a:t>
            </a:r>
            <a:endParaRPr lang="en-US">
              <a:cs typeface="Calibri"/>
            </a:endParaRPr>
          </a:p>
          <a:p>
            <a:pPr marL="628650" lvl="1" indent="-171450">
              <a:buFont typeface="Arial,Sans-Serif" panose="020B0604020202020204" pitchFamily="34" charset="0"/>
              <a:buChar char="•"/>
              <a:defRPr/>
            </a:pPr>
            <a:r>
              <a:rPr lang="en-US" i="1"/>
              <a:t>How many people in the room have treated an overdose patient before?</a:t>
            </a:r>
            <a:endParaRPr lang="en-US"/>
          </a:p>
          <a:p>
            <a:pPr marL="628650" lvl="1" indent="-171450">
              <a:buFont typeface="Arial" panose="020B0604020202020204" pitchFamily="34" charset="0"/>
              <a:buChar char="•"/>
              <a:defRPr/>
            </a:pPr>
            <a:r>
              <a:rPr lang="en-US" i="1"/>
              <a:t>Based on your experiences treating overdose patients, what are some of the </a:t>
            </a:r>
            <a:r>
              <a:rPr lang="en-US" i="1" u="sng"/>
              <a:t>successes</a:t>
            </a:r>
            <a:r>
              <a:rPr lang="en-US" i="1"/>
              <a:t> you have experienced with overdose reversal?</a:t>
            </a:r>
            <a:endParaRPr lang="en-US" i="1">
              <a:cs typeface="Calibri"/>
            </a:endParaRPr>
          </a:p>
          <a:p>
            <a:pPr marL="171450" indent="-171450">
              <a:buFont typeface="Arial" panose="020B0604020202020204" pitchFamily="34" charset="0"/>
              <a:buChar char="•"/>
              <a:defRPr/>
            </a:pPr>
            <a:r>
              <a:rPr lang="en-US"/>
              <a:t>Remember that successes can be small – even if it doesn't feel like a big deal to you as a first responder, it may be a big success for the patient</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a:defRPr/>
            </a:pPr>
            <a:r>
              <a:rPr lang="en-US"/>
              <a:t>Some examples of successes include:</a:t>
            </a:r>
            <a:endParaRPr lang="en-US">
              <a:cs typeface="Calibri"/>
            </a:endParaRPr>
          </a:p>
          <a:p>
            <a:pPr marL="171450" indent="-171450">
              <a:buFont typeface="Arial" panose="020B0604020202020204" pitchFamily="34" charset="0"/>
              <a:buChar char="•"/>
              <a:defRPr/>
            </a:pPr>
            <a:r>
              <a:rPr lang="en-US">
                <a:cs typeface="Calibri"/>
              </a:rPr>
              <a:t>Patient went to the hospital</a:t>
            </a:r>
          </a:p>
          <a:p>
            <a:pPr marL="171450" indent="-171450">
              <a:buFont typeface="Arial" panose="020B0604020202020204" pitchFamily="34" charset="0"/>
              <a:buChar char="•"/>
              <a:defRPr/>
            </a:pPr>
            <a:r>
              <a:rPr lang="en-US">
                <a:cs typeface="Calibri"/>
              </a:rPr>
              <a:t>Connected patient with a recovery resource</a:t>
            </a:r>
          </a:p>
          <a:p>
            <a:pPr marL="171450" indent="-171450">
              <a:buFont typeface="Arial" panose="020B0604020202020204" pitchFamily="34" charset="0"/>
              <a:buChar char="•"/>
              <a:defRPr/>
            </a:pPr>
            <a:r>
              <a:rPr lang="en-US">
                <a:cs typeface="Calibri"/>
              </a:rPr>
              <a:t>Patient survived</a:t>
            </a:r>
          </a:p>
          <a:p>
            <a:pPr marL="171450" indent="-171450">
              <a:buFont typeface="Arial" panose="020B0604020202020204" pitchFamily="34" charset="0"/>
              <a:buChar char="•"/>
              <a:defRPr/>
            </a:pPr>
            <a:r>
              <a:rPr lang="en-US">
                <a:cs typeface="Calibri"/>
              </a:rPr>
              <a:t>Left Narcan or other resources behind with a patient, friend, or family member</a:t>
            </a:r>
          </a:p>
          <a:p>
            <a:pPr marL="171450" indent="-171450">
              <a:buFont typeface="Arial" panose="020B0604020202020204" pitchFamily="34" charset="0"/>
              <a:buChar char="•"/>
              <a:defRPr/>
            </a:pPr>
            <a:r>
              <a:rPr lang="en-US">
                <a:cs typeface="Calibri"/>
              </a:rPr>
              <a:t>Had a conversation with a patient about their substance use</a:t>
            </a:r>
          </a:p>
        </p:txBody>
      </p:sp>
      <p:sp>
        <p:nvSpPr>
          <p:cNvPr id="4" name="Slide Number Placeholder 3"/>
          <p:cNvSpPr>
            <a:spLocks noGrp="1"/>
          </p:cNvSpPr>
          <p:nvPr>
            <p:ph type="sldNum" sz="quarter" idx="5"/>
          </p:nvPr>
        </p:nvSpPr>
        <p:spPr/>
        <p:txBody>
          <a:bodyPr/>
          <a:lstStyle/>
          <a:p>
            <a:fld id="{857A0DAF-54C7-4053-8D3B-CDB5BB994E72}" type="slidenum">
              <a:rPr lang="en-US" smtClean="0"/>
              <a:t>8</a:t>
            </a:fld>
            <a:endParaRPr lang="en-US"/>
          </a:p>
        </p:txBody>
      </p:sp>
    </p:spTree>
    <p:extLst>
      <p:ext uri="{BB962C8B-B14F-4D97-AF65-F5344CB8AC3E}">
        <p14:creationId xmlns:p14="http://schemas.microsoft.com/office/powerpoint/2010/main" val="2565784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sz="1200" b="1" i="0" u="none" strike="noStrike" cap="none">
                <a:solidFill>
                  <a:schemeClr val="dk1"/>
                </a:solidFill>
                <a:effectLst/>
                <a:latin typeface="Calibri"/>
                <a:ea typeface="Calibri"/>
                <a:cs typeface="Calibri"/>
                <a:sym typeface="Calibri"/>
              </a:rPr>
              <a:t>Interactive Activity:</a:t>
            </a:r>
            <a:r>
              <a:rPr lang="en-US" sz="1200" b="0" i="0" u="none" strike="noStrike" cap="none">
                <a:solidFill>
                  <a:schemeClr val="dk1"/>
                </a:solidFill>
                <a:effectLst/>
                <a:latin typeface="Calibri"/>
                <a:ea typeface="Calibri"/>
                <a:cs typeface="Calibri"/>
                <a:sym typeface="Calibri"/>
              </a:rPr>
              <a:t> Discussion about </a:t>
            </a:r>
            <a:r>
              <a:rPr lang="en-US">
                <a:solidFill>
                  <a:schemeClr val="dk1"/>
                </a:solidFill>
                <a:latin typeface="Calibri"/>
                <a:ea typeface="Calibri"/>
                <a:cs typeface="Calibri"/>
                <a:sym typeface="Calibri"/>
              </a:rPr>
              <a:t>Successes </a:t>
            </a:r>
            <a:r>
              <a:rPr lang="en-US" sz="1200" b="0" i="0" u="none" strike="noStrike" cap="none">
                <a:solidFill>
                  <a:schemeClr val="dk1"/>
                </a:solidFill>
                <a:effectLst/>
                <a:latin typeface="Calibri"/>
                <a:ea typeface="Calibri"/>
                <a:cs typeface="Calibri"/>
                <a:sym typeface="Calibri"/>
              </a:rPr>
              <a:t>(5-7 minutes)</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Ask:</a:t>
            </a:r>
            <a:endParaRPr lang="en-US">
              <a:cs typeface="Calibri"/>
            </a:endParaRPr>
          </a:p>
          <a:p>
            <a:pPr marL="628650" lvl="1" indent="-171450">
              <a:buFont typeface="Arial,Sans-Serif" panose="020B0604020202020204" pitchFamily="34" charset="0"/>
              <a:buChar char="•"/>
              <a:defRPr/>
            </a:pPr>
            <a:r>
              <a:rPr lang="en-US" i="1"/>
              <a:t>How many people in the room have treated an overdose patient before?</a:t>
            </a:r>
            <a:endParaRPr lang="en-US"/>
          </a:p>
          <a:p>
            <a:pPr marL="628650" lvl="1" indent="-171450">
              <a:buFont typeface="Arial" panose="020B0604020202020204" pitchFamily="34" charset="0"/>
              <a:buChar char="•"/>
              <a:defRPr/>
            </a:pPr>
            <a:r>
              <a:rPr lang="en-US" i="1"/>
              <a:t>Based on your experiences treating overdose patients, what are some of the </a:t>
            </a:r>
            <a:r>
              <a:rPr lang="en-US" i="1" u="sng"/>
              <a:t>successes</a:t>
            </a:r>
            <a:r>
              <a:rPr lang="en-US" i="1"/>
              <a:t> you have experienced with overdose reversal?</a:t>
            </a:r>
            <a:endParaRPr lang="en-US" i="1">
              <a:cs typeface="Calibri"/>
            </a:endParaRPr>
          </a:p>
          <a:p>
            <a:pPr marL="171450" indent="-171450">
              <a:buFont typeface="Arial" panose="020B0604020202020204" pitchFamily="34" charset="0"/>
              <a:buChar char="•"/>
              <a:defRPr/>
            </a:pPr>
            <a:r>
              <a:rPr lang="en-US"/>
              <a:t>Remember that successes can be small – even if it doesn't feel like a big deal to you as a first responder, it may be a big success for the patient</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a:defRPr/>
            </a:pPr>
            <a:r>
              <a:rPr lang="en-US"/>
              <a:t>Some examples of successes include:</a:t>
            </a:r>
            <a:endParaRPr lang="en-US">
              <a:cs typeface="Calibri"/>
            </a:endParaRPr>
          </a:p>
          <a:p>
            <a:pPr marL="171450" indent="-171450">
              <a:buFont typeface="Arial" panose="020B0604020202020204" pitchFamily="34" charset="0"/>
              <a:buChar char="•"/>
              <a:defRPr/>
            </a:pPr>
            <a:r>
              <a:rPr lang="en-US">
                <a:cs typeface="Calibri"/>
              </a:rPr>
              <a:t>Patient went to the hospital</a:t>
            </a:r>
          </a:p>
          <a:p>
            <a:pPr marL="171450" indent="-171450">
              <a:buFont typeface="Arial" panose="020B0604020202020204" pitchFamily="34" charset="0"/>
              <a:buChar char="•"/>
              <a:defRPr/>
            </a:pPr>
            <a:r>
              <a:rPr lang="en-US">
                <a:cs typeface="Calibri"/>
              </a:rPr>
              <a:t>Connected patient with a recovery resource</a:t>
            </a:r>
          </a:p>
          <a:p>
            <a:pPr marL="171450" indent="-171450">
              <a:buFont typeface="Arial" panose="020B0604020202020204" pitchFamily="34" charset="0"/>
              <a:buChar char="•"/>
              <a:defRPr/>
            </a:pPr>
            <a:r>
              <a:rPr lang="en-US">
                <a:cs typeface="Calibri"/>
              </a:rPr>
              <a:t>Patient survived</a:t>
            </a:r>
          </a:p>
          <a:p>
            <a:pPr marL="171450" indent="-171450">
              <a:buFont typeface="Arial" panose="020B0604020202020204" pitchFamily="34" charset="0"/>
              <a:buChar char="•"/>
              <a:defRPr/>
            </a:pPr>
            <a:r>
              <a:rPr lang="en-US">
                <a:cs typeface="Calibri"/>
              </a:rPr>
              <a:t>Left Narcan or other resources behind with a patient, friend, or family member</a:t>
            </a:r>
          </a:p>
          <a:p>
            <a:pPr marL="171450" indent="-171450">
              <a:buFont typeface="Arial" panose="020B0604020202020204" pitchFamily="34" charset="0"/>
              <a:buChar char="•"/>
              <a:defRPr/>
            </a:pPr>
            <a:r>
              <a:rPr lang="en-US">
                <a:cs typeface="Calibri"/>
              </a:rPr>
              <a:t>Had a conversation with a patient about their substance use</a:t>
            </a:r>
          </a:p>
        </p:txBody>
      </p:sp>
      <p:sp>
        <p:nvSpPr>
          <p:cNvPr id="4" name="Slide Number Placeholder 3"/>
          <p:cNvSpPr>
            <a:spLocks noGrp="1"/>
          </p:cNvSpPr>
          <p:nvPr>
            <p:ph type="sldNum" sz="quarter" idx="5"/>
          </p:nvPr>
        </p:nvSpPr>
        <p:spPr/>
        <p:txBody>
          <a:bodyPr/>
          <a:lstStyle/>
          <a:p>
            <a:fld id="{857A0DAF-54C7-4053-8D3B-CDB5BB994E72}" type="slidenum">
              <a:rPr lang="en-US" smtClean="0"/>
              <a:t>9</a:t>
            </a:fld>
            <a:endParaRPr lang="en-US"/>
          </a:p>
        </p:txBody>
      </p:sp>
    </p:spTree>
    <p:extLst>
      <p:ext uri="{BB962C8B-B14F-4D97-AF65-F5344CB8AC3E}">
        <p14:creationId xmlns:p14="http://schemas.microsoft.com/office/powerpoint/2010/main" val="58055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CD0BE-CEE5-44FA-9608-FB53C5565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240FE-C4F5-4428-89AA-68CFDEA07F11}"/>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3D44A-F166-4E65-BF68-72625C5F3080}"/>
              </a:ext>
            </a:extLst>
          </p:cNvPr>
          <p:cNvSpPr>
            <a:spLocks noGrp="1"/>
          </p:cNvSpPr>
          <p:nvPr>
            <p:ph type="dt" sz="half" idx="10"/>
          </p:nvPr>
        </p:nvSpPr>
        <p:spPr/>
        <p:txBody>
          <a:bodyPr/>
          <a:lstStyle/>
          <a:p>
            <a:fld id="{EE5DD6C4-75B0-4A6E-8DEC-A71B41F584CA}" type="datetimeFigureOut">
              <a:rPr lang="en-US" smtClean="0"/>
              <a:t>6/12/26</a:t>
            </a:fld>
            <a:endParaRPr lang="en-US"/>
          </a:p>
        </p:txBody>
      </p:sp>
      <p:sp>
        <p:nvSpPr>
          <p:cNvPr id="5" name="Footer Placeholder 4">
            <a:extLst>
              <a:ext uri="{FF2B5EF4-FFF2-40B4-BE49-F238E27FC236}">
                <a16:creationId xmlns:a16="http://schemas.microsoft.com/office/drawing/2014/main" id="{D2C0CE78-A19E-439B-82A3-530FA71A2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72EAE-1CE6-471A-8D89-E217AA0D43FF}"/>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2469675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409A7-6197-45FF-A701-28BAE9D7DE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A82DFC-0B5F-46FA-8D46-8EB21FF327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BB871-5CE4-4AD9-AEAD-085523C0398A}"/>
              </a:ext>
            </a:extLst>
          </p:cNvPr>
          <p:cNvSpPr>
            <a:spLocks noGrp="1"/>
          </p:cNvSpPr>
          <p:nvPr>
            <p:ph type="dt" sz="half" idx="10"/>
          </p:nvPr>
        </p:nvSpPr>
        <p:spPr/>
        <p:txBody>
          <a:bodyPr/>
          <a:lstStyle/>
          <a:p>
            <a:fld id="{EE5DD6C4-75B0-4A6E-8DEC-A71B41F584CA}" type="datetimeFigureOut">
              <a:rPr lang="en-US" smtClean="0"/>
              <a:t>6/12/26</a:t>
            </a:fld>
            <a:endParaRPr lang="en-US"/>
          </a:p>
        </p:txBody>
      </p:sp>
      <p:sp>
        <p:nvSpPr>
          <p:cNvPr id="5" name="Footer Placeholder 4">
            <a:extLst>
              <a:ext uri="{FF2B5EF4-FFF2-40B4-BE49-F238E27FC236}">
                <a16:creationId xmlns:a16="http://schemas.microsoft.com/office/drawing/2014/main" id="{32630B57-7DAE-40F4-9D23-EA4FB3786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9D37F-8309-4B25-824F-9D966F34E069}"/>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54615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CD8426-58F0-4DFE-8421-029FBEA96EFA}"/>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BB6CDA-FDCB-41B5-B796-BC41C7DFA230}"/>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1EC42-7D7B-4DD5-99DD-42D7AB790693}"/>
              </a:ext>
            </a:extLst>
          </p:cNvPr>
          <p:cNvSpPr>
            <a:spLocks noGrp="1"/>
          </p:cNvSpPr>
          <p:nvPr>
            <p:ph type="dt" sz="half" idx="10"/>
          </p:nvPr>
        </p:nvSpPr>
        <p:spPr/>
        <p:txBody>
          <a:bodyPr/>
          <a:lstStyle/>
          <a:p>
            <a:fld id="{EE5DD6C4-75B0-4A6E-8DEC-A71B41F584CA}" type="datetimeFigureOut">
              <a:rPr lang="en-US" smtClean="0"/>
              <a:t>6/12/26</a:t>
            </a:fld>
            <a:endParaRPr lang="en-US"/>
          </a:p>
        </p:txBody>
      </p:sp>
      <p:sp>
        <p:nvSpPr>
          <p:cNvPr id="5" name="Footer Placeholder 4">
            <a:extLst>
              <a:ext uri="{FF2B5EF4-FFF2-40B4-BE49-F238E27FC236}">
                <a16:creationId xmlns:a16="http://schemas.microsoft.com/office/drawing/2014/main" id="{9DA58FB5-6BEA-449C-B446-39E6B4EB9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477512-8064-40BB-A1A7-01BB47BDE92C}"/>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954863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3"/>
        <p:cNvGrpSpPr/>
        <p:nvPr/>
      </p:nvGrpSpPr>
      <p:grpSpPr>
        <a:xfrm>
          <a:off x="0" y="0"/>
          <a:ext cx="0" cy="0"/>
          <a:chOff x="0" y="0"/>
          <a:chExt cx="0" cy="0"/>
        </a:xfrm>
      </p:grpSpPr>
      <p:sp>
        <p:nvSpPr>
          <p:cNvPr id="57" name="Google Shape;57;p4"/>
          <p:cNvSpPr txBox="1">
            <a:spLocks noGrp="1"/>
          </p:cNvSpPr>
          <p:nvPr>
            <p:ph type="title"/>
          </p:nvPr>
        </p:nvSpPr>
        <p:spPr>
          <a:xfrm>
            <a:off x="1092202" y="1127467"/>
            <a:ext cx="10007700" cy="12729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58" name="Google Shape;58;p4"/>
          <p:cNvSpPr txBox="1">
            <a:spLocks noGrp="1"/>
          </p:cNvSpPr>
          <p:nvPr>
            <p:ph type="body" idx="1"/>
          </p:nvPr>
        </p:nvSpPr>
        <p:spPr>
          <a:xfrm>
            <a:off x="1092202" y="2654300"/>
            <a:ext cx="10007700" cy="3264000"/>
          </a:xfrm>
          <a:prstGeom prst="rect">
            <a:avLst/>
          </a:prstGeom>
        </p:spPr>
        <p:txBody>
          <a:bodyPr spcFirstLastPara="1" wrap="square" lIns="121900" tIns="121900" rIns="121900" bIns="121900" anchor="t" anchorCtr="0">
            <a:noAutofit/>
          </a:bodyPr>
          <a:lstStyle>
            <a:lvl1pPr marL="457206" lvl="0" indent="-336554">
              <a:spcBef>
                <a:spcPts val="0"/>
              </a:spcBef>
              <a:spcAft>
                <a:spcPts val="0"/>
              </a:spcAft>
              <a:buSzPts val="1700"/>
              <a:buChar char="●"/>
              <a:defRPr/>
            </a:lvl1pPr>
            <a:lvl2pPr marL="914411" lvl="1" indent="-323855">
              <a:spcBef>
                <a:spcPts val="2100"/>
              </a:spcBef>
              <a:spcAft>
                <a:spcPts val="0"/>
              </a:spcAft>
              <a:buSzPts val="1500"/>
              <a:buChar char="○"/>
              <a:defRPr/>
            </a:lvl2pPr>
            <a:lvl3pPr marL="1371617" lvl="2" indent="-323855">
              <a:spcBef>
                <a:spcPts val="2100"/>
              </a:spcBef>
              <a:spcAft>
                <a:spcPts val="0"/>
              </a:spcAft>
              <a:buSzPts val="1500"/>
              <a:buChar char="■"/>
              <a:defRPr/>
            </a:lvl3pPr>
            <a:lvl4pPr marL="1828823" lvl="3" indent="-323855">
              <a:spcBef>
                <a:spcPts val="2100"/>
              </a:spcBef>
              <a:spcAft>
                <a:spcPts val="0"/>
              </a:spcAft>
              <a:buSzPts val="1500"/>
              <a:buChar char="●"/>
              <a:defRPr/>
            </a:lvl4pPr>
            <a:lvl5pPr marL="2286029" lvl="4" indent="-323855">
              <a:spcBef>
                <a:spcPts val="2100"/>
              </a:spcBef>
              <a:spcAft>
                <a:spcPts val="0"/>
              </a:spcAft>
              <a:buSzPts val="1500"/>
              <a:buChar char="○"/>
              <a:defRPr/>
            </a:lvl5pPr>
            <a:lvl6pPr marL="2743234" lvl="5" indent="-323855">
              <a:spcBef>
                <a:spcPts val="2100"/>
              </a:spcBef>
              <a:spcAft>
                <a:spcPts val="0"/>
              </a:spcAft>
              <a:buSzPts val="1500"/>
              <a:buChar char="■"/>
              <a:defRPr/>
            </a:lvl6pPr>
            <a:lvl7pPr marL="3200440" lvl="6" indent="-323855">
              <a:spcBef>
                <a:spcPts val="2100"/>
              </a:spcBef>
              <a:spcAft>
                <a:spcPts val="0"/>
              </a:spcAft>
              <a:buSzPts val="1500"/>
              <a:buChar char="●"/>
              <a:defRPr/>
            </a:lvl7pPr>
            <a:lvl8pPr marL="3657646" lvl="7" indent="-323855">
              <a:spcBef>
                <a:spcPts val="2100"/>
              </a:spcBef>
              <a:spcAft>
                <a:spcPts val="0"/>
              </a:spcAft>
              <a:buSzPts val="1500"/>
              <a:buChar char="○"/>
              <a:defRPr/>
            </a:lvl8pPr>
            <a:lvl9pPr marL="4114851" lvl="8" indent="-323855">
              <a:spcBef>
                <a:spcPts val="2100"/>
              </a:spcBef>
              <a:spcAft>
                <a:spcPts val="2100"/>
              </a:spcAft>
              <a:buSzPts val="1500"/>
              <a:buChar char="■"/>
              <a:defRPr/>
            </a:lvl9pPr>
          </a:lstStyle>
          <a:p>
            <a:endParaRPr/>
          </a:p>
        </p:txBody>
      </p:sp>
      <p:sp>
        <p:nvSpPr>
          <p:cNvPr id="59" name="Google Shape;59;p4"/>
          <p:cNvSpPr txBox="1">
            <a:spLocks noGrp="1"/>
          </p:cNvSpPr>
          <p:nvPr>
            <p:ph type="sldNum" idx="12"/>
          </p:nvPr>
        </p:nvSpPr>
        <p:spPr>
          <a:xfrm>
            <a:off x="11187645" y="6058224"/>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9201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9B0E6764-1CEA-DD0F-55C9-47C6586961C0}"/>
              </a:ext>
            </a:extLst>
          </p:cNvPr>
          <p:cNvSpPr/>
          <p:nvPr/>
        </p:nvSpPr>
        <p:spPr>
          <a:xfrm>
            <a:off x="0" y="279400"/>
            <a:ext cx="12192000" cy="6578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sp>
      <p:sp>
        <p:nvSpPr>
          <p:cNvPr id="19" name="AutoShape 7">
            <a:extLst>
              <a:ext uri="{FF2B5EF4-FFF2-40B4-BE49-F238E27FC236}">
                <a16:creationId xmlns:a16="http://schemas.microsoft.com/office/drawing/2014/main" id="{9FB36BE5-1C79-20FC-E9A1-79F31275AF55}"/>
              </a:ext>
            </a:extLst>
          </p:cNvPr>
          <p:cNvSpPr/>
          <p:nvPr/>
        </p:nvSpPr>
        <p:spPr>
          <a:xfrm>
            <a:off x="4985098" y="4247870"/>
            <a:ext cx="6521102" cy="0"/>
          </a:xfrm>
          <a:prstGeom prst="line">
            <a:avLst/>
          </a:prstGeom>
          <a:ln w="38100" cap="flat">
            <a:solidFill>
              <a:srgbClr val="599618"/>
            </a:solidFill>
            <a:prstDash val="solid"/>
            <a:headEnd type="none" w="sm" len="sm"/>
            <a:tailEnd type="none" w="sm" len="sm"/>
          </a:ln>
        </p:spPr>
      </p:sp>
      <p:sp>
        <p:nvSpPr>
          <p:cNvPr id="25" name="Text Placeholder 24">
            <a:extLst>
              <a:ext uri="{FF2B5EF4-FFF2-40B4-BE49-F238E27FC236}">
                <a16:creationId xmlns:a16="http://schemas.microsoft.com/office/drawing/2014/main" id="{AA2E4AAA-CDD6-C152-8584-CB86BFC3995C}"/>
              </a:ext>
            </a:extLst>
          </p:cNvPr>
          <p:cNvSpPr>
            <a:spLocks noGrp="1"/>
          </p:cNvSpPr>
          <p:nvPr>
            <p:ph type="body" sz="quarter" idx="10" hasCustomPrompt="1"/>
          </p:nvPr>
        </p:nvSpPr>
        <p:spPr>
          <a:xfrm>
            <a:off x="4216400" y="1883936"/>
            <a:ext cx="7670800" cy="1134533"/>
          </a:xfrm>
          <a:prstGeom prst="rect">
            <a:avLst/>
          </a:prstGeom>
        </p:spPr>
        <p:txBody>
          <a:bodyPr/>
          <a:lstStyle>
            <a:lvl1pPr marL="0" indent="0">
              <a:buNone/>
              <a:defRPr sz="6000" kern="1300" spc="0" baseline="0">
                <a:solidFill>
                  <a:srgbClr val="163753"/>
                </a:solidFill>
                <a:latin typeface="Arial Bold" panose="020B0704020202020204" pitchFamily="34" charset="0"/>
                <a:cs typeface="Arial Bold" panose="020B0704020202020204" pitchFamily="34" charset="0"/>
              </a:defRPr>
            </a:lvl1pPr>
          </a:lstStyle>
          <a:p>
            <a:pPr lvl="0"/>
            <a:r>
              <a:rPr lang="en-US"/>
              <a:t>Title of Presentation</a:t>
            </a:r>
          </a:p>
        </p:txBody>
      </p:sp>
      <p:sp>
        <p:nvSpPr>
          <p:cNvPr id="26" name="Text Placeholder 24">
            <a:extLst>
              <a:ext uri="{FF2B5EF4-FFF2-40B4-BE49-F238E27FC236}">
                <a16:creationId xmlns:a16="http://schemas.microsoft.com/office/drawing/2014/main" id="{AD46CA56-AC3C-778C-41D4-42AF879F66A0}"/>
              </a:ext>
            </a:extLst>
          </p:cNvPr>
          <p:cNvSpPr>
            <a:spLocks noGrp="1"/>
          </p:cNvSpPr>
          <p:nvPr>
            <p:ph type="body" sz="quarter" idx="11" hasCustomPrompt="1"/>
          </p:nvPr>
        </p:nvSpPr>
        <p:spPr>
          <a:xfrm>
            <a:off x="4216400" y="3113337"/>
            <a:ext cx="7274169" cy="518863"/>
          </a:xfrm>
          <a:prstGeom prst="rect">
            <a:avLst/>
          </a:prstGeom>
        </p:spPr>
        <p:txBody>
          <a:bodyPr/>
          <a:lstStyle>
            <a:lvl1pPr marL="0" indent="0" algn="r">
              <a:buNone/>
              <a:defRPr sz="2667" kern="1300" spc="0" baseline="0">
                <a:solidFill>
                  <a:srgbClr val="163753"/>
                </a:solidFill>
                <a:latin typeface="+mn-lt"/>
                <a:cs typeface="Arial Bold" panose="020B0704020202020204" pitchFamily="34" charset="0"/>
              </a:defRPr>
            </a:lvl1pPr>
          </a:lstStyle>
          <a:p>
            <a:pPr lvl="0"/>
            <a:r>
              <a:rPr lang="en-US"/>
              <a:t>Subtitle (if applicable)</a:t>
            </a:r>
          </a:p>
        </p:txBody>
      </p:sp>
      <p:sp>
        <p:nvSpPr>
          <p:cNvPr id="27" name="Text Placeholder 24">
            <a:extLst>
              <a:ext uri="{FF2B5EF4-FFF2-40B4-BE49-F238E27FC236}">
                <a16:creationId xmlns:a16="http://schemas.microsoft.com/office/drawing/2014/main" id="{ED06B3D9-B0FA-484D-2EF8-2DF5DDC4BCF7}"/>
              </a:ext>
            </a:extLst>
          </p:cNvPr>
          <p:cNvSpPr>
            <a:spLocks noGrp="1"/>
          </p:cNvSpPr>
          <p:nvPr>
            <p:ph type="body" sz="quarter" idx="12" hasCustomPrompt="1"/>
          </p:nvPr>
        </p:nvSpPr>
        <p:spPr>
          <a:xfrm>
            <a:off x="3811954" y="4616872"/>
            <a:ext cx="7670800" cy="342638"/>
          </a:xfrm>
          <a:prstGeom prst="rect">
            <a:avLst/>
          </a:prstGeom>
        </p:spPr>
        <p:txBody>
          <a:bodyPr/>
          <a:lstStyle>
            <a:lvl1pPr marL="0" indent="0" algn="r">
              <a:buNone/>
              <a:defRPr sz="2000" kern="1300" spc="0" baseline="0">
                <a:solidFill>
                  <a:srgbClr val="163753"/>
                </a:solidFill>
                <a:latin typeface="+mn-lt"/>
                <a:cs typeface="Arial Bold" panose="020B0704020202020204" pitchFamily="34" charset="0"/>
              </a:defRPr>
            </a:lvl1pPr>
          </a:lstStyle>
          <a:p>
            <a:pPr lvl="0"/>
            <a:r>
              <a:rPr lang="en-US"/>
              <a:t>Presenter Name</a:t>
            </a:r>
          </a:p>
        </p:txBody>
      </p:sp>
      <p:sp>
        <p:nvSpPr>
          <p:cNvPr id="28" name="Text Placeholder 24">
            <a:extLst>
              <a:ext uri="{FF2B5EF4-FFF2-40B4-BE49-F238E27FC236}">
                <a16:creationId xmlns:a16="http://schemas.microsoft.com/office/drawing/2014/main" id="{C634FFF9-6052-59EC-450F-9E38F86EE38E}"/>
              </a:ext>
            </a:extLst>
          </p:cNvPr>
          <p:cNvSpPr>
            <a:spLocks noGrp="1"/>
          </p:cNvSpPr>
          <p:nvPr>
            <p:ph type="body" sz="quarter" idx="13" hasCustomPrompt="1"/>
          </p:nvPr>
        </p:nvSpPr>
        <p:spPr>
          <a:xfrm>
            <a:off x="3811954" y="4985872"/>
            <a:ext cx="7670800" cy="342638"/>
          </a:xfrm>
          <a:prstGeom prst="rect">
            <a:avLst/>
          </a:prstGeom>
        </p:spPr>
        <p:txBody>
          <a:bodyPr/>
          <a:lstStyle>
            <a:lvl1pPr marL="0" indent="0" algn="r">
              <a:buNone/>
              <a:defRPr sz="1333" kern="1300" spc="0" baseline="0">
                <a:solidFill>
                  <a:srgbClr val="163753"/>
                </a:solidFill>
                <a:latin typeface="+mn-lt"/>
                <a:cs typeface="Arial Bold" panose="020B0704020202020204" pitchFamily="34" charset="0"/>
              </a:defRPr>
            </a:lvl1pPr>
          </a:lstStyle>
          <a:p>
            <a:pPr lvl="0"/>
            <a:r>
              <a:rPr lang="en-US"/>
              <a:t>Date of Presentation</a:t>
            </a:r>
          </a:p>
        </p:txBody>
      </p:sp>
      <p:sp>
        <p:nvSpPr>
          <p:cNvPr id="2" name="Freeform 9">
            <a:extLst>
              <a:ext uri="{FF2B5EF4-FFF2-40B4-BE49-F238E27FC236}">
                <a16:creationId xmlns:a16="http://schemas.microsoft.com/office/drawing/2014/main" id="{A86B2065-840A-60D5-FB0E-71C651A9650E}"/>
              </a:ext>
            </a:extLst>
          </p:cNvPr>
          <p:cNvSpPr/>
          <p:nvPr/>
        </p:nvSpPr>
        <p:spPr>
          <a:xfrm>
            <a:off x="272119" y="5905849"/>
            <a:ext cx="2823862" cy="756560"/>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sp>
      <p:grpSp>
        <p:nvGrpSpPr>
          <p:cNvPr id="3" name="Group 2">
            <a:extLst>
              <a:ext uri="{FF2B5EF4-FFF2-40B4-BE49-F238E27FC236}">
                <a16:creationId xmlns:a16="http://schemas.microsoft.com/office/drawing/2014/main" id="{8B9165AD-06D0-9738-7358-0814ED609743}"/>
              </a:ext>
            </a:extLst>
          </p:cNvPr>
          <p:cNvGrpSpPr/>
          <p:nvPr/>
        </p:nvGrpSpPr>
        <p:grpSpPr>
          <a:xfrm rot="5400000">
            <a:off x="5960396" y="-5960396"/>
            <a:ext cx="271208" cy="12192000"/>
            <a:chOff x="0" y="0"/>
            <a:chExt cx="331990" cy="14924418"/>
          </a:xfrm>
        </p:grpSpPr>
        <p:sp>
          <p:nvSpPr>
            <p:cNvPr id="4" name="Freeform 3">
              <a:extLst>
                <a:ext uri="{FF2B5EF4-FFF2-40B4-BE49-F238E27FC236}">
                  <a16:creationId xmlns:a16="http://schemas.microsoft.com/office/drawing/2014/main" id="{CF1D4329-BDDC-A36E-1795-80BA3C4A99CF}"/>
                </a:ext>
              </a:extLst>
            </p:cNvPr>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sp>
      </p:grpSp>
      <p:grpSp>
        <p:nvGrpSpPr>
          <p:cNvPr id="5" name="Group 10">
            <a:extLst>
              <a:ext uri="{FF2B5EF4-FFF2-40B4-BE49-F238E27FC236}">
                <a16:creationId xmlns:a16="http://schemas.microsoft.com/office/drawing/2014/main" id="{456EB9BE-35D3-8D5E-FB8D-E7FF926B6A57}"/>
              </a:ext>
            </a:extLst>
          </p:cNvPr>
          <p:cNvGrpSpPr/>
          <p:nvPr/>
        </p:nvGrpSpPr>
        <p:grpSpPr>
          <a:xfrm>
            <a:off x="0" y="844460"/>
            <a:ext cx="271208" cy="1563488"/>
            <a:chOff x="0" y="0"/>
            <a:chExt cx="331990" cy="1913890"/>
          </a:xfrm>
        </p:grpSpPr>
        <p:sp>
          <p:nvSpPr>
            <p:cNvPr id="6" name="Freeform 11">
              <a:extLst>
                <a:ext uri="{FF2B5EF4-FFF2-40B4-BE49-F238E27FC236}">
                  <a16:creationId xmlns:a16="http://schemas.microsoft.com/office/drawing/2014/main" id="{87943D9A-26AB-819E-ABB5-7E58EE2E50E0}"/>
                </a:ext>
              </a:extLst>
            </p:cNvPr>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sp>
      </p:grpSp>
      <p:grpSp>
        <p:nvGrpSpPr>
          <p:cNvPr id="7" name="Group 12">
            <a:extLst>
              <a:ext uri="{FF2B5EF4-FFF2-40B4-BE49-F238E27FC236}">
                <a16:creationId xmlns:a16="http://schemas.microsoft.com/office/drawing/2014/main" id="{6CDF939D-03D5-2A51-D24C-024D0FB5525B}"/>
              </a:ext>
            </a:extLst>
          </p:cNvPr>
          <p:cNvGrpSpPr/>
          <p:nvPr/>
        </p:nvGrpSpPr>
        <p:grpSpPr>
          <a:xfrm>
            <a:off x="11890142" y="4709117"/>
            <a:ext cx="301858" cy="1463083"/>
            <a:chOff x="0" y="0"/>
            <a:chExt cx="293277" cy="1421492"/>
          </a:xfrm>
        </p:grpSpPr>
        <p:sp>
          <p:nvSpPr>
            <p:cNvPr id="8" name="Freeform 13">
              <a:extLst>
                <a:ext uri="{FF2B5EF4-FFF2-40B4-BE49-F238E27FC236}">
                  <a16:creationId xmlns:a16="http://schemas.microsoft.com/office/drawing/2014/main" id="{6C1200B8-75E4-A204-EFB6-699089C4447D}"/>
                </a:ext>
              </a:extLst>
            </p:cNvPr>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sp>
      </p:grpSp>
    </p:spTree>
    <p:extLst>
      <p:ext uri="{BB962C8B-B14F-4D97-AF65-F5344CB8AC3E}">
        <p14:creationId xmlns:p14="http://schemas.microsoft.com/office/powerpoint/2010/main" val="2983805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353B5CB-7B26-81E8-97F5-35CFBDD071C7}"/>
              </a:ext>
            </a:extLst>
          </p:cNvPr>
          <p:cNvSpPr>
            <a:spLocks noGrp="1"/>
          </p:cNvSpPr>
          <p:nvPr>
            <p:ph type="body" sz="quarter" idx="10" hasCustomPrompt="1"/>
          </p:nvPr>
        </p:nvSpPr>
        <p:spPr>
          <a:xfrm>
            <a:off x="840297" y="716511"/>
            <a:ext cx="10511406" cy="609600"/>
          </a:xfrm>
          <a:prstGeom prst="rect">
            <a:avLst/>
          </a:prstGeom>
        </p:spPr>
        <p:txBody>
          <a:bodyPr/>
          <a:lstStyle>
            <a:lvl1pPr marL="0" indent="0" algn="ctr">
              <a:buNone/>
              <a:defRPr sz="4000">
                <a:latin typeface="Arial Bold" panose="020B0704020202020204" pitchFamily="34" charset="0"/>
                <a:cs typeface="Arial Bold" panose="020B0704020202020204" pitchFamily="34" charset="0"/>
              </a:defRPr>
            </a:lvl1pPr>
          </a:lstStyle>
          <a:p>
            <a:pPr lvl="0"/>
            <a:r>
              <a:rPr lang="en-US"/>
              <a:t>Click to add title</a:t>
            </a:r>
          </a:p>
        </p:txBody>
      </p:sp>
      <p:sp>
        <p:nvSpPr>
          <p:cNvPr id="15" name="Content Placeholder 14">
            <a:extLst>
              <a:ext uri="{FF2B5EF4-FFF2-40B4-BE49-F238E27FC236}">
                <a16:creationId xmlns:a16="http://schemas.microsoft.com/office/drawing/2014/main" id="{42AF084A-C638-3464-72A9-68F2A1730868}"/>
              </a:ext>
            </a:extLst>
          </p:cNvPr>
          <p:cNvSpPr>
            <a:spLocks noGrp="1"/>
          </p:cNvSpPr>
          <p:nvPr>
            <p:ph sz="quarter" idx="11" hasCustomPrompt="1"/>
          </p:nvPr>
        </p:nvSpPr>
        <p:spPr>
          <a:xfrm>
            <a:off x="840297" y="1602297"/>
            <a:ext cx="10511406" cy="4539192"/>
          </a:xfrm>
          <a:prstGeom prst="rect">
            <a:avLst/>
          </a:prstGeom>
        </p:spPr>
        <p:txBody>
          <a:bodyPr/>
          <a:lstStyle>
            <a:lvl1pPr>
              <a:defRPr/>
            </a:lvl1pPr>
          </a:lstStyle>
          <a:p>
            <a:pPr lvl="0"/>
            <a:r>
              <a:rPr lang="en-US"/>
              <a:t>Click to add text</a:t>
            </a:r>
          </a:p>
        </p:txBody>
      </p:sp>
    </p:spTree>
    <p:extLst>
      <p:ext uri="{BB962C8B-B14F-4D97-AF65-F5344CB8AC3E}">
        <p14:creationId xmlns:p14="http://schemas.microsoft.com/office/powerpoint/2010/main" val="783067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with imag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A55CC83-87F6-5773-D8F9-F575B01AE425}"/>
              </a:ext>
            </a:extLst>
          </p:cNvPr>
          <p:cNvSpPr>
            <a:spLocks noGrp="1"/>
          </p:cNvSpPr>
          <p:nvPr>
            <p:ph type="pic" sz="quarter" idx="10" hasCustomPrompt="1"/>
          </p:nvPr>
        </p:nvSpPr>
        <p:spPr>
          <a:xfrm>
            <a:off x="967317" y="1244600"/>
            <a:ext cx="4429125" cy="1778000"/>
          </a:xfrm>
          <a:prstGeom prst="rect">
            <a:avLst/>
          </a:prstGeom>
        </p:spPr>
        <p:txBody>
          <a:bodyPr/>
          <a:lstStyle>
            <a:lvl1pPr marL="0" indent="0">
              <a:buNone/>
              <a:defRPr/>
            </a:lvl1pPr>
          </a:lstStyle>
          <a:p>
            <a:pPr marL="228611" marR="0" lvl="0" indent="-228611" algn="l" defTabSz="609630" rtl="0" eaLnBrk="1" fontAlgn="auto" latinLnBrk="0" hangingPunct="1">
              <a:lnSpc>
                <a:spcPct val="100000"/>
              </a:lnSpc>
              <a:spcBef>
                <a:spcPct val="20000"/>
              </a:spcBef>
              <a:spcAft>
                <a:spcPts val="0"/>
              </a:spcAft>
              <a:buClrTx/>
              <a:buSzTx/>
              <a:buFont typeface="Arial" pitchFamily="34" charset="0"/>
              <a:buChar char="•"/>
              <a:tabLst/>
              <a:defRPr/>
            </a:pPr>
            <a:r>
              <a:rPr lang="en-US"/>
              <a:t>Insert Image</a:t>
            </a:r>
          </a:p>
        </p:txBody>
      </p:sp>
      <p:sp>
        <p:nvSpPr>
          <p:cNvPr id="19" name="Picture Placeholder 18">
            <a:extLst>
              <a:ext uri="{FF2B5EF4-FFF2-40B4-BE49-F238E27FC236}">
                <a16:creationId xmlns:a16="http://schemas.microsoft.com/office/drawing/2014/main" id="{74D7A3E4-B4D8-C7C8-1AA8-DD208AC4DCF8}"/>
              </a:ext>
            </a:extLst>
          </p:cNvPr>
          <p:cNvSpPr>
            <a:spLocks noGrp="1"/>
          </p:cNvSpPr>
          <p:nvPr>
            <p:ph type="pic" sz="quarter" idx="11" hasCustomPrompt="1"/>
          </p:nvPr>
        </p:nvSpPr>
        <p:spPr>
          <a:xfrm>
            <a:off x="967317" y="3124200"/>
            <a:ext cx="4429125" cy="3703108"/>
          </a:xfrm>
          <a:prstGeom prst="rect">
            <a:avLst/>
          </a:prstGeom>
        </p:spPr>
        <p:txBody>
          <a:bodyPr/>
          <a:lstStyle>
            <a:lvl1pPr marL="0" indent="0">
              <a:buNone/>
              <a:defRPr/>
            </a:lvl1pPr>
          </a:lstStyle>
          <a:p>
            <a:pPr marL="228611" marR="0" lvl="0" indent="-228611" algn="l" defTabSz="609630" rtl="0" eaLnBrk="1" fontAlgn="auto" latinLnBrk="0" hangingPunct="1">
              <a:lnSpc>
                <a:spcPct val="100000"/>
              </a:lnSpc>
              <a:spcBef>
                <a:spcPct val="20000"/>
              </a:spcBef>
              <a:spcAft>
                <a:spcPts val="0"/>
              </a:spcAft>
              <a:buClrTx/>
              <a:buSzTx/>
              <a:buFont typeface="Arial" pitchFamily="34" charset="0"/>
              <a:buChar char="•"/>
              <a:tabLst/>
              <a:defRPr/>
            </a:pPr>
            <a:r>
              <a:rPr lang="en-US"/>
              <a:t>Insert Image</a:t>
            </a:r>
          </a:p>
        </p:txBody>
      </p:sp>
      <p:sp>
        <p:nvSpPr>
          <p:cNvPr id="21" name="Text Placeholder 20">
            <a:extLst>
              <a:ext uri="{FF2B5EF4-FFF2-40B4-BE49-F238E27FC236}">
                <a16:creationId xmlns:a16="http://schemas.microsoft.com/office/drawing/2014/main" id="{4268E884-FFDC-71E7-B257-DEC9A9487C64}"/>
              </a:ext>
            </a:extLst>
          </p:cNvPr>
          <p:cNvSpPr>
            <a:spLocks noGrp="1"/>
          </p:cNvSpPr>
          <p:nvPr>
            <p:ph type="body" sz="quarter" idx="12" hasCustomPrompt="1"/>
          </p:nvPr>
        </p:nvSpPr>
        <p:spPr>
          <a:xfrm>
            <a:off x="5740400" y="1259840"/>
            <a:ext cx="5232400" cy="660400"/>
          </a:xfrm>
          <a:prstGeom prst="rect">
            <a:avLst/>
          </a:prstGeom>
        </p:spPr>
        <p:txBody>
          <a:bodyPr/>
          <a:lstStyle>
            <a:lvl1pPr marL="0" indent="0">
              <a:buNone/>
              <a:defRPr sz="3667">
                <a:latin typeface="Arial Bold" panose="020B0704020202020204" pitchFamily="34" charset="0"/>
                <a:cs typeface="Arial Bold" panose="020B0704020202020204" pitchFamily="34" charset="0"/>
              </a:defRPr>
            </a:lvl1pPr>
          </a:lstStyle>
          <a:p>
            <a:pPr lvl="0"/>
            <a:r>
              <a:rPr lang="en-US"/>
              <a:t>HEADING</a:t>
            </a:r>
          </a:p>
        </p:txBody>
      </p:sp>
      <p:sp>
        <p:nvSpPr>
          <p:cNvPr id="25" name="Text Placeholder 24">
            <a:extLst>
              <a:ext uri="{FF2B5EF4-FFF2-40B4-BE49-F238E27FC236}">
                <a16:creationId xmlns:a16="http://schemas.microsoft.com/office/drawing/2014/main" id="{007B9B79-8D6C-28CA-D73D-0B72FEBE7951}"/>
              </a:ext>
            </a:extLst>
          </p:cNvPr>
          <p:cNvSpPr>
            <a:spLocks noGrp="1"/>
          </p:cNvSpPr>
          <p:nvPr>
            <p:ph type="body" sz="quarter" idx="13" hasCustomPrompt="1"/>
          </p:nvPr>
        </p:nvSpPr>
        <p:spPr>
          <a:xfrm>
            <a:off x="5740400" y="2260600"/>
            <a:ext cx="5232400" cy="355600"/>
          </a:xfrm>
          <a:prstGeom prst="rect">
            <a:avLst/>
          </a:prstGeom>
        </p:spPr>
        <p:txBody>
          <a:bodyPr/>
          <a:lstStyle>
            <a:lvl1pPr marL="0" indent="0">
              <a:buNone/>
              <a:defRPr sz="1600">
                <a:latin typeface="Arial Bold" panose="020B0704020202020204" pitchFamily="34" charset="0"/>
                <a:cs typeface="Arial Bold" panose="020B0704020202020204" pitchFamily="34" charset="0"/>
              </a:defRPr>
            </a:lvl1pPr>
          </a:lstStyle>
          <a:p>
            <a:pPr lvl="0"/>
            <a:r>
              <a:rPr lang="en-US"/>
              <a:t>Subheading</a:t>
            </a:r>
          </a:p>
        </p:txBody>
      </p:sp>
      <p:sp>
        <p:nvSpPr>
          <p:cNvPr id="26" name="Text Placeholder 24">
            <a:extLst>
              <a:ext uri="{FF2B5EF4-FFF2-40B4-BE49-F238E27FC236}">
                <a16:creationId xmlns:a16="http://schemas.microsoft.com/office/drawing/2014/main" id="{416A7377-498E-6C96-B342-A1D963F76839}"/>
              </a:ext>
            </a:extLst>
          </p:cNvPr>
          <p:cNvSpPr>
            <a:spLocks noGrp="1"/>
          </p:cNvSpPr>
          <p:nvPr>
            <p:ph type="body" sz="quarter" idx="14" hasCustomPrompt="1"/>
          </p:nvPr>
        </p:nvSpPr>
        <p:spPr>
          <a:xfrm>
            <a:off x="5740400" y="2768600"/>
            <a:ext cx="5232400" cy="1224280"/>
          </a:xfrm>
          <a:prstGeom prst="rect">
            <a:avLst/>
          </a:prstGeom>
        </p:spPr>
        <p:txBody>
          <a:bodyPr/>
          <a:lstStyle>
            <a:lvl1pPr marL="0" indent="0">
              <a:buNone/>
              <a:defRPr sz="1333">
                <a:latin typeface="+mn-lt"/>
                <a:cs typeface="Arial Bold" panose="020B0704020202020204" pitchFamily="34" charset="0"/>
              </a:defRPr>
            </a:lvl1pPr>
          </a:lstStyle>
          <a:p>
            <a:pPr lvl="0"/>
            <a:r>
              <a:rPr lang="en-US"/>
              <a:t>Body text</a:t>
            </a:r>
          </a:p>
        </p:txBody>
      </p:sp>
      <p:sp>
        <p:nvSpPr>
          <p:cNvPr id="27" name="Text Placeholder 24">
            <a:extLst>
              <a:ext uri="{FF2B5EF4-FFF2-40B4-BE49-F238E27FC236}">
                <a16:creationId xmlns:a16="http://schemas.microsoft.com/office/drawing/2014/main" id="{3E2E93B1-5944-9AF3-89A3-57936E2962F2}"/>
              </a:ext>
            </a:extLst>
          </p:cNvPr>
          <p:cNvSpPr>
            <a:spLocks noGrp="1"/>
          </p:cNvSpPr>
          <p:nvPr>
            <p:ph type="body" sz="quarter" idx="15" hasCustomPrompt="1"/>
          </p:nvPr>
        </p:nvSpPr>
        <p:spPr>
          <a:xfrm>
            <a:off x="5740400" y="4145280"/>
            <a:ext cx="5232400" cy="355600"/>
          </a:xfrm>
          <a:prstGeom prst="rect">
            <a:avLst/>
          </a:prstGeom>
        </p:spPr>
        <p:txBody>
          <a:bodyPr/>
          <a:lstStyle>
            <a:lvl1pPr marL="0" indent="0">
              <a:buNone/>
              <a:defRPr sz="1600">
                <a:latin typeface="Arial Bold" panose="020B0704020202020204" pitchFamily="34" charset="0"/>
                <a:cs typeface="Arial Bold" panose="020B0704020202020204" pitchFamily="34" charset="0"/>
              </a:defRPr>
            </a:lvl1pPr>
          </a:lstStyle>
          <a:p>
            <a:pPr lvl="0"/>
            <a:r>
              <a:rPr lang="en-US"/>
              <a:t>Subheading</a:t>
            </a:r>
          </a:p>
        </p:txBody>
      </p:sp>
      <p:sp>
        <p:nvSpPr>
          <p:cNvPr id="28" name="Text Placeholder 24">
            <a:extLst>
              <a:ext uri="{FF2B5EF4-FFF2-40B4-BE49-F238E27FC236}">
                <a16:creationId xmlns:a16="http://schemas.microsoft.com/office/drawing/2014/main" id="{BC327AB9-6D0F-6551-343D-29C405D8F94C}"/>
              </a:ext>
            </a:extLst>
          </p:cNvPr>
          <p:cNvSpPr>
            <a:spLocks noGrp="1"/>
          </p:cNvSpPr>
          <p:nvPr>
            <p:ph type="body" sz="quarter" idx="16" hasCustomPrompt="1"/>
          </p:nvPr>
        </p:nvSpPr>
        <p:spPr>
          <a:xfrm>
            <a:off x="5740400" y="4653280"/>
            <a:ext cx="5232400" cy="1468120"/>
          </a:xfrm>
          <a:prstGeom prst="rect">
            <a:avLst/>
          </a:prstGeom>
        </p:spPr>
        <p:txBody>
          <a:bodyPr/>
          <a:lstStyle>
            <a:lvl1pPr marL="0" indent="0">
              <a:buNone/>
              <a:defRPr sz="1333">
                <a:latin typeface="+mn-lt"/>
                <a:cs typeface="Arial Bold" panose="020B0704020202020204" pitchFamily="34" charset="0"/>
              </a:defRPr>
            </a:lvl1pPr>
          </a:lstStyle>
          <a:p>
            <a:pPr lvl="0"/>
            <a:r>
              <a:rPr lang="en-US"/>
              <a:t>Body text</a:t>
            </a:r>
          </a:p>
        </p:txBody>
      </p:sp>
    </p:spTree>
    <p:extLst>
      <p:ext uri="{BB962C8B-B14F-4D97-AF65-F5344CB8AC3E}">
        <p14:creationId xmlns:p14="http://schemas.microsoft.com/office/powerpoint/2010/main" val="640875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image and content">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C54962C9-D36B-6B9E-EA2B-65A7C280E2F7}"/>
              </a:ext>
            </a:extLst>
          </p:cNvPr>
          <p:cNvGrpSpPr/>
          <p:nvPr/>
        </p:nvGrpSpPr>
        <p:grpSpPr>
          <a:xfrm>
            <a:off x="0" y="2660768"/>
            <a:ext cx="12192000" cy="4197232"/>
            <a:chOff x="0" y="0"/>
            <a:chExt cx="9537267" cy="3283311"/>
          </a:xfrm>
        </p:grpSpPr>
        <p:sp>
          <p:nvSpPr>
            <p:cNvPr id="9" name="Freeform 3">
              <a:extLst>
                <a:ext uri="{FF2B5EF4-FFF2-40B4-BE49-F238E27FC236}">
                  <a16:creationId xmlns:a16="http://schemas.microsoft.com/office/drawing/2014/main" id="{CB634A90-44E2-5D4C-078F-5B9D4BE067C1}"/>
                </a:ext>
              </a:extLst>
            </p:cNvPr>
            <p:cNvSpPr/>
            <p:nvPr/>
          </p:nvSpPr>
          <p:spPr>
            <a:xfrm>
              <a:off x="0" y="0"/>
              <a:ext cx="9537267" cy="3283311"/>
            </a:xfrm>
            <a:custGeom>
              <a:avLst/>
              <a:gdLst/>
              <a:ahLst/>
              <a:cxnLst/>
              <a:rect l="l" t="t" r="r" b="b"/>
              <a:pathLst>
                <a:path w="9537267" h="3283311">
                  <a:moveTo>
                    <a:pt x="0" y="0"/>
                  </a:moveTo>
                  <a:lnTo>
                    <a:pt x="9537267" y="0"/>
                  </a:lnTo>
                  <a:lnTo>
                    <a:pt x="9537267" y="3283311"/>
                  </a:lnTo>
                  <a:lnTo>
                    <a:pt x="0" y="3283311"/>
                  </a:lnTo>
                  <a:close/>
                </a:path>
              </a:pathLst>
            </a:custGeom>
            <a:solidFill>
              <a:srgbClr val="EFF0EF"/>
            </a:solidFill>
          </p:spPr>
        </p:sp>
      </p:grpSp>
      <p:sp>
        <p:nvSpPr>
          <p:cNvPr id="14" name="Text Placeholder 20">
            <a:extLst>
              <a:ext uri="{FF2B5EF4-FFF2-40B4-BE49-F238E27FC236}">
                <a16:creationId xmlns:a16="http://schemas.microsoft.com/office/drawing/2014/main" id="{F400398F-0A5C-7AF5-925D-CA9E721DE6BF}"/>
              </a:ext>
            </a:extLst>
          </p:cNvPr>
          <p:cNvSpPr>
            <a:spLocks noGrp="1"/>
          </p:cNvSpPr>
          <p:nvPr>
            <p:ph type="body" sz="quarter" idx="12" hasCustomPrompt="1"/>
          </p:nvPr>
        </p:nvSpPr>
        <p:spPr>
          <a:xfrm>
            <a:off x="6807200" y="1295400"/>
            <a:ext cx="4470400" cy="660400"/>
          </a:xfrm>
          <a:prstGeom prst="rect">
            <a:avLst/>
          </a:prstGeom>
        </p:spPr>
        <p:txBody>
          <a:bodyPr/>
          <a:lstStyle>
            <a:lvl1pPr marL="0" indent="0">
              <a:buNone/>
              <a:defRPr sz="3667">
                <a:latin typeface="Arial Bold" panose="020B0704020202020204" pitchFamily="34" charset="0"/>
                <a:cs typeface="Arial Bold" panose="020B0704020202020204" pitchFamily="34" charset="0"/>
              </a:defRPr>
            </a:lvl1pPr>
          </a:lstStyle>
          <a:p>
            <a:pPr lvl="0"/>
            <a:r>
              <a:rPr lang="en-US"/>
              <a:t>HEADING</a:t>
            </a:r>
          </a:p>
        </p:txBody>
      </p:sp>
      <p:sp>
        <p:nvSpPr>
          <p:cNvPr id="15" name="Text Placeholder 24">
            <a:extLst>
              <a:ext uri="{FF2B5EF4-FFF2-40B4-BE49-F238E27FC236}">
                <a16:creationId xmlns:a16="http://schemas.microsoft.com/office/drawing/2014/main" id="{1E94D2D5-B8A4-B9C0-D7EB-40A246D36EDB}"/>
              </a:ext>
            </a:extLst>
          </p:cNvPr>
          <p:cNvSpPr>
            <a:spLocks noGrp="1"/>
          </p:cNvSpPr>
          <p:nvPr>
            <p:ph type="body" sz="quarter" idx="14" hasCustomPrompt="1"/>
          </p:nvPr>
        </p:nvSpPr>
        <p:spPr>
          <a:xfrm>
            <a:off x="6496310" y="3124200"/>
            <a:ext cx="5340090" cy="3302000"/>
          </a:xfrm>
          <a:prstGeom prst="rect">
            <a:avLst/>
          </a:prstGeom>
        </p:spPr>
        <p:txBody>
          <a:bodyPr/>
          <a:lstStyle>
            <a:lvl1pPr marL="0" indent="0">
              <a:buNone/>
              <a:defRPr sz="1333">
                <a:solidFill>
                  <a:srgbClr val="163753"/>
                </a:solidFill>
                <a:latin typeface="+mn-lt"/>
                <a:cs typeface="Arial Bold" panose="020B0704020202020204" pitchFamily="34" charset="0"/>
              </a:defRPr>
            </a:lvl1pPr>
          </a:lstStyle>
          <a:p>
            <a:pPr lvl="0"/>
            <a:r>
              <a:rPr lang="en-US"/>
              <a:t>Body text</a:t>
            </a:r>
          </a:p>
        </p:txBody>
      </p:sp>
      <p:sp>
        <p:nvSpPr>
          <p:cNvPr id="17" name="Picture Placeholder 16">
            <a:extLst>
              <a:ext uri="{FF2B5EF4-FFF2-40B4-BE49-F238E27FC236}">
                <a16:creationId xmlns:a16="http://schemas.microsoft.com/office/drawing/2014/main" id="{AAA8FEEE-138A-3D76-1B74-6883227F667A}"/>
              </a:ext>
            </a:extLst>
          </p:cNvPr>
          <p:cNvSpPr>
            <a:spLocks noGrp="1"/>
          </p:cNvSpPr>
          <p:nvPr>
            <p:ph type="pic" sz="quarter" idx="15" hasCustomPrompt="1"/>
          </p:nvPr>
        </p:nvSpPr>
        <p:spPr>
          <a:xfrm>
            <a:off x="1751542" y="279400"/>
            <a:ext cx="4344458" cy="6578600"/>
          </a:xfrm>
          <a:prstGeom prst="rect">
            <a:avLst/>
          </a:prstGeom>
        </p:spPr>
        <p:txBody>
          <a:bodyPr/>
          <a:lstStyle>
            <a:lvl1pPr marL="0" indent="0">
              <a:buNone/>
              <a:defRPr/>
            </a:lvl1pPr>
          </a:lstStyle>
          <a:p>
            <a:pPr marL="228611" marR="0" lvl="0" indent="-228611" algn="l" defTabSz="609630" rtl="0" eaLnBrk="1" fontAlgn="auto" latinLnBrk="0" hangingPunct="1">
              <a:lnSpc>
                <a:spcPct val="100000"/>
              </a:lnSpc>
              <a:spcBef>
                <a:spcPct val="20000"/>
              </a:spcBef>
              <a:spcAft>
                <a:spcPts val="0"/>
              </a:spcAft>
              <a:buClrTx/>
              <a:buSzTx/>
              <a:buFont typeface="Arial" pitchFamily="34" charset="0"/>
              <a:buChar char="•"/>
              <a:tabLst/>
              <a:defRPr/>
            </a:pPr>
            <a:r>
              <a:rPr lang="en-US"/>
              <a:t>Insert Image</a:t>
            </a:r>
          </a:p>
        </p:txBody>
      </p:sp>
    </p:spTree>
    <p:extLst>
      <p:ext uri="{BB962C8B-B14F-4D97-AF65-F5344CB8AC3E}">
        <p14:creationId xmlns:p14="http://schemas.microsoft.com/office/powerpoint/2010/main" val="369077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nfographic">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70F40A45-016E-AD36-EA56-A3A75082C547}"/>
              </a:ext>
            </a:extLst>
          </p:cNvPr>
          <p:cNvSpPr>
            <a:spLocks noGrp="1"/>
          </p:cNvSpPr>
          <p:nvPr>
            <p:ph type="pic" sz="quarter" idx="13" hasCustomPrompt="1"/>
          </p:nvPr>
        </p:nvSpPr>
        <p:spPr>
          <a:xfrm>
            <a:off x="0" y="279400"/>
            <a:ext cx="12192000" cy="3149600"/>
          </a:xfrm>
          <a:prstGeom prst="rect">
            <a:avLst/>
          </a:prstGeom>
        </p:spPr>
        <p:txBody>
          <a:bodyPr/>
          <a:lstStyle>
            <a:lvl1pPr marL="0" indent="0">
              <a:buNone/>
              <a:defRPr/>
            </a:lvl1pPr>
          </a:lstStyle>
          <a:p>
            <a:r>
              <a:rPr lang="en-US"/>
              <a:t>Insert Image</a:t>
            </a:r>
          </a:p>
        </p:txBody>
      </p:sp>
      <p:sp>
        <p:nvSpPr>
          <p:cNvPr id="28" name="Text Placeholder 20">
            <a:extLst>
              <a:ext uri="{FF2B5EF4-FFF2-40B4-BE49-F238E27FC236}">
                <a16:creationId xmlns:a16="http://schemas.microsoft.com/office/drawing/2014/main" id="{B6216022-D202-4317-BEE5-12DE51487D9E}"/>
              </a:ext>
            </a:extLst>
          </p:cNvPr>
          <p:cNvSpPr>
            <a:spLocks noGrp="1"/>
          </p:cNvSpPr>
          <p:nvPr>
            <p:ph type="body" sz="quarter" idx="12" hasCustomPrompt="1"/>
          </p:nvPr>
        </p:nvSpPr>
        <p:spPr>
          <a:xfrm>
            <a:off x="3860800" y="990600"/>
            <a:ext cx="4470400" cy="660400"/>
          </a:xfrm>
          <a:prstGeom prst="rect">
            <a:avLst/>
          </a:prstGeom>
        </p:spPr>
        <p:txBody>
          <a:bodyPr/>
          <a:lstStyle>
            <a:lvl1pPr marL="0" indent="0" algn="ctr">
              <a:buNone/>
              <a:defRPr sz="3667">
                <a:latin typeface="Arial Bold" panose="020B0704020202020204" pitchFamily="34" charset="0"/>
                <a:cs typeface="Arial Bold" panose="020B0704020202020204" pitchFamily="34" charset="0"/>
              </a:defRPr>
            </a:lvl1pPr>
          </a:lstStyle>
          <a:p>
            <a:pPr lvl="0"/>
            <a:r>
              <a:rPr lang="en-US"/>
              <a:t>HEADING</a:t>
            </a:r>
          </a:p>
        </p:txBody>
      </p:sp>
      <p:sp>
        <p:nvSpPr>
          <p:cNvPr id="32" name="Chart Placeholder 31">
            <a:extLst>
              <a:ext uri="{FF2B5EF4-FFF2-40B4-BE49-F238E27FC236}">
                <a16:creationId xmlns:a16="http://schemas.microsoft.com/office/drawing/2014/main" id="{8E85E278-BC20-9F61-A2C6-746731DE4F40}"/>
              </a:ext>
            </a:extLst>
          </p:cNvPr>
          <p:cNvSpPr>
            <a:spLocks noGrp="1"/>
          </p:cNvSpPr>
          <p:nvPr>
            <p:ph type="chart" sz="quarter" idx="14"/>
          </p:nvPr>
        </p:nvSpPr>
        <p:spPr>
          <a:xfrm>
            <a:off x="1907396" y="2955290"/>
            <a:ext cx="1238114" cy="947420"/>
          </a:xfrm>
          <a:prstGeom prst="rect">
            <a:avLst/>
          </a:prstGeom>
        </p:spPr>
        <p:txBody>
          <a:bodyPr/>
          <a:lstStyle/>
          <a:p>
            <a:r>
              <a:rPr lang="en-US"/>
              <a:t>Click icon to add chart</a:t>
            </a:r>
          </a:p>
        </p:txBody>
      </p:sp>
      <p:sp>
        <p:nvSpPr>
          <p:cNvPr id="33" name="Chart Placeholder 31">
            <a:extLst>
              <a:ext uri="{FF2B5EF4-FFF2-40B4-BE49-F238E27FC236}">
                <a16:creationId xmlns:a16="http://schemas.microsoft.com/office/drawing/2014/main" id="{BDFF736A-A3B0-CA4F-AB36-6F33CA37A69A}"/>
              </a:ext>
            </a:extLst>
          </p:cNvPr>
          <p:cNvSpPr>
            <a:spLocks noGrp="1"/>
          </p:cNvSpPr>
          <p:nvPr>
            <p:ph type="chart" sz="quarter" idx="15"/>
          </p:nvPr>
        </p:nvSpPr>
        <p:spPr>
          <a:xfrm>
            <a:off x="5476942" y="2971800"/>
            <a:ext cx="1238114" cy="947420"/>
          </a:xfrm>
          <a:prstGeom prst="rect">
            <a:avLst/>
          </a:prstGeom>
        </p:spPr>
        <p:txBody>
          <a:bodyPr/>
          <a:lstStyle/>
          <a:p>
            <a:r>
              <a:rPr lang="en-US"/>
              <a:t>Click icon to add chart</a:t>
            </a:r>
          </a:p>
        </p:txBody>
      </p:sp>
      <p:sp>
        <p:nvSpPr>
          <p:cNvPr id="34" name="Chart Placeholder 31">
            <a:extLst>
              <a:ext uri="{FF2B5EF4-FFF2-40B4-BE49-F238E27FC236}">
                <a16:creationId xmlns:a16="http://schemas.microsoft.com/office/drawing/2014/main" id="{0CD311B7-7BE0-1B97-8A7B-84AA9ACA9715}"/>
              </a:ext>
            </a:extLst>
          </p:cNvPr>
          <p:cNvSpPr>
            <a:spLocks noGrp="1"/>
          </p:cNvSpPr>
          <p:nvPr>
            <p:ph type="chart" sz="quarter" idx="16"/>
          </p:nvPr>
        </p:nvSpPr>
        <p:spPr>
          <a:xfrm>
            <a:off x="9063424" y="2971800"/>
            <a:ext cx="1238114" cy="947420"/>
          </a:xfrm>
          <a:prstGeom prst="rect">
            <a:avLst/>
          </a:prstGeom>
        </p:spPr>
        <p:txBody>
          <a:bodyPr/>
          <a:lstStyle/>
          <a:p>
            <a:r>
              <a:rPr lang="en-US"/>
              <a:t>Click icon to add chart</a:t>
            </a:r>
          </a:p>
        </p:txBody>
      </p:sp>
      <p:sp>
        <p:nvSpPr>
          <p:cNvPr id="36" name="Text Placeholder 35">
            <a:extLst>
              <a:ext uri="{FF2B5EF4-FFF2-40B4-BE49-F238E27FC236}">
                <a16:creationId xmlns:a16="http://schemas.microsoft.com/office/drawing/2014/main" id="{9D6CF7F9-85D6-40A9-7B5F-803779E24B75}"/>
              </a:ext>
            </a:extLst>
          </p:cNvPr>
          <p:cNvSpPr>
            <a:spLocks noGrp="1"/>
          </p:cNvSpPr>
          <p:nvPr>
            <p:ph type="body" sz="quarter" idx="17" hasCustomPrompt="1"/>
          </p:nvPr>
        </p:nvSpPr>
        <p:spPr>
          <a:xfrm>
            <a:off x="1637452" y="4089401"/>
            <a:ext cx="1778000" cy="442383"/>
          </a:xfrm>
          <a:prstGeom prst="rect">
            <a:avLst/>
          </a:prstGeom>
        </p:spPr>
        <p:txBody>
          <a:bodyPr/>
          <a:lstStyle>
            <a:lvl1pPr marL="0" indent="0" algn="ctr">
              <a:buNone/>
              <a:defRPr sz="2333">
                <a:solidFill>
                  <a:srgbClr val="163753"/>
                </a:solidFill>
                <a:latin typeface="Arial Bold" panose="020B0704020202020204" pitchFamily="34" charset="0"/>
                <a:cs typeface="Arial Bold" panose="020B0704020202020204" pitchFamily="34" charset="0"/>
              </a:defRPr>
            </a:lvl1pPr>
          </a:lstStyle>
          <a:p>
            <a:pPr lvl="0"/>
            <a:r>
              <a:rPr lang="en-US"/>
              <a:t>Infographic</a:t>
            </a:r>
          </a:p>
        </p:txBody>
      </p:sp>
      <p:sp>
        <p:nvSpPr>
          <p:cNvPr id="37" name="Text Placeholder 35">
            <a:extLst>
              <a:ext uri="{FF2B5EF4-FFF2-40B4-BE49-F238E27FC236}">
                <a16:creationId xmlns:a16="http://schemas.microsoft.com/office/drawing/2014/main" id="{92B8C8A5-0097-C269-25B2-4167F32153B1}"/>
              </a:ext>
            </a:extLst>
          </p:cNvPr>
          <p:cNvSpPr>
            <a:spLocks noGrp="1"/>
          </p:cNvSpPr>
          <p:nvPr>
            <p:ph type="body" sz="quarter" idx="18" hasCustomPrompt="1"/>
          </p:nvPr>
        </p:nvSpPr>
        <p:spPr>
          <a:xfrm>
            <a:off x="5206999" y="4089401"/>
            <a:ext cx="1778000" cy="442383"/>
          </a:xfrm>
          <a:prstGeom prst="rect">
            <a:avLst/>
          </a:prstGeom>
        </p:spPr>
        <p:txBody>
          <a:bodyPr/>
          <a:lstStyle>
            <a:lvl1pPr marL="0" indent="0" algn="ctr">
              <a:buNone/>
              <a:defRPr sz="2333">
                <a:solidFill>
                  <a:srgbClr val="163753"/>
                </a:solidFill>
                <a:latin typeface="Arial Bold" panose="020B0704020202020204" pitchFamily="34" charset="0"/>
                <a:cs typeface="Arial Bold" panose="020B0704020202020204" pitchFamily="34" charset="0"/>
              </a:defRPr>
            </a:lvl1pPr>
          </a:lstStyle>
          <a:p>
            <a:pPr lvl="0"/>
            <a:r>
              <a:rPr lang="en-US"/>
              <a:t>Infographic</a:t>
            </a:r>
          </a:p>
        </p:txBody>
      </p:sp>
      <p:sp>
        <p:nvSpPr>
          <p:cNvPr id="38" name="Text Placeholder 35">
            <a:extLst>
              <a:ext uri="{FF2B5EF4-FFF2-40B4-BE49-F238E27FC236}">
                <a16:creationId xmlns:a16="http://schemas.microsoft.com/office/drawing/2014/main" id="{8A9097B0-EF74-D80C-08D7-F22BAE9A3A37}"/>
              </a:ext>
            </a:extLst>
          </p:cNvPr>
          <p:cNvSpPr>
            <a:spLocks noGrp="1"/>
          </p:cNvSpPr>
          <p:nvPr>
            <p:ph type="body" sz="quarter" idx="19" hasCustomPrompt="1"/>
          </p:nvPr>
        </p:nvSpPr>
        <p:spPr>
          <a:xfrm>
            <a:off x="8776548" y="4089401"/>
            <a:ext cx="1778000" cy="442383"/>
          </a:xfrm>
          <a:prstGeom prst="rect">
            <a:avLst/>
          </a:prstGeom>
        </p:spPr>
        <p:txBody>
          <a:bodyPr/>
          <a:lstStyle>
            <a:lvl1pPr marL="0" indent="0" algn="ctr">
              <a:buNone/>
              <a:defRPr sz="2333">
                <a:solidFill>
                  <a:srgbClr val="163753"/>
                </a:solidFill>
                <a:latin typeface="Arial Bold" panose="020B0704020202020204" pitchFamily="34" charset="0"/>
                <a:cs typeface="Arial Bold" panose="020B0704020202020204" pitchFamily="34" charset="0"/>
              </a:defRPr>
            </a:lvl1pPr>
          </a:lstStyle>
          <a:p>
            <a:pPr lvl="0"/>
            <a:r>
              <a:rPr lang="en-US"/>
              <a:t>Infographic</a:t>
            </a:r>
          </a:p>
        </p:txBody>
      </p:sp>
      <p:sp>
        <p:nvSpPr>
          <p:cNvPr id="40" name="Text Placeholder 39">
            <a:extLst>
              <a:ext uri="{FF2B5EF4-FFF2-40B4-BE49-F238E27FC236}">
                <a16:creationId xmlns:a16="http://schemas.microsoft.com/office/drawing/2014/main" id="{202F06BE-85D6-9212-B92F-ACCB4FC44377}"/>
              </a:ext>
            </a:extLst>
          </p:cNvPr>
          <p:cNvSpPr>
            <a:spLocks noGrp="1"/>
          </p:cNvSpPr>
          <p:nvPr>
            <p:ph type="body" sz="quarter" idx="20" hasCustomPrompt="1"/>
          </p:nvPr>
        </p:nvSpPr>
        <p:spPr>
          <a:xfrm>
            <a:off x="1053252" y="4607984"/>
            <a:ext cx="2946400" cy="1775883"/>
          </a:xfrm>
          <a:prstGeom prst="rect">
            <a:avLst/>
          </a:prstGeom>
        </p:spPr>
        <p:txBody>
          <a:bodyPr/>
          <a:lstStyle>
            <a:lvl1pPr marL="0" indent="0">
              <a:buNone/>
              <a:defRPr sz="1333"/>
            </a:lvl1pPr>
          </a:lstStyle>
          <a:p>
            <a:pPr lvl="0"/>
            <a:r>
              <a:rPr lang="en-US"/>
              <a:t>Body text</a:t>
            </a:r>
          </a:p>
        </p:txBody>
      </p:sp>
      <p:sp>
        <p:nvSpPr>
          <p:cNvPr id="41" name="Text Placeholder 39">
            <a:extLst>
              <a:ext uri="{FF2B5EF4-FFF2-40B4-BE49-F238E27FC236}">
                <a16:creationId xmlns:a16="http://schemas.microsoft.com/office/drawing/2014/main" id="{140965A5-CF9C-361D-38C8-C2CB6158C778}"/>
              </a:ext>
            </a:extLst>
          </p:cNvPr>
          <p:cNvSpPr>
            <a:spLocks noGrp="1"/>
          </p:cNvSpPr>
          <p:nvPr>
            <p:ph type="body" sz="quarter" idx="21" hasCustomPrompt="1"/>
          </p:nvPr>
        </p:nvSpPr>
        <p:spPr>
          <a:xfrm>
            <a:off x="4622799" y="4609478"/>
            <a:ext cx="2946400" cy="1775883"/>
          </a:xfrm>
          <a:prstGeom prst="rect">
            <a:avLst/>
          </a:prstGeom>
        </p:spPr>
        <p:txBody>
          <a:bodyPr/>
          <a:lstStyle>
            <a:lvl1pPr marL="0" indent="0">
              <a:buNone/>
              <a:defRPr sz="1333"/>
            </a:lvl1pPr>
          </a:lstStyle>
          <a:p>
            <a:pPr lvl="0"/>
            <a:r>
              <a:rPr lang="en-US"/>
              <a:t>Body text</a:t>
            </a:r>
          </a:p>
        </p:txBody>
      </p:sp>
      <p:sp>
        <p:nvSpPr>
          <p:cNvPr id="42" name="Text Placeholder 39">
            <a:extLst>
              <a:ext uri="{FF2B5EF4-FFF2-40B4-BE49-F238E27FC236}">
                <a16:creationId xmlns:a16="http://schemas.microsoft.com/office/drawing/2014/main" id="{71A13017-54D3-F689-E5BF-B1B90A63397E}"/>
              </a:ext>
            </a:extLst>
          </p:cNvPr>
          <p:cNvSpPr>
            <a:spLocks noGrp="1"/>
          </p:cNvSpPr>
          <p:nvPr>
            <p:ph type="body" sz="quarter" idx="22" hasCustomPrompt="1"/>
          </p:nvPr>
        </p:nvSpPr>
        <p:spPr>
          <a:xfrm>
            <a:off x="8192345" y="4607984"/>
            <a:ext cx="2946400" cy="1775883"/>
          </a:xfrm>
          <a:prstGeom prst="rect">
            <a:avLst/>
          </a:prstGeom>
        </p:spPr>
        <p:txBody>
          <a:bodyPr/>
          <a:lstStyle>
            <a:lvl1pPr marL="0" indent="0">
              <a:buNone/>
              <a:defRPr sz="1333"/>
            </a:lvl1pPr>
          </a:lstStyle>
          <a:p>
            <a:pPr lvl="0"/>
            <a:r>
              <a:rPr lang="en-US"/>
              <a:t>Body text</a:t>
            </a:r>
          </a:p>
        </p:txBody>
      </p:sp>
    </p:spTree>
    <p:extLst>
      <p:ext uri="{BB962C8B-B14F-4D97-AF65-F5344CB8AC3E}">
        <p14:creationId xmlns:p14="http://schemas.microsoft.com/office/powerpoint/2010/main" val="567052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er, Subheader, Image,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9D0B442-773B-86D5-58D3-AD6136E7FC2C}"/>
              </a:ext>
            </a:extLst>
          </p:cNvPr>
          <p:cNvSpPr>
            <a:spLocks noGrp="1"/>
          </p:cNvSpPr>
          <p:nvPr>
            <p:ph type="pic" sz="quarter" idx="15" hasCustomPrompt="1"/>
          </p:nvPr>
        </p:nvSpPr>
        <p:spPr>
          <a:xfrm>
            <a:off x="5357284" y="279401"/>
            <a:ext cx="6834717" cy="4430183"/>
          </a:xfrm>
          <a:prstGeom prst="rect">
            <a:avLst/>
          </a:prstGeom>
        </p:spPr>
        <p:txBody>
          <a:bodyPr/>
          <a:lstStyle>
            <a:lvl1pPr>
              <a:defRPr/>
            </a:lvl1pPr>
          </a:lstStyle>
          <a:p>
            <a:r>
              <a:rPr lang="en-US"/>
              <a:t>Insert Image</a:t>
            </a:r>
          </a:p>
        </p:txBody>
      </p:sp>
      <p:grpSp>
        <p:nvGrpSpPr>
          <p:cNvPr id="8" name="Group 4">
            <a:extLst>
              <a:ext uri="{FF2B5EF4-FFF2-40B4-BE49-F238E27FC236}">
                <a16:creationId xmlns:a16="http://schemas.microsoft.com/office/drawing/2014/main" id="{C681F065-E197-2247-8886-175E14559DF1}"/>
              </a:ext>
            </a:extLst>
          </p:cNvPr>
          <p:cNvGrpSpPr/>
          <p:nvPr/>
        </p:nvGrpSpPr>
        <p:grpSpPr>
          <a:xfrm>
            <a:off x="0" y="3072248"/>
            <a:ext cx="7518400" cy="3785752"/>
            <a:chOff x="0" y="0"/>
            <a:chExt cx="5881315" cy="2424957"/>
          </a:xfrm>
        </p:grpSpPr>
        <p:sp>
          <p:nvSpPr>
            <p:cNvPr id="9" name="Freeform 5">
              <a:extLst>
                <a:ext uri="{FF2B5EF4-FFF2-40B4-BE49-F238E27FC236}">
                  <a16:creationId xmlns:a16="http://schemas.microsoft.com/office/drawing/2014/main" id="{876B0B42-1B74-3F35-EBE7-E796C5B10960}"/>
                </a:ext>
              </a:extLst>
            </p:cNvPr>
            <p:cNvSpPr/>
            <p:nvPr/>
          </p:nvSpPr>
          <p:spPr>
            <a:xfrm>
              <a:off x="0" y="0"/>
              <a:ext cx="5881315" cy="2424957"/>
            </a:xfrm>
            <a:custGeom>
              <a:avLst/>
              <a:gdLst/>
              <a:ahLst/>
              <a:cxnLst/>
              <a:rect l="l" t="t" r="r" b="b"/>
              <a:pathLst>
                <a:path w="5881315" h="2424957">
                  <a:moveTo>
                    <a:pt x="0" y="0"/>
                  </a:moveTo>
                  <a:lnTo>
                    <a:pt x="5881315" y="0"/>
                  </a:lnTo>
                  <a:lnTo>
                    <a:pt x="5881315" y="2424957"/>
                  </a:lnTo>
                  <a:lnTo>
                    <a:pt x="0" y="2424957"/>
                  </a:lnTo>
                  <a:close/>
                </a:path>
              </a:pathLst>
            </a:custGeom>
            <a:solidFill>
              <a:srgbClr val="163753"/>
            </a:solidFill>
          </p:spPr>
        </p:sp>
      </p:grpSp>
      <p:sp>
        <p:nvSpPr>
          <p:cNvPr id="13" name="Text Placeholder 20">
            <a:extLst>
              <a:ext uri="{FF2B5EF4-FFF2-40B4-BE49-F238E27FC236}">
                <a16:creationId xmlns:a16="http://schemas.microsoft.com/office/drawing/2014/main" id="{6305876A-40C3-2A75-BC53-44270995A2B3}"/>
              </a:ext>
            </a:extLst>
          </p:cNvPr>
          <p:cNvSpPr>
            <a:spLocks noGrp="1"/>
          </p:cNvSpPr>
          <p:nvPr>
            <p:ph type="body" sz="quarter" idx="12" hasCustomPrompt="1"/>
          </p:nvPr>
        </p:nvSpPr>
        <p:spPr>
          <a:xfrm>
            <a:off x="914401" y="1346200"/>
            <a:ext cx="3933115" cy="660400"/>
          </a:xfrm>
          <a:prstGeom prst="rect">
            <a:avLst/>
          </a:prstGeom>
        </p:spPr>
        <p:txBody>
          <a:bodyPr/>
          <a:lstStyle>
            <a:lvl1pPr marL="0" indent="0" algn="l">
              <a:buNone/>
              <a:defRPr sz="3667">
                <a:latin typeface="Arial Bold" panose="020B0704020202020204" pitchFamily="34" charset="0"/>
                <a:cs typeface="Arial Bold" panose="020B0704020202020204" pitchFamily="34" charset="0"/>
              </a:defRPr>
            </a:lvl1pPr>
          </a:lstStyle>
          <a:p>
            <a:pPr lvl="0"/>
            <a:r>
              <a:rPr lang="en-US"/>
              <a:t>HEADING</a:t>
            </a:r>
          </a:p>
        </p:txBody>
      </p:sp>
      <p:sp>
        <p:nvSpPr>
          <p:cNvPr id="14" name="Text Placeholder 24">
            <a:extLst>
              <a:ext uri="{FF2B5EF4-FFF2-40B4-BE49-F238E27FC236}">
                <a16:creationId xmlns:a16="http://schemas.microsoft.com/office/drawing/2014/main" id="{97EB3B98-0E76-3ABC-6634-076A8820A36D}"/>
              </a:ext>
            </a:extLst>
          </p:cNvPr>
          <p:cNvSpPr>
            <a:spLocks noGrp="1"/>
          </p:cNvSpPr>
          <p:nvPr>
            <p:ph type="body" sz="quarter" idx="13" hasCustomPrompt="1"/>
          </p:nvPr>
        </p:nvSpPr>
        <p:spPr>
          <a:xfrm>
            <a:off x="914400" y="3632200"/>
            <a:ext cx="6096000" cy="355600"/>
          </a:xfrm>
          <a:prstGeom prst="rect">
            <a:avLst/>
          </a:prstGeom>
        </p:spPr>
        <p:txBody>
          <a:bodyPr/>
          <a:lstStyle>
            <a:lvl1pPr marL="0" indent="0">
              <a:buNone/>
              <a:defRPr sz="1600">
                <a:solidFill>
                  <a:schemeClr val="bg1"/>
                </a:solidFill>
                <a:latin typeface="Arial Bold" panose="020B0704020202020204" pitchFamily="34" charset="0"/>
                <a:cs typeface="Arial Bold" panose="020B0704020202020204" pitchFamily="34" charset="0"/>
              </a:defRPr>
            </a:lvl1pPr>
          </a:lstStyle>
          <a:p>
            <a:pPr lvl="0"/>
            <a:r>
              <a:rPr lang="en-US"/>
              <a:t>Subheading</a:t>
            </a:r>
          </a:p>
        </p:txBody>
      </p:sp>
      <p:sp>
        <p:nvSpPr>
          <p:cNvPr id="15" name="Text Placeholder 24">
            <a:extLst>
              <a:ext uri="{FF2B5EF4-FFF2-40B4-BE49-F238E27FC236}">
                <a16:creationId xmlns:a16="http://schemas.microsoft.com/office/drawing/2014/main" id="{F27097E7-991C-C009-C983-811AF48ADADF}"/>
              </a:ext>
            </a:extLst>
          </p:cNvPr>
          <p:cNvSpPr>
            <a:spLocks noGrp="1"/>
          </p:cNvSpPr>
          <p:nvPr>
            <p:ph type="body" sz="quarter" idx="14" hasCustomPrompt="1"/>
          </p:nvPr>
        </p:nvSpPr>
        <p:spPr>
          <a:xfrm>
            <a:off x="914400" y="4146915"/>
            <a:ext cx="6096000" cy="2431685"/>
          </a:xfrm>
          <a:prstGeom prst="rect">
            <a:avLst/>
          </a:prstGeom>
        </p:spPr>
        <p:txBody>
          <a:bodyPr/>
          <a:lstStyle>
            <a:lvl1pPr marL="0" indent="0">
              <a:buNone/>
              <a:defRPr sz="1333">
                <a:solidFill>
                  <a:schemeClr val="bg1"/>
                </a:solidFill>
                <a:latin typeface="+mn-lt"/>
                <a:cs typeface="Arial Bold" panose="020B0704020202020204" pitchFamily="34" charset="0"/>
              </a:defRPr>
            </a:lvl1pPr>
          </a:lstStyle>
          <a:p>
            <a:pPr lvl="0"/>
            <a:r>
              <a:rPr lang="en-US"/>
              <a:t>Body text</a:t>
            </a:r>
          </a:p>
        </p:txBody>
      </p:sp>
    </p:spTree>
    <p:extLst>
      <p:ext uri="{BB962C8B-B14F-4D97-AF65-F5344CB8AC3E}">
        <p14:creationId xmlns:p14="http://schemas.microsoft.com/office/powerpoint/2010/main" val="3141574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799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EBF1-2BCF-4428-A120-E65CEE721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44FF20-8081-4BA5-82DE-01641E50C6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88CBA-688B-4150-98A1-82919BCFD959}"/>
              </a:ext>
            </a:extLst>
          </p:cNvPr>
          <p:cNvSpPr>
            <a:spLocks noGrp="1"/>
          </p:cNvSpPr>
          <p:nvPr>
            <p:ph type="dt" sz="half" idx="10"/>
          </p:nvPr>
        </p:nvSpPr>
        <p:spPr/>
        <p:txBody>
          <a:bodyPr/>
          <a:lstStyle/>
          <a:p>
            <a:fld id="{EE5DD6C4-75B0-4A6E-8DEC-A71B41F584CA}" type="datetimeFigureOut">
              <a:rPr lang="en-US" smtClean="0"/>
              <a:t>6/12/26</a:t>
            </a:fld>
            <a:endParaRPr lang="en-US"/>
          </a:p>
        </p:txBody>
      </p:sp>
      <p:sp>
        <p:nvSpPr>
          <p:cNvPr id="5" name="Footer Placeholder 4">
            <a:extLst>
              <a:ext uri="{FF2B5EF4-FFF2-40B4-BE49-F238E27FC236}">
                <a16:creationId xmlns:a16="http://schemas.microsoft.com/office/drawing/2014/main" id="{848C0C16-F857-4682-82D6-B7193BC3B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25AD2-EE19-4ADA-AB75-3DF374C8E44F}"/>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644172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 Galler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0D28EF-F0B0-CFC4-BAC3-16863E9259D1}"/>
              </a:ext>
            </a:extLst>
          </p:cNvPr>
          <p:cNvSpPr>
            <a:spLocks noGrp="1"/>
          </p:cNvSpPr>
          <p:nvPr>
            <p:ph type="pic" sz="quarter" idx="10" hasCustomPrompt="1"/>
          </p:nvPr>
        </p:nvSpPr>
        <p:spPr>
          <a:xfrm>
            <a:off x="685800" y="1549400"/>
            <a:ext cx="3564467" cy="4358217"/>
          </a:xfrm>
          <a:prstGeom prst="rect">
            <a:avLst/>
          </a:prstGeom>
        </p:spPr>
        <p:txBody>
          <a:bodyPr/>
          <a:lstStyle>
            <a:lvl1pPr>
              <a:defRPr/>
            </a:lvl1pPr>
          </a:lstStyle>
          <a:p>
            <a:r>
              <a:rPr lang="en-US"/>
              <a:t>Insert Image</a:t>
            </a:r>
          </a:p>
        </p:txBody>
      </p:sp>
      <p:sp>
        <p:nvSpPr>
          <p:cNvPr id="17" name="Picture Placeholder 16">
            <a:extLst>
              <a:ext uri="{FF2B5EF4-FFF2-40B4-BE49-F238E27FC236}">
                <a16:creationId xmlns:a16="http://schemas.microsoft.com/office/drawing/2014/main" id="{2982BCD8-C161-2780-2BCD-B3A7F2835A8A}"/>
              </a:ext>
            </a:extLst>
          </p:cNvPr>
          <p:cNvSpPr>
            <a:spLocks noGrp="1"/>
          </p:cNvSpPr>
          <p:nvPr>
            <p:ph type="pic" sz="quarter" idx="11" hasCustomPrompt="1"/>
          </p:nvPr>
        </p:nvSpPr>
        <p:spPr>
          <a:xfrm>
            <a:off x="4313767" y="1549400"/>
            <a:ext cx="3564467" cy="2147358"/>
          </a:xfrm>
          <a:prstGeom prst="rect">
            <a:avLst/>
          </a:prstGeom>
        </p:spPr>
        <p:txBody>
          <a:bodyPr/>
          <a:lstStyle>
            <a:lvl1pPr>
              <a:defRPr/>
            </a:lvl1pPr>
          </a:lstStyle>
          <a:p>
            <a:r>
              <a:rPr lang="en-US"/>
              <a:t>Insert Image</a:t>
            </a:r>
          </a:p>
        </p:txBody>
      </p:sp>
      <p:sp>
        <p:nvSpPr>
          <p:cNvPr id="19" name="Picture Placeholder 18">
            <a:extLst>
              <a:ext uri="{FF2B5EF4-FFF2-40B4-BE49-F238E27FC236}">
                <a16:creationId xmlns:a16="http://schemas.microsoft.com/office/drawing/2014/main" id="{8C247457-C8EC-FF82-D8A7-9C71A8746283}"/>
              </a:ext>
            </a:extLst>
          </p:cNvPr>
          <p:cNvSpPr>
            <a:spLocks noGrp="1"/>
          </p:cNvSpPr>
          <p:nvPr>
            <p:ph type="pic" sz="quarter" idx="12" hasCustomPrompt="1"/>
          </p:nvPr>
        </p:nvSpPr>
        <p:spPr>
          <a:xfrm>
            <a:off x="7941733" y="1549400"/>
            <a:ext cx="3564467" cy="2147358"/>
          </a:xfrm>
          <a:prstGeom prst="rect">
            <a:avLst/>
          </a:prstGeom>
        </p:spPr>
        <p:txBody>
          <a:bodyPr/>
          <a:lstStyle>
            <a:lvl1pPr>
              <a:defRPr/>
            </a:lvl1pPr>
          </a:lstStyle>
          <a:p>
            <a:r>
              <a:rPr lang="en-US"/>
              <a:t>Insert Image</a:t>
            </a:r>
          </a:p>
        </p:txBody>
      </p:sp>
      <p:sp>
        <p:nvSpPr>
          <p:cNvPr id="21" name="Picture Placeholder 20">
            <a:extLst>
              <a:ext uri="{FF2B5EF4-FFF2-40B4-BE49-F238E27FC236}">
                <a16:creationId xmlns:a16="http://schemas.microsoft.com/office/drawing/2014/main" id="{1DC67D9D-CCA2-9084-5717-1D9D4E1DEF97}"/>
              </a:ext>
            </a:extLst>
          </p:cNvPr>
          <p:cNvSpPr>
            <a:spLocks noGrp="1"/>
          </p:cNvSpPr>
          <p:nvPr>
            <p:ph type="pic" sz="quarter" idx="13" hasCustomPrompt="1"/>
          </p:nvPr>
        </p:nvSpPr>
        <p:spPr>
          <a:xfrm>
            <a:off x="4313767" y="3760258"/>
            <a:ext cx="7192433" cy="2147359"/>
          </a:xfrm>
          <a:prstGeom prst="rect">
            <a:avLst/>
          </a:prstGeom>
        </p:spPr>
        <p:txBody>
          <a:bodyPr/>
          <a:lstStyle>
            <a:lvl1pPr>
              <a:defRPr/>
            </a:lvl1pPr>
          </a:lstStyle>
          <a:p>
            <a:r>
              <a:rPr lang="en-US"/>
              <a:t>Insert Image</a:t>
            </a:r>
          </a:p>
        </p:txBody>
      </p:sp>
      <p:sp>
        <p:nvSpPr>
          <p:cNvPr id="22" name="Text Placeholder 20">
            <a:extLst>
              <a:ext uri="{FF2B5EF4-FFF2-40B4-BE49-F238E27FC236}">
                <a16:creationId xmlns:a16="http://schemas.microsoft.com/office/drawing/2014/main" id="{4F10A683-6B3C-D9DC-81B4-658E26BF72FE}"/>
              </a:ext>
            </a:extLst>
          </p:cNvPr>
          <p:cNvSpPr>
            <a:spLocks noGrp="1"/>
          </p:cNvSpPr>
          <p:nvPr>
            <p:ph type="body" sz="quarter" idx="14" hasCustomPrompt="1"/>
          </p:nvPr>
        </p:nvSpPr>
        <p:spPr>
          <a:xfrm>
            <a:off x="3120290" y="533400"/>
            <a:ext cx="5951419" cy="660400"/>
          </a:xfrm>
          <a:prstGeom prst="rect">
            <a:avLst/>
          </a:prstGeom>
        </p:spPr>
        <p:txBody>
          <a:bodyPr/>
          <a:lstStyle>
            <a:lvl1pPr marL="0" indent="0" algn="ctr">
              <a:buNone/>
              <a:defRPr sz="3667">
                <a:latin typeface="Arial Bold" panose="020B0704020202020204" pitchFamily="34" charset="0"/>
                <a:cs typeface="Arial Bold" panose="020B0704020202020204" pitchFamily="34" charset="0"/>
              </a:defRPr>
            </a:lvl1pPr>
          </a:lstStyle>
          <a:p>
            <a:pPr lvl="0"/>
            <a:r>
              <a:rPr lang="en-US"/>
              <a:t>PHOTO GALLERY</a:t>
            </a:r>
          </a:p>
        </p:txBody>
      </p:sp>
    </p:spTree>
    <p:extLst>
      <p:ext uri="{BB962C8B-B14F-4D97-AF65-F5344CB8AC3E}">
        <p14:creationId xmlns:p14="http://schemas.microsoft.com/office/powerpoint/2010/main" val="2256370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eet the Team">
    <p:spTree>
      <p:nvGrpSpPr>
        <p:cNvPr id="1" name=""/>
        <p:cNvGrpSpPr/>
        <p:nvPr/>
      </p:nvGrpSpPr>
      <p:grpSpPr>
        <a:xfrm>
          <a:off x="0" y="0"/>
          <a:ext cx="0" cy="0"/>
          <a:chOff x="0" y="0"/>
          <a:chExt cx="0" cy="0"/>
        </a:xfrm>
      </p:grpSpPr>
      <p:sp>
        <p:nvSpPr>
          <p:cNvPr id="29" name="Text Placeholder 20">
            <a:extLst>
              <a:ext uri="{FF2B5EF4-FFF2-40B4-BE49-F238E27FC236}">
                <a16:creationId xmlns:a16="http://schemas.microsoft.com/office/drawing/2014/main" id="{5A277CFB-502D-744A-E00F-2E3DF7E8720B}"/>
              </a:ext>
            </a:extLst>
          </p:cNvPr>
          <p:cNvSpPr>
            <a:spLocks noGrp="1"/>
          </p:cNvSpPr>
          <p:nvPr>
            <p:ph type="body" sz="quarter" idx="14" hasCustomPrompt="1"/>
          </p:nvPr>
        </p:nvSpPr>
        <p:spPr>
          <a:xfrm>
            <a:off x="3120291" y="1143000"/>
            <a:ext cx="5951419" cy="660400"/>
          </a:xfrm>
          <a:prstGeom prst="rect">
            <a:avLst/>
          </a:prstGeom>
        </p:spPr>
        <p:txBody>
          <a:bodyPr/>
          <a:lstStyle>
            <a:lvl1pPr marL="0" indent="0" algn="ctr">
              <a:buNone/>
              <a:defRPr sz="3667">
                <a:latin typeface="Arial Bold" panose="020B0704020202020204" pitchFamily="34" charset="0"/>
                <a:cs typeface="Arial Bold" panose="020B0704020202020204" pitchFamily="34" charset="0"/>
              </a:defRPr>
            </a:lvl1pPr>
          </a:lstStyle>
          <a:p>
            <a:pPr lvl="0"/>
            <a:r>
              <a:rPr lang="en-US"/>
              <a:t>MEET THE TEAM</a:t>
            </a:r>
          </a:p>
        </p:txBody>
      </p:sp>
      <p:sp>
        <p:nvSpPr>
          <p:cNvPr id="31" name="Picture Placeholder 30">
            <a:extLst>
              <a:ext uri="{FF2B5EF4-FFF2-40B4-BE49-F238E27FC236}">
                <a16:creationId xmlns:a16="http://schemas.microsoft.com/office/drawing/2014/main" id="{1BCA197F-8E56-AC6A-37B7-F5ED730CC86E}"/>
              </a:ext>
            </a:extLst>
          </p:cNvPr>
          <p:cNvSpPr>
            <a:spLocks noGrp="1"/>
          </p:cNvSpPr>
          <p:nvPr>
            <p:ph type="pic" sz="quarter" idx="15"/>
          </p:nvPr>
        </p:nvSpPr>
        <p:spPr>
          <a:xfrm>
            <a:off x="1173693" y="2370730"/>
            <a:ext cx="2126191" cy="2083858"/>
          </a:xfrm>
          <a:prstGeom prst="rect">
            <a:avLst/>
          </a:prstGeom>
        </p:spPr>
        <p:txBody>
          <a:bodyPr/>
          <a:lstStyle/>
          <a:p>
            <a:r>
              <a:rPr lang="en-US"/>
              <a:t>Click icon to add picture</a:t>
            </a:r>
          </a:p>
        </p:txBody>
      </p:sp>
      <p:sp>
        <p:nvSpPr>
          <p:cNvPr id="33" name="Picture Placeholder 32">
            <a:extLst>
              <a:ext uri="{FF2B5EF4-FFF2-40B4-BE49-F238E27FC236}">
                <a16:creationId xmlns:a16="http://schemas.microsoft.com/office/drawing/2014/main" id="{7CB9D867-175A-FB03-F87A-E94E664346A2}"/>
              </a:ext>
            </a:extLst>
          </p:cNvPr>
          <p:cNvSpPr>
            <a:spLocks noGrp="1"/>
          </p:cNvSpPr>
          <p:nvPr>
            <p:ph type="pic" sz="quarter" idx="16"/>
          </p:nvPr>
        </p:nvSpPr>
        <p:spPr>
          <a:xfrm>
            <a:off x="3746500" y="2369671"/>
            <a:ext cx="2125133" cy="2083859"/>
          </a:xfrm>
          <a:prstGeom prst="rect">
            <a:avLst/>
          </a:prstGeom>
        </p:spPr>
        <p:txBody>
          <a:bodyPr/>
          <a:lstStyle/>
          <a:p>
            <a:r>
              <a:rPr lang="en-US"/>
              <a:t>Click icon to add picture</a:t>
            </a:r>
          </a:p>
        </p:txBody>
      </p:sp>
      <p:sp>
        <p:nvSpPr>
          <p:cNvPr id="34" name="Picture Placeholder 32">
            <a:extLst>
              <a:ext uri="{FF2B5EF4-FFF2-40B4-BE49-F238E27FC236}">
                <a16:creationId xmlns:a16="http://schemas.microsoft.com/office/drawing/2014/main" id="{3EFE981D-7441-AB05-E4CE-0B013A3DF8EF}"/>
              </a:ext>
            </a:extLst>
          </p:cNvPr>
          <p:cNvSpPr>
            <a:spLocks noGrp="1"/>
          </p:cNvSpPr>
          <p:nvPr>
            <p:ph type="pic" sz="quarter" idx="17"/>
          </p:nvPr>
        </p:nvSpPr>
        <p:spPr>
          <a:xfrm>
            <a:off x="6320298" y="2362200"/>
            <a:ext cx="2125133" cy="2083859"/>
          </a:xfrm>
          <a:prstGeom prst="rect">
            <a:avLst/>
          </a:prstGeom>
        </p:spPr>
        <p:txBody>
          <a:bodyPr/>
          <a:lstStyle/>
          <a:p>
            <a:r>
              <a:rPr lang="en-US"/>
              <a:t>Click icon to add picture</a:t>
            </a:r>
          </a:p>
        </p:txBody>
      </p:sp>
      <p:sp>
        <p:nvSpPr>
          <p:cNvPr id="35" name="Picture Placeholder 32">
            <a:extLst>
              <a:ext uri="{FF2B5EF4-FFF2-40B4-BE49-F238E27FC236}">
                <a16:creationId xmlns:a16="http://schemas.microsoft.com/office/drawing/2014/main" id="{9CD1F4E1-171E-EB71-6B81-5574649CBA85}"/>
              </a:ext>
            </a:extLst>
          </p:cNvPr>
          <p:cNvSpPr>
            <a:spLocks noGrp="1"/>
          </p:cNvSpPr>
          <p:nvPr>
            <p:ph type="pic" sz="quarter" idx="18"/>
          </p:nvPr>
        </p:nvSpPr>
        <p:spPr>
          <a:xfrm>
            <a:off x="8899152" y="2371165"/>
            <a:ext cx="2125133" cy="2083859"/>
          </a:xfrm>
          <a:prstGeom prst="rect">
            <a:avLst/>
          </a:prstGeom>
        </p:spPr>
        <p:txBody>
          <a:bodyPr/>
          <a:lstStyle/>
          <a:p>
            <a:r>
              <a:rPr lang="en-US"/>
              <a:t>Click icon to add picture</a:t>
            </a:r>
          </a:p>
        </p:txBody>
      </p:sp>
      <p:sp>
        <p:nvSpPr>
          <p:cNvPr id="39" name="Text Placeholder 38">
            <a:extLst>
              <a:ext uri="{FF2B5EF4-FFF2-40B4-BE49-F238E27FC236}">
                <a16:creationId xmlns:a16="http://schemas.microsoft.com/office/drawing/2014/main" id="{499BA4FD-41E2-888F-9AC6-17F3EFBA3CD9}"/>
              </a:ext>
            </a:extLst>
          </p:cNvPr>
          <p:cNvSpPr>
            <a:spLocks noGrp="1"/>
          </p:cNvSpPr>
          <p:nvPr>
            <p:ph type="body" sz="quarter" idx="19" hasCustomPrompt="1"/>
          </p:nvPr>
        </p:nvSpPr>
        <p:spPr>
          <a:xfrm>
            <a:off x="1173599" y="4749800"/>
            <a:ext cx="2125891" cy="324378"/>
          </a:xfrm>
          <a:prstGeom prst="rect">
            <a:avLst/>
          </a:prstGeom>
        </p:spPr>
        <p:txBody>
          <a:bodyPr/>
          <a:lstStyle>
            <a:lvl1pPr marL="0" indent="0" algn="ctr">
              <a:buNone/>
              <a:defRPr sz="1600">
                <a:latin typeface="Arial Bold" panose="020B0704020202020204" pitchFamily="34" charset="0"/>
                <a:cs typeface="Arial Bold" panose="020B0704020202020204" pitchFamily="34" charset="0"/>
              </a:defRPr>
            </a:lvl1pPr>
          </a:lstStyle>
          <a:p>
            <a:pPr lvl="0"/>
            <a:r>
              <a:rPr lang="en-US"/>
              <a:t>Name</a:t>
            </a:r>
          </a:p>
        </p:txBody>
      </p:sp>
      <p:sp>
        <p:nvSpPr>
          <p:cNvPr id="40" name="Text Placeholder 38">
            <a:extLst>
              <a:ext uri="{FF2B5EF4-FFF2-40B4-BE49-F238E27FC236}">
                <a16:creationId xmlns:a16="http://schemas.microsoft.com/office/drawing/2014/main" id="{4B481BD7-BB39-6CE6-962A-CB837395283A}"/>
              </a:ext>
            </a:extLst>
          </p:cNvPr>
          <p:cNvSpPr>
            <a:spLocks noGrp="1"/>
          </p:cNvSpPr>
          <p:nvPr>
            <p:ph type="body" sz="quarter" idx="20" hasCustomPrompt="1"/>
          </p:nvPr>
        </p:nvSpPr>
        <p:spPr>
          <a:xfrm>
            <a:off x="1173299" y="5156200"/>
            <a:ext cx="2126191" cy="324378"/>
          </a:xfrm>
          <a:prstGeom prst="rect">
            <a:avLst/>
          </a:prstGeom>
        </p:spPr>
        <p:txBody>
          <a:bodyPr/>
          <a:lstStyle>
            <a:lvl1pPr marL="0" indent="0" algn="ctr">
              <a:buNone/>
              <a:defRPr sz="1600">
                <a:latin typeface="+mn-lt"/>
                <a:cs typeface="Arial Bold" panose="020B0704020202020204" pitchFamily="34" charset="0"/>
              </a:defRPr>
            </a:lvl1pPr>
          </a:lstStyle>
          <a:p>
            <a:pPr lvl="0"/>
            <a:r>
              <a:rPr lang="en-US"/>
              <a:t>Title</a:t>
            </a:r>
          </a:p>
        </p:txBody>
      </p:sp>
      <p:sp>
        <p:nvSpPr>
          <p:cNvPr id="41" name="Text Placeholder 38">
            <a:extLst>
              <a:ext uri="{FF2B5EF4-FFF2-40B4-BE49-F238E27FC236}">
                <a16:creationId xmlns:a16="http://schemas.microsoft.com/office/drawing/2014/main" id="{632BDB97-F81E-9C16-D89B-C98AF188EC54}"/>
              </a:ext>
            </a:extLst>
          </p:cNvPr>
          <p:cNvSpPr>
            <a:spLocks noGrp="1"/>
          </p:cNvSpPr>
          <p:nvPr>
            <p:ph type="body" sz="quarter" idx="21" hasCustomPrompt="1"/>
          </p:nvPr>
        </p:nvSpPr>
        <p:spPr>
          <a:xfrm>
            <a:off x="1173299" y="5562600"/>
            <a:ext cx="2126191" cy="324378"/>
          </a:xfrm>
          <a:prstGeom prst="rect">
            <a:avLst/>
          </a:prstGeom>
        </p:spPr>
        <p:txBody>
          <a:bodyPr/>
          <a:lstStyle>
            <a:lvl1pPr marL="0" indent="0" algn="ctr">
              <a:buNone/>
              <a:defRPr sz="1600">
                <a:latin typeface="+mn-lt"/>
                <a:cs typeface="Arial Bold" panose="020B0704020202020204" pitchFamily="34" charset="0"/>
              </a:defRPr>
            </a:lvl1pPr>
          </a:lstStyle>
          <a:p>
            <a:pPr lvl="0"/>
            <a:r>
              <a:rPr lang="en-US"/>
              <a:t>Organization</a:t>
            </a:r>
          </a:p>
        </p:txBody>
      </p:sp>
      <p:sp>
        <p:nvSpPr>
          <p:cNvPr id="42" name="Text Placeholder 38">
            <a:extLst>
              <a:ext uri="{FF2B5EF4-FFF2-40B4-BE49-F238E27FC236}">
                <a16:creationId xmlns:a16="http://schemas.microsoft.com/office/drawing/2014/main" id="{7BD1DAA3-CA43-1886-DC45-47B634C40A52}"/>
              </a:ext>
            </a:extLst>
          </p:cNvPr>
          <p:cNvSpPr>
            <a:spLocks noGrp="1"/>
          </p:cNvSpPr>
          <p:nvPr>
            <p:ph type="body" sz="quarter" idx="22" hasCustomPrompt="1"/>
          </p:nvPr>
        </p:nvSpPr>
        <p:spPr>
          <a:xfrm>
            <a:off x="3746501" y="4730223"/>
            <a:ext cx="2125891" cy="324378"/>
          </a:xfrm>
          <a:prstGeom prst="rect">
            <a:avLst/>
          </a:prstGeom>
        </p:spPr>
        <p:txBody>
          <a:bodyPr/>
          <a:lstStyle>
            <a:lvl1pPr marL="0" indent="0" algn="ctr">
              <a:buNone/>
              <a:defRPr sz="1600">
                <a:latin typeface="Arial Bold" panose="020B0704020202020204" pitchFamily="34" charset="0"/>
                <a:cs typeface="Arial Bold" panose="020B0704020202020204" pitchFamily="34" charset="0"/>
              </a:defRPr>
            </a:lvl1pPr>
          </a:lstStyle>
          <a:p>
            <a:pPr lvl="0"/>
            <a:r>
              <a:rPr lang="en-US"/>
              <a:t>Name</a:t>
            </a:r>
          </a:p>
        </p:txBody>
      </p:sp>
      <p:sp>
        <p:nvSpPr>
          <p:cNvPr id="43" name="Text Placeholder 38">
            <a:extLst>
              <a:ext uri="{FF2B5EF4-FFF2-40B4-BE49-F238E27FC236}">
                <a16:creationId xmlns:a16="http://schemas.microsoft.com/office/drawing/2014/main" id="{63F21E1D-9A80-F410-92CE-F28B0F38D8F6}"/>
              </a:ext>
            </a:extLst>
          </p:cNvPr>
          <p:cNvSpPr>
            <a:spLocks noGrp="1"/>
          </p:cNvSpPr>
          <p:nvPr>
            <p:ph type="body" sz="quarter" idx="23" hasCustomPrompt="1"/>
          </p:nvPr>
        </p:nvSpPr>
        <p:spPr>
          <a:xfrm>
            <a:off x="3746201" y="5136623"/>
            <a:ext cx="2126191" cy="324378"/>
          </a:xfrm>
          <a:prstGeom prst="rect">
            <a:avLst/>
          </a:prstGeom>
        </p:spPr>
        <p:txBody>
          <a:bodyPr/>
          <a:lstStyle>
            <a:lvl1pPr marL="0" indent="0" algn="ctr">
              <a:buNone/>
              <a:defRPr sz="1600">
                <a:latin typeface="+mn-lt"/>
                <a:cs typeface="Arial Bold" panose="020B0704020202020204" pitchFamily="34" charset="0"/>
              </a:defRPr>
            </a:lvl1pPr>
          </a:lstStyle>
          <a:p>
            <a:pPr lvl="0"/>
            <a:r>
              <a:rPr lang="en-US"/>
              <a:t>Title</a:t>
            </a:r>
          </a:p>
        </p:txBody>
      </p:sp>
      <p:sp>
        <p:nvSpPr>
          <p:cNvPr id="44" name="Text Placeholder 38">
            <a:extLst>
              <a:ext uri="{FF2B5EF4-FFF2-40B4-BE49-F238E27FC236}">
                <a16:creationId xmlns:a16="http://schemas.microsoft.com/office/drawing/2014/main" id="{9B1114F0-92DB-4410-58F2-2017A1DEF51E}"/>
              </a:ext>
            </a:extLst>
          </p:cNvPr>
          <p:cNvSpPr>
            <a:spLocks noGrp="1"/>
          </p:cNvSpPr>
          <p:nvPr>
            <p:ph type="body" sz="quarter" idx="24" hasCustomPrompt="1"/>
          </p:nvPr>
        </p:nvSpPr>
        <p:spPr>
          <a:xfrm>
            <a:off x="3746201" y="5543023"/>
            <a:ext cx="2126191" cy="324378"/>
          </a:xfrm>
          <a:prstGeom prst="rect">
            <a:avLst/>
          </a:prstGeom>
        </p:spPr>
        <p:txBody>
          <a:bodyPr/>
          <a:lstStyle>
            <a:lvl1pPr marL="0" indent="0" algn="ctr">
              <a:buNone/>
              <a:defRPr sz="1600">
                <a:latin typeface="+mn-lt"/>
                <a:cs typeface="Arial Bold" panose="020B0704020202020204" pitchFamily="34" charset="0"/>
              </a:defRPr>
            </a:lvl1pPr>
          </a:lstStyle>
          <a:p>
            <a:pPr lvl="0"/>
            <a:r>
              <a:rPr lang="en-US"/>
              <a:t>Organization</a:t>
            </a:r>
          </a:p>
        </p:txBody>
      </p:sp>
      <p:sp>
        <p:nvSpPr>
          <p:cNvPr id="45" name="Text Placeholder 38">
            <a:extLst>
              <a:ext uri="{FF2B5EF4-FFF2-40B4-BE49-F238E27FC236}">
                <a16:creationId xmlns:a16="http://schemas.microsoft.com/office/drawing/2014/main" id="{FD360041-EBBA-33E9-3F53-557CDA499100}"/>
              </a:ext>
            </a:extLst>
          </p:cNvPr>
          <p:cNvSpPr>
            <a:spLocks noGrp="1"/>
          </p:cNvSpPr>
          <p:nvPr>
            <p:ph type="body" sz="quarter" idx="25" hasCustomPrompt="1"/>
          </p:nvPr>
        </p:nvSpPr>
        <p:spPr>
          <a:xfrm>
            <a:off x="6319541" y="4730223"/>
            <a:ext cx="2125891" cy="324378"/>
          </a:xfrm>
          <a:prstGeom prst="rect">
            <a:avLst/>
          </a:prstGeom>
        </p:spPr>
        <p:txBody>
          <a:bodyPr/>
          <a:lstStyle>
            <a:lvl1pPr marL="0" indent="0" algn="ctr">
              <a:buNone/>
              <a:defRPr sz="1600">
                <a:latin typeface="Arial Bold" panose="020B0704020202020204" pitchFamily="34" charset="0"/>
                <a:cs typeface="Arial Bold" panose="020B0704020202020204" pitchFamily="34" charset="0"/>
              </a:defRPr>
            </a:lvl1pPr>
          </a:lstStyle>
          <a:p>
            <a:pPr lvl="0"/>
            <a:r>
              <a:rPr lang="en-US"/>
              <a:t>Name</a:t>
            </a:r>
          </a:p>
        </p:txBody>
      </p:sp>
      <p:sp>
        <p:nvSpPr>
          <p:cNvPr id="46" name="Text Placeholder 38">
            <a:extLst>
              <a:ext uri="{FF2B5EF4-FFF2-40B4-BE49-F238E27FC236}">
                <a16:creationId xmlns:a16="http://schemas.microsoft.com/office/drawing/2014/main" id="{FC5C4E0C-A617-A6B9-20D7-D635642CDAF1}"/>
              </a:ext>
            </a:extLst>
          </p:cNvPr>
          <p:cNvSpPr>
            <a:spLocks noGrp="1"/>
          </p:cNvSpPr>
          <p:nvPr>
            <p:ph type="body" sz="quarter" idx="26" hasCustomPrompt="1"/>
          </p:nvPr>
        </p:nvSpPr>
        <p:spPr>
          <a:xfrm>
            <a:off x="6319241" y="5136623"/>
            <a:ext cx="2126191" cy="324378"/>
          </a:xfrm>
          <a:prstGeom prst="rect">
            <a:avLst/>
          </a:prstGeom>
        </p:spPr>
        <p:txBody>
          <a:bodyPr/>
          <a:lstStyle>
            <a:lvl1pPr marL="0" indent="0" algn="ctr">
              <a:buNone/>
              <a:defRPr sz="1600">
                <a:latin typeface="+mn-lt"/>
                <a:cs typeface="Arial Bold" panose="020B0704020202020204" pitchFamily="34" charset="0"/>
              </a:defRPr>
            </a:lvl1pPr>
          </a:lstStyle>
          <a:p>
            <a:pPr lvl="0"/>
            <a:r>
              <a:rPr lang="en-US"/>
              <a:t>Title</a:t>
            </a:r>
          </a:p>
        </p:txBody>
      </p:sp>
      <p:sp>
        <p:nvSpPr>
          <p:cNvPr id="47" name="Text Placeholder 38">
            <a:extLst>
              <a:ext uri="{FF2B5EF4-FFF2-40B4-BE49-F238E27FC236}">
                <a16:creationId xmlns:a16="http://schemas.microsoft.com/office/drawing/2014/main" id="{019429EA-0E54-22D9-BAE1-CF0556DE0972}"/>
              </a:ext>
            </a:extLst>
          </p:cNvPr>
          <p:cNvSpPr>
            <a:spLocks noGrp="1"/>
          </p:cNvSpPr>
          <p:nvPr>
            <p:ph type="body" sz="quarter" idx="27" hasCustomPrompt="1"/>
          </p:nvPr>
        </p:nvSpPr>
        <p:spPr>
          <a:xfrm>
            <a:off x="6319241" y="5543023"/>
            <a:ext cx="2126191" cy="324378"/>
          </a:xfrm>
          <a:prstGeom prst="rect">
            <a:avLst/>
          </a:prstGeom>
        </p:spPr>
        <p:txBody>
          <a:bodyPr/>
          <a:lstStyle>
            <a:lvl1pPr marL="0" indent="0" algn="ctr">
              <a:buNone/>
              <a:defRPr sz="1600">
                <a:latin typeface="+mn-lt"/>
                <a:cs typeface="Arial Bold" panose="020B0704020202020204" pitchFamily="34" charset="0"/>
              </a:defRPr>
            </a:lvl1pPr>
          </a:lstStyle>
          <a:p>
            <a:pPr lvl="0"/>
            <a:r>
              <a:rPr lang="en-US"/>
              <a:t>Organization</a:t>
            </a:r>
          </a:p>
        </p:txBody>
      </p:sp>
      <p:sp>
        <p:nvSpPr>
          <p:cNvPr id="48" name="Text Placeholder 38">
            <a:extLst>
              <a:ext uri="{FF2B5EF4-FFF2-40B4-BE49-F238E27FC236}">
                <a16:creationId xmlns:a16="http://schemas.microsoft.com/office/drawing/2014/main" id="{015817DA-32E9-925A-FEF6-51866C30F36B}"/>
              </a:ext>
            </a:extLst>
          </p:cNvPr>
          <p:cNvSpPr>
            <a:spLocks noGrp="1"/>
          </p:cNvSpPr>
          <p:nvPr>
            <p:ph type="body" sz="quarter" idx="28" hasCustomPrompt="1"/>
          </p:nvPr>
        </p:nvSpPr>
        <p:spPr>
          <a:xfrm>
            <a:off x="8899152" y="4730223"/>
            <a:ext cx="2125891" cy="324378"/>
          </a:xfrm>
          <a:prstGeom prst="rect">
            <a:avLst/>
          </a:prstGeom>
        </p:spPr>
        <p:txBody>
          <a:bodyPr/>
          <a:lstStyle>
            <a:lvl1pPr marL="0" indent="0" algn="ctr">
              <a:buNone/>
              <a:defRPr sz="1600">
                <a:latin typeface="Arial Bold" panose="020B0704020202020204" pitchFamily="34" charset="0"/>
                <a:cs typeface="Arial Bold" panose="020B0704020202020204" pitchFamily="34" charset="0"/>
              </a:defRPr>
            </a:lvl1pPr>
          </a:lstStyle>
          <a:p>
            <a:pPr lvl="0"/>
            <a:r>
              <a:rPr lang="en-US"/>
              <a:t>Name</a:t>
            </a:r>
          </a:p>
        </p:txBody>
      </p:sp>
      <p:sp>
        <p:nvSpPr>
          <p:cNvPr id="49" name="Text Placeholder 38">
            <a:extLst>
              <a:ext uri="{FF2B5EF4-FFF2-40B4-BE49-F238E27FC236}">
                <a16:creationId xmlns:a16="http://schemas.microsoft.com/office/drawing/2014/main" id="{1AC4A6E5-A7C4-BBF2-3783-4E217EC90AB1}"/>
              </a:ext>
            </a:extLst>
          </p:cNvPr>
          <p:cNvSpPr>
            <a:spLocks noGrp="1"/>
          </p:cNvSpPr>
          <p:nvPr>
            <p:ph type="body" sz="quarter" idx="29" hasCustomPrompt="1"/>
          </p:nvPr>
        </p:nvSpPr>
        <p:spPr>
          <a:xfrm>
            <a:off x="8898852" y="5136623"/>
            <a:ext cx="2126191" cy="324378"/>
          </a:xfrm>
          <a:prstGeom prst="rect">
            <a:avLst/>
          </a:prstGeom>
        </p:spPr>
        <p:txBody>
          <a:bodyPr/>
          <a:lstStyle>
            <a:lvl1pPr marL="0" indent="0" algn="ctr">
              <a:buNone/>
              <a:defRPr sz="1600">
                <a:latin typeface="+mn-lt"/>
                <a:cs typeface="Arial Bold" panose="020B0704020202020204" pitchFamily="34" charset="0"/>
              </a:defRPr>
            </a:lvl1pPr>
          </a:lstStyle>
          <a:p>
            <a:pPr lvl="0"/>
            <a:r>
              <a:rPr lang="en-US"/>
              <a:t>Title</a:t>
            </a:r>
          </a:p>
        </p:txBody>
      </p:sp>
      <p:sp>
        <p:nvSpPr>
          <p:cNvPr id="50" name="Text Placeholder 38">
            <a:extLst>
              <a:ext uri="{FF2B5EF4-FFF2-40B4-BE49-F238E27FC236}">
                <a16:creationId xmlns:a16="http://schemas.microsoft.com/office/drawing/2014/main" id="{E202AD1C-6692-2099-6804-BC2FFD9DE02A}"/>
              </a:ext>
            </a:extLst>
          </p:cNvPr>
          <p:cNvSpPr>
            <a:spLocks noGrp="1"/>
          </p:cNvSpPr>
          <p:nvPr>
            <p:ph type="body" sz="quarter" idx="30" hasCustomPrompt="1"/>
          </p:nvPr>
        </p:nvSpPr>
        <p:spPr>
          <a:xfrm>
            <a:off x="8898852" y="5543023"/>
            <a:ext cx="2126191" cy="324378"/>
          </a:xfrm>
          <a:prstGeom prst="rect">
            <a:avLst/>
          </a:prstGeom>
        </p:spPr>
        <p:txBody>
          <a:bodyPr/>
          <a:lstStyle>
            <a:lvl1pPr marL="0" indent="0" algn="ctr">
              <a:buNone/>
              <a:defRPr sz="1600">
                <a:latin typeface="+mn-lt"/>
                <a:cs typeface="Arial Bold" panose="020B0704020202020204" pitchFamily="34" charset="0"/>
              </a:defRPr>
            </a:lvl1pPr>
          </a:lstStyle>
          <a:p>
            <a:pPr lvl="0"/>
            <a:r>
              <a:rPr lang="en-US"/>
              <a:t>Organization</a:t>
            </a:r>
          </a:p>
        </p:txBody>
      </p:sp>
    </p:spTree>
    <p:extLst>
      <p:ext uri="{BB962C8B-B14F-4D97-AF65-F5344CB8AC3E}">
        <p14:creationId xmlns:p14="http://schemas.microsoft.com/office/powerpoint/2010/main" val="1700879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ubheadings, Image, Content">
    <p:spTree>
      <p:nvGrpSpPr>
        <p:cNvPr id="1" name=""/>
        <p:cNvGrpSpPr/>
        <p:nvPr/>
      </p:nvGrpSpPr>
      <p:grpSpPr>
        <a:xfrm>
          <a:off x="0" y="0"/>
          <a:ext cx="0" cy="0"/>
          <a:chOff x="0" y="0"/>
          <a:chExt cx="0" cy="0"/>
        </a:xfrm>
      </p:grpSpPr>
      <p:sp>
        <p:nvSpPr>
          <p:cNvPr id="14" name="Text Placeholder 20">
            <a:extLst>
              <a:ext uri="{FF2B5EF4-FFF2-40B4-BE49-F238E27FC236}">
                <a16:creationId xmlns:a16="http://schemas.microsoft.com/office/drawing/2014/main" id="{CFBD26D7-5400-E9EA-EFA0-22208FB2F970}"/>
              </a:ext>
            </a:extLst>
          </p:cNvPr>
          <p:cNvSpPr>
            <a:spLocks noGrp="1"/>
          </p:cNvSpPr>
          <p:nvPr>
            <p:ph type="body" sz="quarter" idx="12" hasCustomPrompt="1"/>
          </p:nvPr>
        </p:nvSpPr>
        <p:spPr>
          <a:xfrm>
            <a:off x="6277685" y="685800"/>
            <a:ext cx="3933115" cy="660400"/>
          </a:xfrm>
          <a:prstGeom prst="rect">
            <a:avLst/>
          </a:prstGeom>
        </p:spPr>
        <p:txBody>
          <a:bodyPr/>
          <a:lstStyle>
            <a:lvl1pPr marL="0" indent="0" algn="l">
              <a:buNone/>
              <a:defRPr sz="3667">
                <a:latin typeface="Arial Bold" panose="020B0704020202020204" pitchFamily="34" charset="0"/>
                <a:cs typeface="Arial Bold" panose="020B0704020202020204" pitchFamily="34" charset="0"/>
              </a:defRPr>
            </a:lvl1pPr>
          </a:lstStyle>
          <a:p>
            <a:pPr lvl="0"/>
            <a:r>
              <a:rPr lang="en-US"/>
              <a:t>HEADING</a:t>
            </a:r>
          </a:p>
        </p:txBody>
      </p:sp>
      <p:sp>
        <p:nvSpPr>
          <p:cNvPr id="15" name="Text Placeholder 24">
            <a:extLst>
              <a:ext uri="{FF2B5EF4-FFF2-40B4-BE49-F238E27FC236}">
                <a16:creationId xmlns:a16="http://schemas.microsoft.com/office/drawing/2014/main" id="{45EBF21E-6C2F-7B2C-E179-2B059A4DBB94}"/>
              </a:ext>
            </a:extLst>
          </p:cNvPr>
          <p:cNvSpPr>
            <a:spLocks noGrp="1"/>
          </p:cNvSpPr>
          <p:nvPr>
            <p:ph type="body" sz="quarter" idx="13" hasCustomPrompt="1"/>
          </p:nvPr>
        </p:nvSpPr>
        <p:spPr>
          <a:xfrm>
            <a:off x="6273800" y="1600200"/>
            <a:ext cx="5232400" cy="355600"/>
          </a:xfrm>
          <a:prstGeom prst="rect">
            <a:avLst/>
          </a:prstGeom>
        </p:spPr>
        <p:txBody>
          <a:bodyPr/>
          <a:lstStyle>
            <a:lvl1pPr marL="0" indent="0">
              <a:buNone/>
              <a:defRPr sz="1600">
                <a:latin typeface="Arial Bold" panose="020B0704020202020204" pitchFamily="34" charset="0"/>
                <a:cs typeface="Arial Bold" panose="020B0704020202020204" pitchFamily="34" charset="0"/>
              </a:defRPr>
            </a:lvl1pPr>
          </a:lstStyle>
          <a:p>
            <a:pPr lvl="0"/>
            <a:r>
              <a:rPr lang="en-US"/>
              <a:t>Subheading</a:t>
            </a:r>
          </a:p>
        </p:txBody>
      </p:sp>
      <p:sp>
        <p:nvSpPr>
          <p:cNvPr id="16" name="Text Placeholder 24">
            <a:extLst>
              <a:ext uri="{FF2B5EF4-FFF2-40B4-BE49-F238E27FC236}">
                <a16:creationId xmlns:a16="http://schemas.microsoft.com/office/drawing/2014/main" id="{9D809093-9108-8A04-6196-66C39A07761D}"/>
              </a:ext>
            </a:extLst>
          </p:cNvPr>
          <p:cNvSpPr>
            <a:spLocks noGrp="1"/>
          </p:cNvSpPr>
          <p:nvPr>
            <p:ph type="body" sz="quarter" idx="14" hasCustomPrompt="1"/>
          </p:nvPr>
        </p:nvSpPr>
        <p:spPr>
          <a:xfrm>
            <a:off x="6273800" y="2060962"/>
            <a:ext cx="5232400" cy="1543423"/>
          </a:xfrm>
          <a:prstGeom prst="rect">
            <a:avLst/>
          </a:prstGeom>
        </p:spPr>
        <p:txBody>
          <a:bodyPr/>
          <a:lstStyle>
            <a:lvl1pPr marL="0" indent="0">
              <a:buNone/>
              <a:defRPr sz="1333">
                <a:latin typeface="+mn-lt"/>
                <a:cs typeface="Arial Bold" panose="020B0704020202020204" pitchFamily="34" charset="0"/>
              </a:defRPr>
            </a:lvl1pPr>
          </a:lstStyle>
          <a:p>
            <a:pPr lvl="0"/>
            <a:r>
              <a:rPr lang="en-US"/>
              <a:t>Body text</a:t>
            </a:r>
          </a:p>
        </p:txBody>
      </p:sp>
      <p:sp>
        <p:nvSpPr>
          <p:cNvPr id="17" name="Text Placeholder 24">
            <a:extLst>
              <a:ext uri="{FF2B5EF4-FFF2-40B4-BE49-F238E27FC236}">
                <a16:creationId xmlns:a16="http://schemas.microsoft.com/office/drawing/2014/main" id="{B55ED0F5-2DF6-EFAD-472F-450E41B5E1A3}"/>
              </a:ext>
            </a:extLst>
          </p:cNvPr>
          <p:cNvSpPr>
            <a:spLocks noGrp="1"/>
          </p:cNvSpPr>
          <p:nvPr>
            <p:ph type="body" sz="quarter" idx="15" hasCustomPrompt="1"/>
          </p:nvPr>
        </p:nvSpPr>
        <p:spPr>
          <a:xfrm>
            <a:off x="6273800" y="4191573"/>
            <a:ext cx="5232400" cy="355600"/>
          </a:xfrm>
          <a:prstGeom prst="rect">
            <a:avLst/>
          </a:prstGeom>
        </p:spPr>
        <p:txBody>
          <a:bodyPr/>
          <a:lstStyle>
            <a:lvl1pPr marL="0" indent="0">
              <a:buNone/>
              <a:defRPr sz="1600">
                <a:latin typeface="Arial Bold" panose="020B0704020202020204" pitchFamily="34" charset="0"/>
                <a:cs typeface="Arial Bold" panose="020B0704020202020204" pitchFamily="34" charset="0"/>
              </a:defRPr>
            </a:lvl1pPr>
          </a:lstStyle>
          <a:p>
            <a:pPr lvl="0"/>
            <a:r>
              <a:rPr lang="en-US"/>
              <a:t>Subheading</a:t>
            </a:r>
          </a:p>
        </p:txBody>
      </p:sp>
      <p:sp>
        <p:nvSpPr>
          <p:cNvPr id="18" name="Text Placeholder 24">
            <a:extLst>
              <a:ext uri="{FF2B5EF4-FFF2-40B4-BE49-F238E27FC236}">
                <a16:creationId xmlns:a16="http://schemas.microsoft.com/office/drawing/2014/main" id="{EF6EC246-C87D-F1AE-3B37-D4FD216134F4}"/>
              </a:ext>
            </a:extLst>
          </p:cNvPr>
          <p:cNvSpPr>
            <a:spLocks noGrp="1"/>
          </p:cNvSpPr>
          <p:nvPr>
            <p:ph type="body" sz="quarter" idx="16" hasCustomPrompt="1"/>
          </p:nvPr>
        </p:nvSpPr>
        <p:spPr>
          <a:xfrm>
            <a:off x="6273800" y="4652334"/>
            <a:ext cx="5232400" cy="1497454"/>
          </a:xfrm>
          <a:prstGeom prst="rect">
            <a:avLst/>
          </a:prstGeom>
        </p:spPr>
        <p:txBody>
          <a:bodyPr/>
          <a:lstStyle>
            <a:lvl1pPr marL="0" indent="0">
              <a:buNone/>
              <a:defRPr sz="1333">
                <a:latin typeface="+mn-lt"/>
                <a:cs typeface="Arial Bold" panose="020B0704020202020204" pitchFamily="34" charset="0"/>
              </a:defRPr>
            </a:lvl1pPr>
          </a:lstStyle>
          <a:p>
            <a:pPr lvl="0"/>
            <a:r>
              <a:rPr lang="en-US"/>
              <a:t>Body text</a:t>
            </a:r>
          </a:p>
        </p:txBody>
      </p:sp>
      <p:sp>
        <p:nvSpPr>
          <p:cNvPr id="20" name="Picture Placeholder 19">
            <a:extLst>
              <a:ext uri="{FF2B5EF4-FFF2-40B4-BE49-F238E27FC236}">
                <a16:creationId xmlns:a16="http://schemas.microsoft.com/office/drawing/2014/main" id="{3996A22E-4438-60E2-C517-36C1D36D932F}"/>
              </a:ext>
            </a:extLst>
          </p:cNvPr>
          <p:cNvSpPr>
            <a:spLocks noGrp="1"/>
          </p:cNvSpPr>
          <p:nvPr>
            <p:ph type="pic" sz="quarter" idx="17"/>
          </p:nvPr>
        </p:nvSpPr>
        <p:spPr>
          <a:xfrm>
            <a:off x="685800" y="533400"/>
            <a:ext cx="4959350" cy="6013450"/>
          </a:xfrm>
          <a:prstGeom prst="rect">
            <a:avLst/>
          </a:prstGeom>
        </p:spPr>
        <p:txBody>
          <a:bodyPr/>
          <a:lstStyle/>
          <a:p>
            <a:r>
              <a:rPr lang="en-US"/>
              <a:t>Click icon to add picture</a:t>
            </a:r>
          </a:p>
        </p:txBody>
      </p:sp>
    </p:spTree>
    <p:extLst>
      <p:ext uri="{BB962C8B-B14F-4D97-AF65-F5344CB8AC3E}">
        <p14:creationId xmlns:p14="http://schemas.microsoft.com/office/powerpoint/2010/main" val="3820347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act Us">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06D4C6DF-64F5-AB22-B266-178E2B6B26DB}"/>
              </a:ext>
            </a:extLst>
          </p:cNvPr>
          <p:cNvGrpSpPr/>
          <p:nvPr/>
        </p:nvGrpSpPr>
        <p:grpSpPr>
          <a:xfrm>
            <a:off x="0" y="2804160"/>
            <a:ext cx="6096000" cy="2636499"/>
            <a:chOff x="0" y="0"/>
            <a:chExt cx="4768634" cy="2062417"/>
          </a:xfrm>
        </p:grpSpPr>
        <p:sp>
          <p:nvSpPr>
            <p:cNvPr id="8" name="Freeform 3">
              <a:extLst>
                <a:ext uri="{FF2B5EF4-FFF2-40B4-BE49-F238E27FC236}">
                  <a16:creationId xmlns:a16="http://schemas.microsoft.com/office/drawing/2014/main" id="{0E61C083-5A89-716D-4A95-F11A9B319DF3}"/>
                </a:ext>
              </a:extLst>
            </p:cNvPr>
            <p:cNvSpPr/>
            <p:nvPr/>
          </p:nvSpPr>
          <p:spPr>
            <a:xfrm>
              <a:off x="0" y="0"/>
              <a:ext cx="4768634" cy="2062417"/>
            </a:xfrm>
            <a:custGeom>
              <a:avLst/>
              <a:gdLst/>
              <a:ahLst/>
              <a:cxnLst/>
              <a:rect l="l" t="t" r="r" b="b"/>
              <a:pathLst>
                <a:path w="4768634" h="2062417">
                  <a:moveTo>
                    <a:pt x="0" y="0"/>
                  </a:moveTo>
                  <a:lnTo>
                    <a:pt x="4768634" y="0"/>
                  </a:lnTo>
                  <a:lnTo>
                    <a:pt x="4768634" y="2062417"/>
                  </a:lnTo>
                  <a:lnTo>
                    <a:pt x="0" y="2062417"/>
                  </a:lnTo>
                  <a:close/>
                </a:path>
              </a:pathLst>
            </a:custGeom>
            <a:solidFill>
              <a:srgbClr val="163753"/>
            </a:solidFill>
          </p:spPr>
        </p:sp>
      </p:grpSp>
      <p:grpSp>
        <p:nvGrpSpPr>
          <p:cNvPr id="9" name="Group 4">
            <a:extLst>
              <a:ext uri="{FF2B5EF4-FFF2-40B4-BE49-F238E27FC236}">
                <a16:creationId xmlns:a16="http://schemas.microsoft.com/office/drawing/2014/main" id="{88165849-04B1-E880-2183-7D9CB4C057E1}"/>
              </a:ext>
            </a:extLst>
          </p:cNvPr>
          <p:cNvGrpSpPr>
            <a:grpSpLocks noChangeAspect="1"/>
          </p:cNvGrpSpPr>
          <p:nvPr/>
        </p:nvGrpSpPr>
        <p:grpSpPr>
          <a:xfrm>
            <a:off x="5051119" y="1271020"/>
            <a:ext cx="7913384" cy="4539021"/>
            <a:chOff x="0" y="0"/>
            <a:chExt cx="7981950" cy="4578350"/>
          </a:xfrm>
        </p:grpSpPr>
        <p:sp>
          <p:nvSpPr>
            <p:cNvPr id="10" name="Freeform 5">
              <a:extLst>
                <a:ext uri="{FF2B5EF4-FFF2-40B4-BE49-F238E27FC236}">
                  <a16:creationId xmlns:a16="http://schemas.microsoft.com/office/drawing/2014/main" id="{E934D8BA-A1F8-B9D3-DB89-EF9D09C0445B}"/>
                </a:ext>
              </a:extLst>
            </p:cNvPr>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11" name="Freeform 6">
              <a:extLst>
                <a:ext uri="{FF2B5EF4-FFF2-40B4-BE49-F238E27FC236}">
                  <a16:creationId xmlns:a16="http://schemas.microsoft.com/office/drawing/2014/main" id="{82F89989-D985-B215-69CD-6CDC52C9DAF5}"/>
                </a:ext>
              </a:extLst>
            </p:cNvPr>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FFFFFF"/>
            </a:solidFill>
          </p:spPr>
        </p:sp>
        <p:sp>
          <p:nvSpPr>
            <p:cNvPr id="12" name="Freeform 7">
              <a:extLst>
                <a:ext uri="{FF2B5EF4-FFF2-40B4-BE49-F238E27FC236}">
                  <a16:creationId xmlns:a16="http://schemas.microsoft.com/office/drawing/2014/main" id="{769C3FF2-4E74-3240-08DB-2D9C9F52E022}"/>
                </a:ext>
              </a:extLst>
            </p:cNvPr>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000000"/>
            </a:solidFill>
          </p:spPr>
        </p:sp>
        <p:sp>
          <p:nvSpPr>
            <p:cNvPr id="13" name="Freeform 8">
              <a:extLst>
                <a:ext uri="{FF2B5EF4-FFF2-40B4-BE49-F238E27FC236}">
                  <a16:creationId xmlns:a16="http://schemas.microsoft.com/office/drawing/2014/main" id="{39C3B8DB-C8C6-7DFB-4E52-3A93F18D54BC}"/>
                </a:ext>
              </a:extLst>
            </p:cNvPr>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FFFFFF"/>
            </a:solidFill>
          </p:spPr>
        </p:sp>
        <p:sp>
          <p:nvSpPr>
            <p:cNvPr id="14" name="Freeform 9">
              <a:extLst>
                <a:ext uri="{FF2B5EF4-FFF2-40B4-BE49-F238E27FC236}">
                  <a16:creationId xmlns:a16="http://schemas.microsoft.com/office/drawing/2014/main" id="{E1CCF9A0-D98A-9D3F-607C-8827C8D2AE0D}"/>
                </a:ext>
              </a:extLst>
            </p:cNvPr>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2" cstate="email">
                <a:extLst>
                  <a:ext uri="{28A0092B-C50C-407E-A947-70E740481C1C}">
                    <a14:useLocalDpi xmlns:a14="http://schemas.microsoft.com/office/drawing/2010/main"/>
                  </a:ext>
                </a:extLst>
              </a:blip>
              <a:stretch>
                <a:fillRect/>
              </a:stretch>
            </a:blipFill>
          </p:spPr>
        </p:sp>
      </p:grpSp>
      <p:sp>
        <p:nvSpPr>
          <p:cNvPr id="19" name="Text Placeholder 20">
            <a:extLst>
              <a:ext uri="{FF2B5EF4-FFF2-40B4-BE49-F238E27FC236}">
                <a16:creationId xmlns:a16="http://schemas.microsoft.com/office/drawing/2014/main" id="{57626776-5D7B-21C0-F076-CD96651AB807}"/>
              </a:ext>
            </a:extLst>
          </p:cNvPr>
          <p:cNvSpPr>
            <a:spLocks noGrp="1"/>
          </p:cNvSpPr>
          <p:nvPr>
            <p:ph type="body" sz="quarter" idx="12" hasCustomPrompt="1"/>
          </p:nvPr>
        </p:nvSpPr>
        <p:spPr>
          <a:xfrm>
            <a:off x="892885" y="1600200"/>
            <a:ext cx="3933115" cy="660400"/>
          </a:xfrm>
          <a:prstGeom prst="rect">
            <a:avLst/>
          </a:prstGeom>
        </p:spPr>
        <p:txBody>
          <a:bodyPr/>
          <a:lstStyle>
            <a:lvl1pPr marL="0" indent="0" algn="l">
              <a:buNone/>
              <a:defRPr sz="3667">
                <a:latin typeface="Arial Bold" panose="020B0704020202020204" pitchFamily="34" charset="0"/>
                <a:cs typeface="Arial Bold" panose="020B0704020202020204" pitchFamily="34" charset="0"/>
              </a:defRPr>
            </a:lvl1pPr>
          </a:lstStyle>
          <a:p>
            <a:pPr lvl="0"/>
            <a:r>
              <a:rPr lang="en-US"/>
              <a:t>CONTACT US</a:t>
            </a:r>
          </a:p>
        </p:txBody>
      </p:sp>
      <p:sp>
        <p:nvSpPr>
          <p:cNvPr id="20" name="Text Placeholder 24">
            <a:extLst>
              <a:ext uri="{FF2B5EF4-FFF2-40B4-BE49-F238E27FC236}">
                <a16:creationId xmlns:a16="http://schemas.microsoft.com/office/drawing/2014/main" id="{802CA349-6A46-A3FB-FDA2-7966DBA7D65B}"/>
              </a:ext>
            </a:extLst>
          </p:cNvPr>
          <p:cNvSpPr>
            <a:spLocks noGrp="1"/>
          </p:cNvSpPr>
          <p:nvPr>
            <p:ph type="body" sz="quarter" idx="14" hasCustomPrompt="1"/>
          </p:nvPr>
        </p:nvSpPr>
        <p:spPr>
          <a:xfrm>
            <a:off x="892885" y="3437286"/>
            <a:ext cx="2866315" cy="257885"/>
          </a:xfrm>
          <a:prstGeom prst="rect">
            <a:avLst/>
          </a:prstGeom>
        </p:spPr>
        <p:txBody>
          <a:bodyPr/>
          <a:lstStyle>
            <a:lvl1pPr marL="0" indent="0">
              <a:buNone/>
              <a:defRPr sz="1467">
                <a:solidFill>
                  <a:schemeClr val="bg1"/>
                </a:solidFill>
                <a:latin typeface="+mn-lt"/>
                <a:cs typeface="Arial Bold" panose="020B0704020202020204" pitchFamily="34" charset="0"/>
              </a:defRPr>
            </a:lvl1pPr>
          </a:lstStyle>
          <a:p>
            <a:pPr lvl="0"/>
            <a:r>
              <a:rPr lang="en-US"/>
              <a:t>Phone: +123-456-7890</a:t>
            </a:r>
          </a:p>
        </p:txBody>
      </p:sp>
      <p:sp>
        <p:nvSpPr>
          <p:cNvPr id="21" name="Text Placeholder 24">
            <a:extLst>
              <a:ext uri="{FF2B5EF4-FFF2-40B4-BE49-F238E27FC236}">
                <a16:creationId xmlns:a16="http://schemas.microsoft.com/office/drawing/2014/main" id="{079688EA-DBAC-EDFA-4C1D-B72026C47F28}"/>
              </a:ext>
            </a:extLst>
          </p:cNvPr>
          <p:cNvSpPr>
            <a:spLocks noGrp="1"/>
          </p:cNvSpPr>
          <p:nvPr>
            <p:ph type="body" sz="quarter" idx="15" hasCustomPrompt="1"/>
          </p:nvPr>
        </p:nvSpPr>
        <p:spPr>
          <a:xfrm>
            <a:off x="887805" y="3892903"/>
            <a:ext cx="2866315" cy="257885"/>
          </a:xfrm>
          <a:prstGeom prst="rect">
            <a:avLst/>
          </a:prstGeom>
        </p:spPr>
        <p:txBody>
          <a:bodyPr/>
          <a:lstStyle>
            <a:lvl1pPr marL="0" indent="0">
              <a:buNone/>
              <a:defRPr sz="1467">
                <a:solidFill>
                  <a:schemeClr val="bg1"/>
                </a:solidFill>
                <a:latin typeface="+mn-lt"/>
                <a:cs typeface="Arial Bold" panose="020B0704020202020204" pitchFamily="34" charset="0"/>
              </a:defRPr>
            </a:lvl1pPr>
          </a:lstStyle>
          <a:p>
            <a:pPr lvl="0"/>
            <a:r>
              <a:rPr lang="en-US"/>
              <a:t>Website: nj.gov/health</a:t>
            </a:r>
          </a:p>
        </p:txBody>
      </p:sp>
      <p:sp>
        <p:nvSpPr>
          <p:cNvPr id="22" name="Text Placeholder 24">
            <a:extLst>
              <a:ext uri="{FF2B5EF4-FFF2-40B4-BE49-F238E27FC236}">
                <a16:creationId xmlns:a16="http://schemas.microsoft.com/office/drawing/2014/main" id="{BB921375-72BC-3511-FC47-DCCEE9FBFB98}"/>
              </a:ext>
            </a:extLst>
          </p:cNvPr>
          <p:cNvSpPr>
            <a:spLocks noGrp="1"/>
          </p:cNvSpPr>
          <p:nvPr>
            <p:ph type="body" sz="quarter" idx="16" hasCustomPrompt="1"/>
          </p:nvPr>
        </p:nvSpPr>
        <p:spPr>
          <a:xfrm>
            <a:off x="892885" y="4348520"/>
            <a:ext cx="2866315" cy="257885"/>
          </a:xfrm>
          <a:prstGeom prst="rect">
            <a:avLst/>
          </a:prstGeom>
        </p:spPr>
        <p:txBody>
          <a:bodyPr/>
          <a:lstStyle>
            <a:lvl1pPr marL="0" indent="0">
              <a:buNone/>
              <a:defRPr sz="1467">
                <a:solidFill>
                  <a:schemeClr val="bg1"/>
                </a:solidFill>
                <a:latin typeface="+mn-lt"/>
                <a:cs typeface="Arial Bold" panose="020B0704020202020204" pitchFamily="34" charset="0"/>
              </a:defRPr>
            </a:lvl1pPr>
          </a:lstStyle>
          <a:p>
            <a:pPr lvl="0"/>
            <a:r>
              <a:rPr lang="en-US"/>
              <a:t>Email: your-email@doh.nj.gov</a:t>
            </a:r>
          </a:p>
        </p:txBody>
      </p:sp>
    </p:spTree>
    <p:extLst>
      <p:ext uri="{BB962C8B-B14F-4D97-AF65-F5344CB8AC3E}">
        <p14:creationId xmlns:p14="http://schemas.microsoft.com/office/powerpoint/2010/main" val="3671647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hank You Pag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CC65A6D-7340-210B-4B3B-D37E9507141B}"/>
              </a:ext>
            </a:extLst>
          </p:cNvPr>
          <p:cNvSpPr/>
          <p:nvPr/>
        </p:nvSpPr>
        <p:spPr>
          <a:xfrm>
            <a:off x="0" y="279400"/>
            <a:ext cx="12192000" cy="6578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sp>
      <p:sp>
        <p:nvSpPr>
          <p:cNvPr id="4" name="TextBox 3">
            <a:extLst>
              <a:ext uri="{FF2B5EF4-FFF2-40B4-BE49-F238E27FC236}">
                <a16:creationId xmlns:a16="http://schemas.microsoft.com/office/drawing/2014/main" id="{AEA24110-C418-F054-1ACC-F6A37CE82487}"/>
              </a:ext>
            </a:extLst>
          </p:cNvPr>
          <p:cNvSpPr txBox="1"/>
          <p:nvPr/>
        </p:nvSpPr>
        <p:spPr>
          <a:xfrm>
            <a:off x="1797744" y="1698187"/>
            <a:ext cx="8596512" cy="1416157"/>
          </a:xfrm>
          <a:prstGeom prst="rect">
            <a:avLst/>
          </a:prstGeom>
        </p:spPr>
        <p:txBody>
          <a:bodyPr lIns="0" tIns="0" rIns="0" bIns="0" rtlCol="0" anchor="t">
            <a:spAutoFit/>
          </a:bodyPr>
          <a:lstStyle/>
          <a:p>
            <a:pPr algn="ctr">
              <a:lnSpc>
                <a:spcPts val="12101"/>
              </a:lnSpc>
              <a:spcBef>
                <a:spcPct val="0"/>
              </a:spcBef>
            </a:pPr>
            <a:r>
              <a:rPr lang="en-US" sz="8644">
                <a:solidFill>
                  <a:srgbClr val="163753"/>
                </a:solidFill>
                <a:latin typeface="Arial Bold" panose="020B0704020202020204" pitchFamily="34" charset="0"/>
                <a:cs typeface="Arial Bold" panose="020B0704020202020204" pitchFamily="34" charset="0"/>
              </a:rPr>
              <a:t>THANK YOU</a:t>
            </a:r>
          </a:p>
        </p:txBody>
      </p:sp>
      <p:sp>
        <p:nvSpPr>
          <p:cNvPr id="5" name="TextBox 4">
            <a:extLst>
              <a:ext uri="{FF2B5EF4-FFF2-40B4-BE49-F238E27FC236}">
                <a16:creationId xmlns:a16="http://schemas.microsoft.com/office/drawing/2014/main" id="{32034FC9-CE43-4CAF-6826-D55B3465ED39}"/>
              </a:ext>
            </a:extLst>
          </p:cNvPr>
          <p:cNvSpPr txBox="1"/>
          <p:nvPr/>
        </p:nvSpPr>
        <p:spPr>
          <a:xfrm>
            <a:off x="4207668" y="5719287"/>
            <a:ext cx="3776665" cy="385618"/>
          </a:xfrm>
          <a:prstGeom prst="rect">
            <a:avLst/>
          </a:prstGeom>
        </p:spPr>
        <p:txBody>
          <a:bodyPr lIns="0" tIns="0" rIns="0" bIns="0" rtlCol="0" anchor="t">
            <a:spAutoFit/>
          </a:bodyPr>
          <a:lstStyle/>
          <a:p>
            <a:pPr algn="ctr">
              <a:lnSpc>
                <a:spcPts val="3199"/>
              </a:lnSpc>
            </a:pPr>
            <a:r>
              <a:rPr lang="en-US" sz="2666" spc="53">
                <a:solidFill>
                  <a:srgbClr val="599618"/>
                </a:solidFill>
                <a:latin typeface="Arial Bold"/>
              </a:rPr>
              <a:t>nj.gov/health</a:t>
            </a:r>
          </a:p>
        </p:txBody>
      </p:sp>
      <p:sp>
        <p:nvSpPr>
          <p:cNvPr id="6" name="Freeform 5">
            <a:extLst>
              <a:ext uri="{FF2B5EF4-FFF2-40B4-BE49-F238E27FC236}">
                <a16:creationId xmlns:a16="http://schemas.microsoft.com/office/drawing/2014/main" id="{D698A2C8-6544-04EC-67D2-AFC7D9CAC8BC}"/>
              </a:ext>
            </a:extLst>
          </p:cNvPr>
          <p:cNvSpPr/>
          <p:nvPr/>
        </p:nvSpPr>
        <p:spPr>
          <a:xfrm>
            <a:off x="5124285" y="5025352"/>
            <a:ext cx="1943431" cy="520677"/>
          </a:xfrm>
          <a:custGeom>
            <a:avLst/>
            <a:gdLst/>
            <a:ahLst/>
            <a:cxnLst/>
            <a:rect l="l" t="t" r="r" b="b"/>
            <a:pathLst>
              <a:path w="2915146" h="781016">
                <a:moveTo>
                  <a:pt x="0" y="0"/>
                </a:moveTo>
                <a:lnTo>
                  <a:pt x="2915146" y="0"/>
                </a:lnTo>
                <a:lnTo>
                  <a:pt x="2915146" y="781016"/>
                </a:lnTo>
                <a:lnTo>
                  <a:pt x="0" y="781016"/>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sp>
      <p:grpSp>
        <p:nvGrpSpPr>
          <p:cNvPr id="7" name="Group 6">
            <a:extLst>
              <a:ext uri="{FF2B5EF4-FFF2-40B4-BE49-F238E27FC236}">
                <a16:creationId xmlns:a16="http://schemas.microsoft.com/office/drawing/2014/main" id="{D48DDDB0-B535-1ADF-B5CB-4329C13390A5}"/>
              </a:ext>
            </a:extLst>
          </p:cNvPr>
          <p:cNvGrpSpPr/>
          <p:nvPr/>
        </p:nvGrpSpPr>
        <p:grpSpPr>
          <a:xfrm>
            <a:off x="0" y="844460"/>
            <a:ext cx="271208" cy="1563488"/>
            <a:chOff x="0" y="0"/>
            <a:chExt cx="331990" cy="1913890"/>
          </a:xfrm>
        </p:grpSpPr>
        <p:sp>
          <p:nvSpPr>
            <p:cNvPr id="8" name="Freeform 7">
              <a:extLst>
                <a:ext uri="{FF2B5EF4-FFF2-40B4-BE49-F238E27FC236}">
                  <a16:creationId xmlns:a16="http://schemas.microsoft.com/office/drawing/2014/main" id="{EAEFAFB3-7BB5-66D7-21D0-B527995B4361}"/>
                </a:ext>
              </a:extLst>
            </p:cNvPr>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sp>
      </p:grpSp>
      <p:grpSp>
        <p:nvGrpSpPr>
          <p:cNvPr id="9" name="Group 8">
            <a:extLst>
              <a:ext uri="{FF2B5EF4-FFF2-40B4-BE49-F238E27FC236}">
                <a16:creationId xmlns:a16="http://schemas.microsoft.com/office/drawing/2014/main" id="{795736B3-27ED-03A0-7800-E4D19C16018B}"/>
              </a:ext>
            </a:extLst>
          </p:cNvPr>
          <p:cNvGrpSpPr/>
          <p:nvPr/>
        </p:nvGrpSpPr>
        <p:grpSpPr>
          <a:xfrm>
            <a:off x="11890142" y="4709117"/>
            <a:ext cx="301858" cy="1463083"/>
            <a:chOff x="0" y="0"/>
            <a:chExt cx="293277" cy="1421492"/>
          </a:xfrm>
        </p:grpSpPr>
        <p:sp>
          <p:nvSpPr>
            <p:cNvPr id="10" name="Freeform 9">
              <a:extLst>
                <a:ext uri="{FF2B5EF4-FFF2-40B4-BE49-F238E27FC236}">
                  <a16:creationId xmlns:a16="http://schemas.microsoft.com/office/drawing/2014/main" id="{D18937FA-81B9-C41A-743F-02AD5C5BF62C}"/>
                </a:ext>
              </a:extLst>
            </p:cNvPr>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sp>
      </p:grpSp>
    </p:spTree>
    <p:extLst>
      <p:ext uri="{BB962C8B-B14F-4D97-AF65-F5344CB8AC3E}">
        <p14:creationId xmlns:p14="http://schemas.microsoft.com/office/powerpoint/2010/main" val="3829192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6769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Content Slid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9" name="Title Text"/>
          <p:cNvSpPr txBox="1">
            <a:spLocks noGrp="1"/>
          </p:cNvSpPr>
          <p:nvPr>
            <p:ph type="title"/>
          </p:nvPr>
        </p:nvSpPr>
        <p:spPr>
          <a:xfrm>
            <a:off x="0" y="347959"/>
            <a:ext cx="12192000" cy="1069680"/>
          </a:xfrm>
          <a:prstGeom prst="rect">
            <a:avLst/>
          </a:prstGeom>
        </p:spPr>
        <p:txBody>
          <a:bodyPr>
            <a:normAutofit/>
          </a:bodyPr>
          <a:lstStyle>
            <a:lvl1pPr algn="ctr">
              <a:defRPr sz="4000">
                <a:solidFill>
                  <a:srgbClr val="000000"/>
                </a:solidFill>
              </a:defRPr>
            </a:lvl1pPr>
          </a:lstStyle>
          <a:p>
            <a:r>
              <a:t>Title Text</a:t>
            </a:r>
          </a:p>
        </p:txBody>
      </p:sp>
      <p:sp>
        <p:nvSpPr>
          <p:cNvPr id="50" name="Body Level One…"/>
          <p:cNvSpPr txBox="1">
            <a:spLocks noGrp="1"/>
          </p:cNvSpPr>
          <p:nvPr>
            <p:ph type="body" sz="quarter" idx="1"/>
          </p:nvPr>
        </p:nvSpPr>
        <p:spPr>
          <a:xfrm>
            <a:off x="0" y="6324601"/>
            <a:ext cx="12192000" cy="533400"/>
          </a:xfrm>
          <a:prstGeom prst="rect">
            <a:avLst/>
          </a:prstGeom>
        </p:spPr>
        <p:txBody>
          <a:bodyPr lIns="137160" tIns="137160" rIns="137160" bIns="137160" anchor="b">
            <a:normAutofit/>
          </a:bodyPr>
          <a:lstStyle>
            <a:lvl1pPr marL="0" indent="0">
              <a:spcBef>
                <a:spcPts val="267"/>
              </a:spcBef>
              <a:buSzTx/>
              <a:buFontTx/>
              <a:buNone/>
              <a:defRPr sz="1333" b="1"/>
            </a:lvl1pPr>
            <a:lvl2pPr marL="0" indent="395277">
              <a:spcBef>
                <a:spcPts val="267"/>
              </a:spcBef>
              <a:buSzTx/>
              <a:buFontTx/>
              <a:buNone/>
              <a:defRPr sz="1333" b="1"/>
            </a:lvl2pPr>
            <a:lvl3pPr marL="0" indent="801668">
              <a:spcBef>
                <a:spcPts val="267"/>
              </a:spcBef>
              <a:buSzTx/>
              <a:buFontTx/>
              <a:buNone/>
              <a:defRPr sz="1333" b="1"/>
            </a:lvl3pPr>
            <a:lvl4pPr marL="0" indent="1196943">
              <a:spcBef>
                <a:spcPts val="267"/>
              </a:spcBef>
              <a:buSzTx/>
              <a:buFontTx/>
              <a:buNone/>
              <a:defRPr sz="1333" b="1"/>
            </a:lvl4pPr>
            <a:lvl5pPr marL="0" indent="1601747">
              <a:spcBef>
                <a:spcPts val="267"/>
              </a:spcBef>
              <a:buSzTx/>
              <a:buFontTx/>
              <a:buNone/>
              <a:defRPr sz="1333" b="1"/>
            </a:lvl5pPr>
          </a:lstStyle>
          <a:p>
            <a:endParaRPr/>
          </a:p>
        </p:txBody>
      </p:sp>
    </p:spTree>
    <p:extLst>
      <p:ext uri="{BB962C8B-B14F-4D97-AF65-F5344CB8AC3E}">
        <p14:creationId xmlns:p14="http://schemas.microsoft.com/office/powerpoint/2010/main" val="156908875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50881-4BFB-42E7-8FB9-B34AD7ACEE45}"/>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F236CB-FC17-46C8-B9B7-650F1E0974D2}"/>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4F56DA-B9B6-44EF-AA61-9D4C4F6A33E1}"/>
              </a:ext>
            </a:extLst>
          </p:cNvPr>
          <p:cNvSpPr>
            <a:spLocks noGrp="1"/>
          </p:cNvSpPr>
          <p:nvPr>
            <p:ph type="dt" sz="half" idx="10"/>
          </p:nvPr>
        </p:nvSpPr>
        <p:spPr/>
        <p:txBody>
          <a:bodyPr/>
          <a:lstStyle/>
          <a:p>
            <a:fld id="{EE5DD6C4-75B0-4A6E-8DEC-A71B41F584CA}" type="datetimeFigureOut">
              <a:rPr lang="en-US" smtClean="0"/>
              <a:t>6/12/26</a:t>
            </a:fld>
            <a:endParaRPr lang="en-US"/>
          </a:p>
        </p:txBody>
      </p:sp>
      <p:sp>
        <p:nvSpPr>
          <p:cNvPr id="5" name="Footer Placeholder 4">
            <a:extLst>
              <a:ext uri="{FF2B5EF4-FFF2-40B4-BE49-F238E27FC236}">
                <a16:creationId xmlns:a16="http://schemas.microsoft.com/office/drawing/2014/main" id="{76433266-FA41-4F03-82EE-1BCB816FF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F70A7-4A86-492B-B318-C9A8F5B2E344}"/>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297265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F7B4C-B136-4731-8BC3-0C4DB71BE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9EB8B0-40D3-4A5C-BE6A-DD2DCAA86F41}"/>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679F10-6CB6-4C66-9DA3-5D745F65B40F}"/>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EDB47A-833F-49C7-9BDC-78D9967219EA}"/>
              </a:ext>
            </a:extLst>
          </p:cNvPr>
          <p:cNvSpPr>
            <a:spLocks noGrp="1"/>
          </p:cNvSpPr>
          <p:nvPr>
            <p:ph type="dt" sz="half" idx="10"/>
          </p:nvPr>
        </p:nvSpPr>
        <p:spPr/>
        <p:txBody>
          <a:bodyPr/>
          <a:lstStyle/>
          <a:p>
            <a:fld id="{EE5DD6C4-75B0-4A6E-8DEC-A71B41F584CA}" type="datetimeFigureOut">
              <a:rPr lang="en-US" smtClean="0"/>
              <a:t>6/12/26</a:t>
            </a:fld>
            <a:endParaRPr lang="en-US"/>
          </a:p>
        </p:txBody>
      </p:sp>
      <p:sp>
        <p:nvSpPr>
          <p:cNvPr id="6" name="Footer Placeholder 5">
            <a:extLst>
              <a:ext uri="{FF2B5EF4-FFF2-40B4-BE49-F238E27FC236}">
                <a16:creationId xmlns:a16="http://schemas.microsoft.com/office/drawing/2014/main" id="{B10A728D-66AB-4B52-9FDC-B66CCD6AD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62E01-DD84-497C-BBF0-C07278F16E3A}"/>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872022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630BC-D752-4F76-B6FC-E93330167B1E}"/>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3F4E60-B1DF-4F6E-BAA0-8F6DFA9C89D9}"/>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22E25A-F517-4CF5-9517-BF1F8C89422B}"/>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7792D8-D9F4-456B-A742-92B4A6783614}"/>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848B0F-69FB-4126-8AD5-20B7ABE18E12}"/>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568A14-E175-4D01-A6B7-77D61B17B8BB}"/>
              </a:ext>
            </a:extLst>
          </p:cNvPr>
          <p:cNvSpPr>
            <a:spLocks noGrp="1"/>
          </p:cNvSpPr>
          <p:nvPr>
            <p:ph type="dt" sz="half" idx="10"/>
          </p:nvPr>
        </p:nvSpPr>
        <p:spPr/>
        <p:txBody>
          <a:bodyPr/>
          <a:lstStyle/>
          <a:p>
            <a:fld id="{EE5DD6C4-75B0-4A6E-8DEC-A71B41F584CA}" type="datetimeFigureOut">
              <a:rPr lang="en-US" smtClean="0"/>
              <a:t>6/12/26</a:t>
            </a:fld>
            <a:endParaRPr lang="en-US"/>
          </a:p>
        </p:txBody>
      </p:sp>
      <p:sp>
        <p:nvSpPr>
          <p:cNvPr id="8" name="Footer Placeholder 7">
            <a:extLst>
              <a:ext uri="{FF2B5EF4-FFF2-40B4-BE49-F238E27FC236}">
                <a16:creationId xmlns:a16="http://schemas.microsoft.com/office/drawing/2014/main" id="{622BBD5C-C62B-491A-A946-FEC03EE1AC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E7FC13-D140-4DB8-B8E3-E180E6A5D567}"/>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64969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DAA6-034B-4886-A686-D84FEF1759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E32D5A-D7E6-4E37-8254-8B5137B7933F}"/>
              </a:ext>
            </a:extLst>
          </p:cNvPr>
          <p:cNvSpPr>
            <a:spLocks noGrp="1"/>
          </p:cNvSpPr>
          <p:nvPr>
            <p:ph type="dt" sz="half" idx="10"/>
          </p:nvPr>
        </p:nvSpPr>
        <p:spPr/>
        <p:txBody>
          <a:bodyPr/>
          <a:lstStyle/>
          <a:p>
            <a:fld id="{EE5DD6C4-75B0-4A6E-8DEC-A71B41F584CA}" type="datetimeFigureOut">
              <a:rPr lang="en-US" smtClean="0"/>
              <a:t>6/12/26</a:t>
            </a:fld>
            <a:endParaRPr lang="en-US"/>
          </a:p>
        </p:txBody>
      </p:sp>
      <p:sp>
        <p:nvSpPr>
          <p:cNvPr id="4" name="Footer Placeholder 3">
            <a:extLst>
              <a:ext uri="{FF2B5EF4-FFF2-40B4-BE49-F238E27FC236}">
                <a16:creationId xmlns:a16="http://schemas.microsoft.com/office/drawing/2014/main" id="{14F45336-AB51-4476-839D-18CA5E2D30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B77379-E342-4DA6-A5A2-CCF160977355}"/>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209625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90E7F5-A92D-4F15-94E6-623346C5B0FD}"/>
              </a:ext>
            </a:extLst>
          </p:cNvPr>
          <p:cNvSpPr>
            <a:spLocks noGrp="1"/>
          </p:cNvSpPr>
          <p:nvPr>
            <p:ph type="dt" sz="half" idx="10"/>
          </p:nvPr>
        </p:nvSpPr>
        <p:spPr/>
        <p:txBody>
          <a:bodyPr/>
          <a:lstStyle/>
          <a:p>
            <a:fld id="{EE5DD6C4-75B0-4A6E-8DEC-A71B41F584CA}" type="datetimeFigureOut">
              <a:rPr lang="en-US" smtClean="0"/>
              <a:t>6/12/26</a:t>
            </a:fld>
            <a:endParaRPr lang="en-US"/>
          </a:p>
        </p:txBody>
      </p:sp>
      <p:sp>
        <p:nvSpPr>
          <p:cNvPr id="3" name="Footer Placeholder 2">
            <a:extLst>
              <a:ext uri="{FF2B5EF4-FFF2-40B4-BE49-F238E27FC236}">
                <a16:creationId xmlns:a16="http://schemas.microsoft.com/office/drawing/2014/main" id="{48D2D85E-039A-40BD-93B1-A7FEFF9FAC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6B62C2-ECF2-477A-BEC6-93656E32EA96}"/>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2321949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610F-88CF-4EA1-97A5-904BC36B1124}"/>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553318-032A-46D2-9EF5-40FB95113140}"/>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E947F7-2A9F-4589-8289-10D39E39FB47}"/>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97FFF5B2-32EC-4691-8A16-D0E6D914ECA0}"/>
              </a:ext>
            </a:extLst>
          </p:cNvPr>
          <p:cNvSpPr>
            <a:spLocks noGrp="1"/>
          </p:cNvSpPr>
          <p:nvPr>
            <p:ph type="dt" sz="half" idx="10"/>
          </p:nvPr>
        </p:nvSpPr>
        <p:spPr/>
        <p:txBody>
          <a:bodyPr/>
          <a:lstStyle/>
          <a:p>
            <a:fld id="{EE5DD6C4-75B0-4A6E-8DEC-A71B41F584CA}" type="datetimeFigureOut">
              <a:rPr lang="en-US" smtClean="0"/>
              <a:t>6/12/26</a:t>
            </a:fld>
            <a:endParaRPr lang="en-US"/>
          </a:p>
        </p:txBody>
      </p:sp>
      <p:sp>
        <p:nvSpPr>
          <p:cNvPr id="6" name="Footer Placeholder 5">
            <a:extLst>
              <a:ext uri="{FF2B5EF4-FFF2-40B4-BE49-F238E27FC236}">
                <a16:creationId xmlns:a16="http://schemas.microsoft.com/office/drawing/2014/main" id="{05A7C796-F2A8-49AA-A40D-F04329D069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9CB7A-9352-4A49-AF29-426F27B9D39A}"/>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56892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3645A-8EE4-479D-A5B3-69CAE13A7900}"/>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E02AA3-F3C1-42E4-9B9F-2F437E7B72D7}"/>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a:extLst>
              <a:ext uri="{FF2B5EF4-FFF2-40B4-BE49-F238E27FC236}">
                <a16:creationId xmlns:a16="http://schemas.microsoft.com/office/drawing/2014/main" id="{E9F87C7A-7AAB-41F7-902E-264F4F9D6CB0}"/>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ABD422E0-D163-456C-9F11-357B144E9BEC}"/>
              </a:ext>
            </a:extLst>
          </p:cNvPr>
          <p:cNvSpPr>
            <a:spLocks noGrp="1"/>
          </p:cNvSpPr>
          <p:nvPr>
            <p:ph type="dt" sz="half" idx="10"/>
          </p:nvPr>
        </p:nvSpPr>
        <p:spPr/>
        <p:txBody>
          <a:bodyPr/>
          <a:lstStyle/>
          <a:p>
            <a:fld id="{EE5DD6C4-75B0-4A6E-8DEC-A71B41F584CA}" type="datetimeFigureOut">
              <a:rPr lang="en-US" smtClean="0"/>
              <a:t>6/12/26</a:t>
            </a:fld>
            <a:endParaRPr lang="en-US"/>
          </a:p>
        </p:txBody>
      </p:sp>
      <p:sp>
        <p:nvSpPr>
          <p:cNvPr id="6" name="Footer Placeholder 5">
            <a:extLst>
              <a:ext uri="{FF2B5EF4-FFF2-40B4-BE49-F238E27FC236}">
                <a16:creationId xmlns:a16="http://schemas.microsoft.com/office/drawing/2014/main" id="{455912D2-DF5B-41BB-A9BC-F5266F12A1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2F80B-7872-43DD-B632-FDCBF1042691}"/>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20133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D39CEA-D5AB-4271-AA9A-9795521AC202}"/>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1D6AAC-1E86-4B70-8E1A-20B854DE15FA}"/>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4AF29-E391-4D97-9B06-D8C4D84D459F}"/>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DD6C4-75B0-4A6E-8DEC-A71B41F584CA}" type="datetimeFigureOut">
              <a:rPr lang="en-US" smtClean="0"/>
              <a:t>6/12/26</a:t>
            </a:fld>
            <a:endParaRPr lang="en-US"/>
          </a:p>
        </p:txBody>
      </p:sp>
      <p:sp>
        <p:nvSpPr>
          <p:cNvPr id="5" name="Footer Placeholder 4">
            <a:extLst>
              <a:ext uri="{FF2B5EF4-FFF2-40B4-BE49-F238E27FC236}">
                <a16:creationId xmlns:a16="http://schemas.microsoft.com/office/drawing/2014/main" id="{65AE4E42-81E2-427E-A7C5-F0268BFA7E03}"/>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52B1A7-44F4-4EE1-9BBB-C5F3EA7DDBC3}"/>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6BB33-1963-46B3-ACD8-2DDD9B61CE7A}" type="slidenum">
              <a:rPr lang="en-US" smtClean="0"/>
              <a:t>‹#›</a:t>
            </a:fld>
            <a:endParaRPr lang="en-US"/>
          </a:p>
        </p:txBody>
      </p:sp>
    </p:spTree>
    <p:extLst>
      <p:ext uri="{BB962C8B-B14F-4D97-AF65-F5344CB8AC3E}">
        <p14:creationId xmlns:p14="http://schemas.microsoft.com/office/powerpoint/2010/main" val="3556345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grpSp>
        <p:nvGrpSpPr>
          <p:cNvPr id="32" name="Group 2">
            <a:extLst>
              <a:ext uri="{FF2B5EF4-FFF2-40B4-BE49-F238E27FC236}">
                <a16:creationId xmlns:a16="http://schemas.microsoft.com/office/drawing/2014/main" id="{9D690D9F-B5BC-0427-95DF-D73B03C6FCB7}"/>
              </a:ext>
            </a:extLst>
          </p:cNvPr>
          <p:cNvGrpSpPr/>
          <p:nvPr/>
        </p:nvGrpSpPr>
        <p:grpSpPr>
          <a:xfrm rot="5400000">
            <a:off x="5960396" y="-5960396"/>
            <a:ext cx="271208" cy="12192000"/>
            <a:chOff x="0" y="0"/>
            <a:chExt cx="331990" cy="14924418"/>
          </a:xfrm>
        </p:grpSpPr>
        <p:sp>
          <p:nvSpPr>
            <p:cNvPr id="33" name="Freeform 3">
              <a:extLst>
                <a:ext uri="{FF2B5EF4-FFF2-40B4-BE49-F238E27FC236}">
                  <a16:creationId xmlns:a16="http://schemas.microsoft.com/office/drawing/2014/main" id="{61FD4D86-51FD-2615-EE88-9461CD0A1A1B}"/>
                </a:ext>
              </a:extLst>
            </p:cNvPr>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endParaRPr lang="en-US"/>
            </a:p>
          </p:txBody>
        </p:sp>
      </p:grpSp>
      <p:sp>
        <p:nvSpPr>
          <p:cNvPr id="39" name="Freeform 9">
            <a:extLst>
              <a:ext uri="{FF2B5EF4-FFF2-40B4-BE49-F238E27FC236}">
                <a16:creationId xmlns:a16="http://schemas.microsoft.com/office/drawing/2014/main" id="{C0597707-164A-3C61-F425-862EDDF75A93}"/>
              </a:ext>
            </a:extLst>
          </p:cNvPr>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16"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40" name="Group 10">
            <a:extLst>
              <a:ext uri="{FF2B5EF4-FFF2-40B4-BE49-F238E27FC236}">
                <a16:creationId xmlns:a16="http://schemas.microsoft.com/office/drawing/2014/main" id="{5DB7C60D-E97E-3F85-187B-D256CC21941A}"/>
              </a:ext>
            </a:extLst>
          </p:cNvPr>
          <p:cNvGrpSpPr/>
          <p:nvPr/>
        </p:nvGrpSpPr>
        <p:grpSpPr>
          <a:xfrm>
            <a:off x="0" y="844460"/>
            <a:ext cx="271208" cy="1563488"/>
            <a:chOff x="0" y="0"/>
            <a:chExt cx="331990" cy="1913890"/>
          </a:xfrm>
        </p:grpSpPr>
        <p:sp>
          <p:nvSpPr>
            <p:cNvPr id="41" name="Freeform 11">
              <a:extLst>
                <a:ext uri="{FF2B5EF4-FFF2-40B4-BE49-F238E27FC236}">
                  <a16:creationId xmlns:a16="http://schemas.microsoft.com/office/drawing/2014/main" id="{E369DAA4-12A7-54A1-593F-86B816D2CD9B}"/>
                </a:ext>
              </a:extLst>
            </p:cNvPr>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endParaRPr lang="en-US"/>
            </a:p>
          </p:txBody>
        </p:sp>
      </p:grpSp>
      <p:grpSp>
        <p:nvGrpSpPr>
          <p:cNvPr id="42" name="Group 12">
            <a:extLst>
              <a:ext uri="{FF2B5EF4-FFF2-40B4-BE49-F238E27FC236}">
                <a16:creationId xmlns:a16="http://schemas.microsoft.com/office/drawing/2014/main" id="{F72E2C48-5941-164A-91AA-A27016A87056}"/>
              </a:ext>
            </a:extLst>
          </p:cNvPr>
          <p:cNvGrpSpPr/>
          <p:nvPr/>
        </p:nvGrpSpPr>
        <p:grpSpPr>
          <a:xfrm>
            <a:off x="11890142" y="4709117"/>
            <a:ext cx="301858" cy="1463083"/>
            <a:chOff x="0" y="0"/>
            <a:chExt cx="293277" cy="1421492"/>
          </a:xfrm>
        </p:grpSpPr>
        <p:sp>
          <p:nvSpPr>
            <p:cNvPr id="43" name="Freeform 13">
              <a:extLst>
                <a:ext uri="{FF2B5EF4-FFF2-40B4-BE49-F238E27FC236}">
                  <a16:creationId xmlns:a16="http://schemas.microsoft.com/office/drawing/2014/main" id="{BAE32C24-07ED-24B9-F85F-D7E3573BDC72}"/>
                </a:ext>
              </a:extLst>
            </p:cNvPr>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endParaRPr lang="en-US"/>
            </a:p>
          </p:txBody>
        </p:sp>
      </p:grpSp>
    </p:spTree>
    <p:extLst>
      <p:ext uri="{BB962C8B-B14F-4D97-AF65-F5344CB8AC3E}">
        <p14:creationId xmlns:p14="http://schemas.microsoft.com/office/powerpoint/2010/main" val="238472660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hyperlink" Target="http://www.ncbi.nlm.nih.gov/pmc/articles/PMC492407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www.ems1.com/public-health/articles/compassion-fatigue-the-hidden-danger-of-concurrent-national-public-health-emergencies-iql86uQ0tRIIDt1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8.jpe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notesSlide" Target="../notesSlides/notesSlide13.xml"/><Relationship Id="rId16" Type="http://schemas.openxmlformats.org/officeDocument/2006/relationships/image" Target="../media/image27.sv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harmreduction.org/issues/medication-for-opioid-use-disorder/"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s://www.fda.gov/drugs/information-drug-class/information-about-medications-opioid-use-disorder-mou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8.jpe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hyperlink" Target="mailto:5MinToHelp@doh.nj.gov"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45.pn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6.jpeg"/><Relationship Id="rId7" Type="http://schemas.openxmlformats.org/officeDocument/2006/relationships/diagramColors" Target="../diagrams/colors1.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8.jpeg"/><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go.rutgers.edu/eval5mi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5"/>
          <p:cNvSpPr txBox="1">
            <a:spLocks noGrp="1"/>
          </p:cNvSpPr>
          <p:nvPr>
            <p:ph type="ctrTitle"/>
          </p:nvPr>
        </p:nvSpPr>
        <p:spPr>
          <a:xfrm>
            <a:off x="4522199" y="1329577"/>
            <a:ext cx="7479449" cy="981605"/>
          </a:xfrm>
          <a:prstGeom prst="rect">
            <a:avLst/>
          </a:prstGeom>
        </p:spPr>
        <p:txBody>
          <a:bodyPr spcFirstLastPara="1" vert="horz" wrap="square" lIns="121900" tIns="121900" rIns="121900" bIns="121900" rtlCol="0" anchor="ctr" anchorCtr="0">
            <a:noAutofit/>
          </a:bodyPr>
          <a:lstStyle/>
          <a:p>
            <a:pPr>
              <a:spcBef>
                <a:spcPts val="0"/>
              </a:spcBef>
            </a:pPr>
            <a:r>
              <a:rPr lang="en-US" sz="4800" b="1">
                <a:solidFill>
                  <a:srgbClr val="153753"/>
                </a:solidFill>
                <a:latin typeface="Arial"/>
                <a:cs typeface="Arial"/>
              </a:rPr>
              <a:t>Five Minutes to Help</a:t>
            </a:r>
            <a:br>
              <a:rPr lang="en-US" sz="4800" b="1">
                <a:latin typeface="Arial" panose="020B0604020202020204" pitchFamily="34" charset="0"/>
                <a:cs typeface="Arial" panose="020B0604020202020204" pitchFamily="34" charset="0"/>
              </a:rPr>
            </a:br>
            <a:br>
              <a:rPr lang="en-US" sz="800" b="1">
                <a:latin typeface="Arial" panose="020B0604020202020204" pitchFamily="34" charset="0"/>
                <a:cs typeface="Arial" panose="020B0604020202020204" pitchFamily="34" charset="0"/>
              </a:rPr>
            </a:br>
            <a:br>
              <a:rPr lang="en-US" sz="800" b="1">
                <a:latin typeface="Arial" panose="020B0604020202020204" pitchFamily="34" charset="0"/>
                <a:cs typeface="Arial" panose="020B0604020202020204" pitchFamily="34" charset="0"/>
              </a:rPr>
            </a:br>
            <a:endParaRPr lang="en-US" sz="2000">
              <a:latin typeface="Arial"/>
              <a:cs typeface="Arial"/>
            </a:endParaRPr>
          </a:p>
        </p:txBody>
      </p:sp>
      <p:pic>
        <p:nvPicPr>
          <p:cNvPr id="4" name="Picture 3" descr="A clock is shown at the time&#10;&#10;Description automatically generated">
            <a:extLst>
              <a:ext uri="{FF2B5EF4-FFF2-40B4-BE49-F238E27FC236}">
                <a16:creationId xmlns:a16="http://schemas.microsoft.com/office/drawing/2014/main" id="{8E244277-9605-F040-BF66-45CC739862D2}"/>
              </a:ext>
            </a:extLst>
          </p:cNvPr>
          <p:cNvPicPr>
            <a:picLocks noChangeAspect="1"/>
          </p:cNvPicPr>
          <p:nvPr/>
        </p:nvPicPr>
        <p:blipFill>
          <a:blip r:embed="rId3"/>
          <a:stretch>
            <a:fillRect/>
          </a:stretch>
        </p:blipFill>
        <p:spPr>
          <a:xfrm>
            <a:off x="682673" y="680545"/>
            <a:ext cx="3839526" cy="5386255"/>
          </a:xfrm>
          <a:prstGeom prst="rect">
            <a:avLst/>
          </a:prstGeom>
        </p:spPr>
      </p:pic>
      <p:pic>
        <p:nvPicPr>
          <p:cNvPr id="3" name="Picture 2" descr="A close-up of a logo&#10;&#10;AI-generated content may be incorrect.">
            <a:extLst>
              <a:ext uri="{FF2B5EF4-FFF2-40B4-BE49-F238E27FC236}">
                <a16:creationId xmlns:a16="http://schemas.microsoft.com/office/drawing/2014/main" id="{EEFFA5B6-BD51-9EFC-0A1D-02D612FAD58A}"/>
              </a:ext>
            </a:extLst>
          </p:cNvPr>
          <p:cNvPicPr>
            <a:picLocks noChangeAspect="1"/>
          </p:cNvPicPr>
          <p:nvPr/>
        </p:nvPicPr>
        <p:blipFill>
          <a:blip r:embed="rId4"/>
          <a:stretch>
            <a:fillRect/>
          </a:stretch>
        </p:blipFill>
        <p:spPr>
          <a:xfrm>
            <a:off x="6096000" y="2540434"/>
            <a:ext cx="3595996" cy="1499083"/>
          </a:xfrm>
          <a:prstGeom prst="rect">
            <a:avLst/>
          </a:prstGeom>
        </p:spPr>
      </p:pic>
      <p:pic>
        <p:nvPicPr>
          <p:cNvPr id="5" name="Picture 4" descr="A black background with red text&#10;&#10;AI-generated content may be incorrect.">
            <a:extLst>
              <a:ext uri="{FF2B5EF4-FFF2-40B4-BE49-F238E27FC236}">
                <a16:creationId xmlns:a16="http://schemas.microsoft.com/office/drawing/2014/main" id="{7EF181FF-B51E-2BE3-71ED-C954199A4063}"/>
              </a:ext>
            </a:extLst>
          </p:cNvPr>
          <p:cNvPicPr>
            <a:picLocks noChangeAspect="1"/>
          </p:cNvPicPr>
          <p:nvPr/>
        </p:nvPicPr>
        <p:blipFill>
          <a:blip r:embed="rId5"/>
          <a:stretch>
            <a:fillRect/>
          </a:stretch>
        </p:blipFill>
        <p:spPr>
          <a:xfrm>
            <a:off x="6096000" y="4546819"/>
            <a:ext cx="3900489" cy="981605"/>
          </a:xfrm>
          <a:prstGeom prst="rect">
            <a:avLst/>
          </a:prstGeom>
        </p:spPr>
      </p:pic>
      <p:sp>
        <p:nvSpPr>
          <p:cNvPr id="9" name="Rectangle 8">
            <a:extLst>
              <a:ext uri="{FF2B5EF4-FFF2-40B4-BE49-F238E27FC236}">
                <a16:creationId xmlns:a16="http://schemas.microsoft.com/office/drawing/2014/main" id="{3C95D986-14F1-88AD-185C-83DCDBDA1DCA}"/>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TextBox 5">
            <a:extLst>
              <a:ext uri="{FF2B5EF4-FFF2-40B4-BE49-F238E27FC236}">
                <a16:creationId xmlns:a16="http://schemas.microsoft.com/office/drawing/2014/main" id="{229C9430-BFDF-AE9A-C17D-F2814DF53760}"/>
              </a:ext>
            </a:extLst>
          </p:cNvPr>
          <p:cNvSpPr txBox="1"/>
          <p:nvPr/>
        </p:nvSpPr>
        <p:spPr>
          <a:xfrm>
            <a:off x="10397067" y="6442545"/>
            <a:ext cx="1794933" cy="369332"/>
          </a:xfrm>
          <a:prstGeom prst="rect">
            <a:avLst/>
          </a:prstGeom>
          <a:noFill/>
        </p:spPr>
        <p:txBody>
          <a:bodyPr wrap="square" lIns="91440" tIns="45720" rIns="91440" bIns="45720" rtlCol="0" anchor="t">
            <a:spAutoFit/>
          </a:bodyPr>
          <a:lstStyle/>
          <a:p>
            <a:r>
              <a:rPr lang="en-US"/>
              <a:t>June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0AE8-005D-49F1-A8CF-3880087B0D59}"/>
              </a:ext>
            </a:extLst>
          </p:cNvPr>
          <p:cNvSpPr>
            <a:spLocks noGrp="1"/>
          </p:cNvSpPr>
          <p:nvPr>
            <p:ph type="title"/>
          </p:nvPr>
        </p:nvSpPr>
        <p:spPr>
          <a:xfrm>
            <a:off x="617863" y="302988"/>
            <a:ext cx="10515600" cy="1325563"/>
          </a:xfrm>
        </p:spPr>
        <p:txBody>
          <a:bodyPr>
            <a:normAutofit/>
          </a:bodyPr>
          <a:lstStyle/>
          <a:p>
            <a:pPr algn="ctr"/>
            <a:r>
              <a:rPr lang="en-US" sz="5401" b="1">
                <a:solidFill>
                  <a:srgbClr val="153753"/>
                </a:solidFill>
                <a:latin typeface="Arial" panose="020B0604020202020204" pitchFamily="34" charset="0"/>
                <a:cs typeface="Arial" panose="020B0604020202020204" pitchFamily="34" charset="0"/>
              </a:rPr>
              <a:t>Compassion Fatigue</a:t>
            </a:r>
          </a:p>
        </p:txBody>
      </p:sp>
      <p:sp>
        <p:nvSpPr>
          <p:cNvPr id="3" name="Content Placeholder 2">
            <a:extLst>
              <a:ext uri="{FF2B5EF4-FFF2-40B4-BE49-F238E27FC236}">
                <a16:creationId xmlns:a16="http://schemas.microsoft.com/office/drawing/2014/main" id="{959856E1-0506-4029-8D3C-FCBADB4BB2F9}"/>
              </a:ext>
            </a:extLst>
          </p:cNvPr>
          <p:cNvSpPr>
            <a:spLocks noGrp="1"/>
          </p:cNvSpPr>
          <p:nvPr>
            <p:ph idx="1"/>
          </p:nvPr>
        </p:nvSpPr>
        <p:spPr>
          <a:xfrm>
            <a:off x="476594" y="1965708"/>
            <a:ext cx="10798139" cy="3750564"/>
          </a:xfrm>
        </p:spPr>
        <p:txBody>
          <a:bodyPr vert="horz" lIns="91440" tIns="45720" rIns="91440" bIns="45720" rtlCol="0" anchor="t">
            <a:normAutofit/>
          </a:bodyPr>
          <a:lstStyle/>
          <a:p>
            <a:pPr marL="0" indent="0" algn="ctr">
              <a:buNone/>
            </a:pPr>
            <a:r>
              <a:rPr lang="en-US" sz="2400" dirty="0">
                <a:latin typeface="Arial"/>
                <a:cs typeface="Arial"/>
              </a:rPr>
              <a:t>Mental stress resulting from exposure to other people’s traumatic events, which negatively impacts first responders’ mental/physical health and general wellbeing.</a:t>
            </a:r>
          </a:p>
          <a:p>
            <a:pPr marL="457200" indent="-457200">
              <a:lnSpc>
                <a:spcPct val="100000"/>
              </a:lnSpc>
              <a:spcBef>
                <a:spcPts val="0"/>
              </a:spcBef>
            </a:pPr>
            <a:r>
              <a:rPr lang="en-US" sz="2400" dirty="0">
                <a:latin typeface="Arial"/>
                <a:cs typeface="Arial"/>
              </a:rPr>
              <a:t>Depression</a:t>
            </a:r>
          </a:p>
          <a:p>
            <a:pPr marL="457200" indent="-457200">
              <a:lnSpc>
                <a:spcPct val="100000"/>
              </a:lnSpc>
              <a:spcBef>
                <a:spcPts val="0"/>
              </a:spcBef>
            </a:pPr>
            <a:r>
              <a:rPr lang="en-US" sz="2400" dirty="0">
                <a:latin typeface="Arial"/>
                <a:cs typeface="Arial"/>
              </a:rPr>
              <a:t>Anxiety</a:t>
            </a:r>
          </a:p>
          <a:p>
            <a:pPr marL="457200" indent="-457200">
              <a:lnSpc>
                <a:spcPct val="100000"/>
              </a:lnSpc>
              <a:spcBef>
                <a:spcPts val="0"/>
              </a:spcBef>
            </a:pPr>
            <a:r>
              <a:rPr lang="en-US" sz="2400" dirty="0">
                <a:latin typeface="Arial"/>
                <a:cs typeface="Arial"/>
              </a:rPr>
              <a:t>Irritability</a:t>
            </a:r>
          </a:p>
          <a:p>
            <a:pPr marL="457200" indent="-457200">
              <a:lnSpc>
                <a:spcPct val="100000"/>
              </a:lnSpc>
              <a:spcBef>
                <a:spcPts val="0"/>
              </a:spcBef>
            </a:pPr>
            <a:r>
              <a:rPr lang="en-US" sz="2400" dirty="0">
                <a:latin typeface="Arial"/>
                <a:cs typeface="Arial"/>
              </a:rPr>
              <a:t>Dissatisfaction with work</a:t>
            </a:r>
          </a:p>
          <a:p>
            <a:pPr marL="457200" indent="-457200">
              <a:lnSpc>
                <a:spcPct val="100000"/>
              </a:lnSpc>
              <a:spcBef>
                <a:spcPts val="0"/>
              </a:spcBef>
            </a:pPr>
            <a:r>
              <a:rPr lang="en-US" sz="2400" dirty="0">
                <a:latin typeface="Arial"/>
                <a:ea typeface="Calibri" panose="020F0502020204030204"/>
                <a:cs typeface="Arial"/>
              </a:rPr>
              <a:t>Post Traumatic Stress Disorder (PTSD)</a:t>
            </a:r>
          </a:p>
          <a:p>
            <a:pPr marL="457200" indent="-457200">
              <a:lnSpc>
                <a:spcPct val="100000"/>
              </a:lnSpc>
              <a:spcBef>
                <a:spcPts val="0"/>
              </a:spcBef>
            </a:pPr>
            <a:r>
              <a:rPr lang="en-US" sz="2400" dirty="0">
                <a:latin typeface="Arial"/>
                <a:cs typeface="Arial"/>
              </a:rPr>
              <a:t>Feeling of Moral Injury</a:t>
            </a:r>
          </a:p>
          <a:p>
            <a:pPr marL="457200" indent="-457200">
              <a:lnSpc>
                <a:spcPct val="100000"/>
              </a:lnSpc>
              <a:spcBef>
                <a:spcPts val="0"/>
              </a:spcBef>
            </a:pPr>
            <a:r>
              <a:rPr lang="en-US" sz="2400" dirty="0">
                <a:latin typeface="Arial"/>
                <a:cs typeface="Arial"/>
              </a:rPr>
              <a:t>Exhaustion</a:t>
            </a:r>
            <a:endParaRPr lang="en-US" sz="2400" dirty="0">
              <a:ea typeface="Calibri" panose="020F0502020204030204"/>
              <a:cs typeface="Calibri" panose="020F0502020204030204"/>
            </a:endParaRPr>
          </a:p>
        </p:txBody>
      </p:sp>
      <p:sp>
        <p:nvSpPr>
          <p:cNvPr id="5" name="TextBox 4">
            <a:extLst>
              <a:ext uri="{FF2B5EF4-FFF2-40B4-BE49-F238E27FC236}">
                <a16:creationId xmlns:a16="http://schemas.microsoft.com/office/drawing/2014/main" id="{F3F47807-B4B3-4E6E-AAEC-6B8B9F342847}"/>
              </a:ext>
            </a:extLst>
          </p:cNvPr>
          <p:cNvSpPr txBox="1"/>
          <p:nvPr/>
        </p:nvSpPr>
        <p:spPr>
          <a:xfrm>
            <a:off x="4582434" y="6272161"/>
            <a:ext cx="7313379" cy="553998"/>
          </a:xfrm>
          <a:prstGeom prst="rect">
            <a:avLst/>
          </a:prstGeom>
          <a:noFill/>
        </p:spPr>
        <p:txBody>
          <a:bodyPr wrap="square" lIns="91440" tIns="45720" rIns="91440" bIns="45720" rtlCol="0" anchor="t">
            <a:spAutoFit/>
          </a:bodyPr>
          <a:lstStyle/>
          <a:p>
            <a:r>
              <a:rPr lang="en-US" sz="1000">
                <a:hlinkClick r:id="rId3"/>
              </a:rPr>
              <a:t>www.ncbi.nlm.nih.gov/pmc/articles/PMC4924075/</a:t>
            </a:r>
            <a:endParaRPr lang="en-US" sz="1000">
              <a:ea typeface="Calibri"/>
              <a:cs typeface="Calibri"/>
            </a:endParaRPr>
          </a:p>
          <a:p>
            <a:r>
              <a:rPr lang="en-US" sz="1000">
                <a:hlinkClick r:id="rId4"/>
              </a:rPr>
              <a:t>www.ems1.com/public-health/articles/compassion-fatigue-the-hidden-danger-of-concurrent-national-public-health-emergencies-iql86uQ0tRIIDt1N/</a:t>
            </a:r>
            <a:endParaRPr lang="en-US" sz="1000"/>
          </a:p>
        </p:txBody>
      </p:sp>
      <p:sp>
        <p:nvSpPr>
          <p:cNvPr id="6" name="Rectangle 5">
            <a:extLst>
              <a:ext uri="{FF2B5EF4-FFF2-40B4-BE49-F238E27FC236}">
                <a16:creationId xmlns:a16="http://schemas.microsoft.com/office/drawing/2014/main" id="{265B9588-40C0-87DC-E6E5-43DD473D6077}"/>
              </a:ext>
            </a:extLst>
          </p:cNvPr>
          <p:cNvSpPr/>
          <p:nvPr/>
        </p:nvSpPr>
        <p:spPr>
          <a:xfrm>
            <a:off x="11892644"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7502D4-214D-B637-860E-96468446BE1C}"/>
              </a:ext>
            </a:extLst>
          </p:cNvPr>
          <p:cNvSpPr/>
          <p:nvPr/>
        </p:nvSpPr>
        <p:spPr>
          <a:xfrm>
            <a:off x="15240" y="661764"/>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10" name="Straight Connector 9">
            <a:extLst>
              <a:ext uri="{FF2B5EF4-FFF2-40B4-BE49-F238E27FC236}">
                <a16:creationId xmlns:a16="http://schemas.microsoft.com/office/drawing/2014/main" id="{1F286B6D-B89B-6FAD-55BB-59EF6D5CC6D6}"/>
              </a:ext>
            </a:extLst>
          </p:cNvPr>
          <p:cNvCxnSpPr>
            <a:cxnSpLocks/>
          </p:cNvCxnSpPr>
          <p:nvPr/>
        </p:nvCxnSpPr>
        <p:spPr>
          <a:xfrm>
            <a:off x="3280101" y="1621789"/>
            <a:ext cx="5191125" cy="0"/>
          </a:xfrm>
          <a:prstGeom prst="line">
            <a:avLst/>
          </a:prstGeom>
          <a:ln w="38100">
            <a:solidFill>
              <a:srgbClr val="153753"/>
            </a:solidFill>
          </a:ln>
        </p:spPr>
        <p:style>
          <a:lnRef idx="1">
            <a:schemeClr val="accent1"/>
          </a:lnRef>
          <a:fillRef idx="0">
            <a:schemeClr val="accent1"/>
          </a:fillRef>
          <a:effectRef idx="0">
            <a:schemeClr val="accent1"/>
          </a:effectRef>
          <a:fontRef idx="minor">
            <a:schemeClr val="tx1"/>
          </a:fontRef>
        </p:style>
      </p:cxnSp>
      <p:pic>
        <p:nvPicPr>
          <p:cNvPr id="11" name="Picture 10" descr="A close-up of a logo&#10;&#10;AI-generated content may be incorrect.">
            <a:extLst>
              <a:ext uri="{FF2B5EF4-FFF2-40B4-BE49-F238E27FC236}">
                <a16:creationId xmlns:a16="http://schemas.microsoft.com/office/drawing/2014/main" id="{089DB840-1F03-F557-00A0-4B978BEDF8D4}"/>
              </a:ext>
            </a:extLst>
          </p:cNvPr>
          <p:cNvPicPr>
            <a:picLocks noChangeAspect="1"/>
          </p:cNvPicPr>
          <p:nvPr/>
        </p:nvPicPr>
        <p:blipFill>
          <a:blip r:embed="rId5"/>
          <a:stretch>
            <a:fillRect/>
          </a:stretch>
        </p:blipFill>
        <p:spPr>
          <a:xfrm>
            <a:off x="0" y="6246574"/>
            <a:ext cx="1466687" cy="611426"/>
          </a:xfrm>
          <a:prstGeom prst="rect">
            <a:avLst/>
          </a:prstGeom>
        </p:spPr>
      </p:pic>
    </p:spTree>
    <p:extLst>
      <p:ext uri="{BB962C8B-B14F-4D97-AF65-F5344CB8AC3E}">
        <p14:creationId xmlns:p14="http://schemas.microsoft.com/office/powerpoint/2010/main" val="358338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 name="Picture 2" descr="Birds flying over a beach&#10;&#10;Description automatically generated">
            <a:extLst>
              <a:ext uri="{FF2B5EF4-FFF2-40B4-BE49-F238E27FC236}">
                <a16:creationId xmlns:a16="http://schemas.microsoft.com/office/drawing/2014/main" id="{5E481805-43C9-AB17-DC0D-BE2D6824BD55}"/>
              </a:ext>
            </a:extLst>
          </p:cNvPr>
          <p:cNvPicPr>
            <a:picLocks noChangeAspect="1"/>
          </p:cNvPicPr>
          <p:nvPr/>
        </p:nvPicPr>
        <p:blipFill rotWithShape="1">
          <a:blip r:embed="rId3">
            <a:extLst>
              <a:ext uri="{28A0092B-C50C-407E-A947-70E740481C1C}">
                <a14:useLocalDpi xmlns:a14="http://schemas.microsoft.com/office/drawing/2010/main" val="0"/>
              </a:ext>
            </a:extLst>
          </a:blip>
          <a:srcRect t="583" r="1" b="417"/>
          <a:stretch/>
        </p:blipFill>
        <p:spPr>
          <a:xfrm>
            <a:off x="122717" y="115738"/>
            <a:ext cx="11938652" cy="661889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AD7A30-91DF-483F-B4F3-5B250AB2E0A5}"/>
              </a:ext>
            </a:extLst>
          </p:cNvPr>
          <p:cNvSpPr>
            <a:spLocks noGrp="1"/>
          </p:cNvSpPr>
          <p:nvPr>
            <p:ph type="title"/>
          </p:nvPr>
        </p:nvSpPr>
        <p:spPr>
          <a:xfrm>
            <a:off x="4865640" y="528349"/>
            <a:ext cx="2460721" cy="1325563"/>
          </a:xfrm>
        </p:spPr>
        <p:txBody>
          <a:bodyPr vert="horz" lIns="91440" tIns="45721" rIns="91440" bIns="45721" rtlCol="0" anchor="ctr">
            <a:noAutofit/>
          </a:bodyPr>
          <a:lstStyle/>
          <a:p>
            <a:r>
              <a:rPr lang="en-US" sz="4000" b="1">
                <a:solidFill>
                  <a:srgbClr val="153753"/>
                </a:solidFill>
                <a:latin typeface="Arial" panose="020B0604020202020204" pitchFamily="34" charset="0"/>
                <a:cs typeface="Arial" panose="020B0604020202020204" pitchFamily="34" charset="0"/>
              </a:rPr>
              <a:t>Section 2</a:t>
            </a:r>
          </a:p>
        </p:txBody>
      </p:sp>
      <p:sp>
        <p:nvSpPr>
          <p:cNvPr id="3" name="Rectangle 2">
            <a:extLst>
              <a:ext uri="{FF2B5EF4-FFF2-40B4-BE49-F238E27FC236}">
                <a16:creationId xmlns:a16="http://schemas.microsoft.com/office/drawing/2014/main" id="{FF9DAC6C-D460-58BA-AF76-9B0F2849CB6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D31C6360-32F1-5897-42F2-A72F59C0D078}"/>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484CDD8-5EFE-766C-EA12-32827C858718}"/>
              </a:ext>
            </a:extLst>
          </p:cNvPr>
          <p:cNvCxnSpPr>
            <a:cxnSpLocks/>
          </p:cNvCxnSpPr>
          <p:nvPr/>
        </p:nvCxnSpPr>
        <p:spPr>
          <a:xfrm>
            <a:off x="3500438" y="1802323"/>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2" name="Picture 11" descr="A close-up of a logo&#10;&#10;AI-generated content may be incorrect.">
            <a:extLst>
              <a:ext uri="{FF2B5EF4-FFF2-40B4-BE49-F238E27FC236}">
                <a16:creationId xmlns:a16="http://schemas.microsoft.com/office/drawing/2014/main" id="{3CA397A9-2D0E-CABD-0A29-7FABFE2617C7}"/>
              </a:ext>
            </a:extLst>
          </p:cNvPr>
          <p:cNvPicPr>
            <a:picLocks noChangeAspect="1"/>
          </p:cNvPicPr>
          <p:nvPr/>
        </p:nvPicPr>
        <p:blipFill>
          <a:blip r:embed="rId3"/>
          <a:stretch>
            <a:fillRect/>
          </a:stretch>
        </p:blipFill>
        <p:spPr>
          <a:xfrm>
            <a:off x="0" y="6246574"/>
            <a:ext cx="1466687" cy="611426"/>
          </a:xfrm>
          <a:prstGeom prst="rect">
            <a:avLst/>
          </a:prstGeom>
        </p:spPr>
      </p:pic>
      <p:sp>
        <p:nvSpPr>
          <p:cNvPr id="13" name="Title 1">
            <a:extLst>
              <a:ext uri="{FF2B5EF4-FFF2-40B4-BE49-F238E27FC236}">
                <a16:creationId xmlns:a16="http://schemas.microsoft.com/office/drawing/2014/main" id="{AE38162B-8BA1-3CB5-B7E7-B20AB86B7A0A}"/>
              </a:ext>
            </a:extLst>
          </p:cNvPr>
          <p:cNvSpPr txBox="1">
            <a:spLocks/>
          </p:cNvSpPr>
          <p:nvPr/>
        </p:nvSpPr>
        <p:spPr>
          <a:xfrm>
            <a:off x="1235653" y="2971880"/>
            <a:ext cx="9720693" cy="1325563"/>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rgbClr val="153753"/>
                </a:solidFill>
                <a:latin typeface="Arial"/>
                <a:cs typeface="Arial"/>
              </a:rPr>
              <a:t>Substance Use Disorder &amp; Harm Reduction </a:t>
            </a:r>
            <a:endParaRPr lang="en-US" sz="6000" b="1">
              <a:solidFill>
                <a:srgbClr val="15375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3405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25" name="Group 24">
            <a:extLst>
              <a:ext uri="{FF2B5EF4-FFF2-40B4-BE49-F238E27FC236}">
                <a16:creationId xmlns:a16="http://schemas.microsoft.com/office/drawing/2014/main" id="{80B76E30-4017-41FE-86E5-576591F839B7}"/>
              </a:ext>
            </a:extLst>
          </p:cNvPr>
          <p:cNvGrpSpPr/>
          <p:nvPr/>
        </p:nvGrpSpPr>
        <p:grpSpPr>
          <a:xfrm>
            <a:off x="611312" y="1357133"/>
            <a:ext cx="853067" cy="825061"/>
            <a:chOff x="568073" y="1446476"/>
            <a:chExt cx="853066" cy="825062"/>
          </a:xfrm>
        </p:grpSpPr>
        <p:sp>
          <p:nvSpPr>
            <p:cNvPr id="16" name="Oval 15">
              <a:extLst>
                <a:ext uri="{FF2B5EF4-FFF2-40B4-BE49-F238E27FC236}">
                  <a16:creationId xmlns:a16="http://schemas.microsoft.com/office/drawing/2014/main" id="{2D6FD7EB-EACF-471E-BA63-2484679A7D8B}"/>
                </a:ext>
              </a:extLst>
            </p:cNvPr>
            <p:cNvSpPr/>
            <p:nvPr/>
          </p:nvSpPr>
          <p:spPr>
            <a:xfrm>
              <a:off x="568073" y="1446476"/>
              <a:ext cx="853066" cy="825062"/>
            </a:xfrm>
            <a:prstGeom prst="ellipse">
              <a:avLst/>
            </a:prstGeom>
            <a:solidFill>
              <a:schemeClr val="bg2"/>
            </a:solidFill>
            <a:ln w="285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153753"/>
                </a:solidFill>
              </a:endParaRPr>
            </a:p>
          </p:txBody>
        </p:sp>
        <p:pic>
          <p:nvPicPr>
            <p:cNvPr id="3" name="Graphic 2" descr="DNA outline">
              <a:extLst>
                <a:ext uri="{FF2B5EF4-FFF2-40B4-BE49-F238E27FC236}">
                  <a16:creationId xmlns:a16="http://schemas.microsoft.com/office/drawing/2014/main" id="{B9BB119F-F738-4618-8128-6EC9FB8124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20096">
              <a:off x="636662" y="1501063"/>
              <a:ext cx="715888" cy="715888"/>
            </a:xfrm>
            <a:prstGeom prst="rect">
              <a:avLst/>
            </a:prstGeom>
          </p:spPr>
        </p:pic>
      </p:grpSp>
      <p:sp>
        <p:nvSpPr>
          <p:cNvPr id="215" name="Google Shape;215;p25"/>
          <p:cNvSpPr txBox="1">
            <a:spLocks noGrp="1"/>
          </p:cNvSpPr>
          <p:nvPr>
            <p:ph idx="1"/>
          </p:nvPr>
        </p:nvSpPr>
        <p:spPr>
          <a:xfrm>
            <a:off x="1746079" y="1347833"/>
            <a:ext cx="3971675" cy="1215148"/>
          </a:xfrm>
          <a:prstGeom prst="rect">
            <a:avLst/>
          </a:prstGeom>
          <a:noFill/>
          <a:ln>
            <a:noFill/>
          </a:ln>
        </p:spPr>
        <p:txBody>
          <a:bodyPr spcFirstLastPara="1" vert="horz" wrap="square" lIns="91426" tIns="45700" rIns="91426" bIns="45700" rtlCol="0" anchor="t" anchorCtr="0">
            <a:noAutofit/>
          </a:bodyPr>
          <a:lstStyle/>
          <a:p>
            <a:pPr marL="0" indent="0">
              <a:spcBef>
                <a:spcPts val="441"/>
              </a:spcBef>
              <a:buSzPts val="2800"/>
              <a:buNone/>
            </a:pPr>
            <a:r>
              <a:rPr lang="en-US">
                <a:latin typeface="Arial"/>
                <a:cs typeface="Arial"/>
              </a:rPr>
              <a:t>Genetic predisposition for an addiction</a:t>
            </a:r>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AFBEDD8-6AE0-1011-306D-706C0FD88143}"/>
              </a:ext>
            </a:extLst>
          </p:cNvPr>
          <p:cNvGrpSpPr/>
          <p:nvPr/>
        </p:nvGrpSpPr>
        <p:grpSpPr>
          <a:xfrm>
            <a:off x="610978" y="2555134"/>
            <a:ext cx="5260663" cy="825061"/>
            <a:chOff x="5913556" y="1384639"/>
            <a:chExt cx="5260663" cy="825061"/>
          </a:xfrm>
        </p:grpSpPr>
        <p:grpSp>
          <p:nvGrpSpPr>
            <p:cNvPr id="27" name="Group 26">
              <a:extLst>
                <a:ext uri="{FF2B5EF4-FFF2-40B4-BE49-F238E27FC236}">
                  <a16:creationId xmlns:a16="http://schemas.microsoft.com/office/drawing/2014/main" id="{28525B43-ED05-4712-B945-E6B843B28FB0}"/>
                </a:ext>
              </a:extLst>
            </p:cNvPr>
            <p:cNvGrpSpPr/>
            <p:nvPr/>
          </p:nvGrpSpPr>
          <p:grpSpPr>
            <a:xfrm>
              <a:off x="5913556" y="1384639"/>
              <a:ext cx="853067" cy="825061"/>
              <a:chOff x="7531617" y="944196"/>
              <a:chExt cx="853066" cy="825062"/>
            </a:xfrm>
          </p:grpSpPr>
          <p:sp>
            <p:nvSpPr>
              <p:cNvPr id="22" name="Oval 21">
                <a:extLst>
                  <a:ext uri="{FF2B5EF4-FFF2-40B4-BE49-F238E27FC236}">
                    <a16:creationId xmlns:a16="http://schemas.microsoft.com/office/drawing/2014/main" id="{5F99A482-AEB3-4FAD-80BF-E018C12CD279}"/>
                  </a:ext>
                </a:extLst>
              </p:cNvPr>
              <p:cNvSpPr/>
              <p:nvPr/>
            </p:nvSpPr>
            <p:spPr>
              <a:xfrm>
                <a:off x="7531617" y="944196"/>
                <a:ext cx="853066" cy="825062"/>
              </a:xfrm>
              <a:prstGeom prst="ellipse">
                <a:avLst/>
              </a:prstGeom>
              <a:solidFill>
                <a:schemeClr val="bg2"/>
              </a:solidFill>
              <a:ln w="285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3A667E"/>
                  </a:solidFill>
                </a:endParaRPr>
              </a:p>
            </p:txBody>
          </p:sp>
          <p:pic>
            <p:nvPicPr>
              <p:cNvPr id="11" name="Graphic 10" descr="House outline">
                <a:extLst>
                  <a:ext uri="{FF2B5EF4-FFF2-40B4-BE49-F238E27FC236}">
                    <a16:creationId xmlns:a16="http://schemas.microsoft.com/office/drawing/2014/main" id="{ABA62E0A-2D26-4026-AF1E-37827B4E70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32196" y="956178"/>
                <a:ext cx="683749" cy="683749"/>
              </a:xfrm>
              <a:prstGeom prst="rect">
                <a:avLst/>
              </a:prstGeom>
            </p:spPr>
          </p:pic>
        </p:grpSp>
        <p:sp>
          <p:nvSpPr>
            <p:cNvPr id="26" name="TextBox 25">
              <a:extLst>
                <a:ext uri="{FF2B5EF4-FFF2-40B4-BE49-F238E27FC236}">
                  <a16:creationId xmlns:a16="http://schemas.microsoft.com/office/drawing/2014/main" id="{597877C8-AA78-4FD4-84DF-1BFF47FFD37F}"/>
                </a:ext>
              </a:extLst>
            </p:cNvPr>
            <p:cNvSpPr txBox="1"/>
            <p:nvPr/>
          </p:nvSpPr>
          <p:spPr>
            <a:xfrm>
              <a:off x="6962425" y="1476154"/>
              <a:ext cx="4211794" cy="523220"/>
            </a:xfrm>
            <a:prstGeom prst="rect">
              <a:avLst/>
            </a:prstGeom>
            <a:noFill/>
          </p:spPr>
          <p:txBody>
            <a:bodyPr wrap="square" lIns="91440" tIns="45720" rIns="91440" bIns="45720" anchor="t">
              <a:spAutoFit/>
            </a:bodyPr>
            <a:lstStyle/>
            <a:p>
              <a:pPr>
                <a:spcBef>
                  <a:spcPts val="441"/>
                </a:spcBef>
                <a:buSzPts val="2800"/>
              </a:pPr>
              <a:r>
                <a:rPr lang="en-US" sz="2800">
                  <a:latin typeface="Arial"/>
                  <a:cs typeface="Arial"/>
                </a:rPr>
                <a:t>Family history of SUD</a:t>
              </a:r>
              <a:endParaRPr lang="en-US" sz="280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730E4BF7-F004-CE49-8289-279072EDA2E7}"/>
              </a:ext>
            </a:extLst>
          </p:cNvPr>
          <p:cNvGrpSpPr/>
          <p:nvPr/>
        </p:nvGrpSpPr>
        <p:grpSpPr>
          <a:xfrm>
            <a:off x="5928933" y="2554450"/>
            <a:ext cx="5229575" cy="825061"/>
            <a:chOff x="5944644" y="2805831"/>
            <a:chExt cx="5229575" cy="825061"/>
          </a:xfrm>
        </p:grpSpPr>
        <p:grpSp>
          <p:nvGrpSpPr>
            <p:cNvPr id="29" name="Group 28">
              <a:extLst>
                <a:ext uri="{FF2B5EF4-FFF2-40B4-BE49-F238E27FC236}">
                  <a16:creationId xmlns:a16="http://schemas.microsoft.com/office/drawing/2014/main" id="{A40D893E-6C6A-40DD-BA08-1FAB7B96C56F}"/>
                </a:ext>
              </a:extLst>
            </p:cNvPr>
            <p:cNvGrpSpPr/>
            <p:nvPr/>
          </p:nvGrpSpPr>
          <p:grpSpPr>
            <a:xfrm>
              <a:off x="5944644" y="2805831"/>
              <a:ext cx="853067" cy="825061"/>
              <a:chOff x="7320884" y="2409322"/>
              <a:chExt cx="853066" cy="825062"/>
            </a:xfrm>
          </p:grpSpPr>
          <p:sp>
            <p:nvSpPr>
              <p:cNvPr id="23" name="Oval 22">
                <a:extLst>
                  <a:ext uri="{FF2B5EF4-FFF2-40B4-BE49-F238E27FC236}">
                    <a16:creationId xmlns:a16="http://schemas.microsoft.com/office/drawing/2014/main" id="{19A2497C-1AC6-4A6E-8346-064F1FE8A1E9}"/>
                  </a:ext>
                </a:extLst>
              </p:cNvPr>
              <p:cNvSpPr/>
              <p:nvPr/>
            </p:nvSpPr>
            <p:spPr>
              <a:xfrm>
                <a:off x="7320884" y="2409322"/>
                <a:ext cx="853066" cy="825062"/>
              </a:xfrm>
              <a:prstGeom prst="ellipse">
                <a:avLst/>
              </a:prstGeom>
              <a:solidFill>
                <a:schemeClr val="bg2"/>
              </a:solidFill>
              <a:ln w="285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3A667E"/>
                  </a:solidFill>
                </a:endParaRPr>
              </a:p>
            </p:txBody>
          </p:sp>
          <p:pic>
            <p:nvPicPr>
              <p:cNvPr id="13" name="Graphic 12" descr="Sad face outline outline">
                <a:extLst>
                  <a:ext uri="{FF2B5EF4-FFF2-40B4-BE49-F238E27FC236}">
                    <a16:creationId xmlns:a16="http://schemas.microsoft.com/office/drawing/2014/main" id="{59791F5C-067B-41D2-84BE-D11ED95AA2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35497" y="2501245"/>
                <a:ext cx="641215" cy="641215"/>
              </a:xfrm>
              <a:prstGeom prst="rect">
                <a:avLst/>
              </a:prstGeom>
            </p:spPr>
          </p:pic>
        </p:grpSp>
        <p:sp>
          <p:nvSpPr>
            <p:cNvPr id="28" name="TextBox 27">
              <a:extLst>
                <a:ext uri="{FF2B5EF4-FFF2-40B4-BE49-F238E27FC236}">
                  <a16:creationId xmlns:a16="http://schemas.microsoft.com/office/drawing/2014/main" id="{289F8C18-6BB8-42CE-AB0C-06679855B12E}"/>
                </a:ext>
              </a:extLst>
            </p:cNvPr>
            <p:cNvSpPr txBox="1"/>
            <p:nvPr/>
          </p:nvSpPr>
          <p:spPr>
            <a:xfrm>
              <a:off x="6962425" y="2956752"/>
              <a:ext cx="4211794" cy="523220"/>
            </a:xfrm>
            <a:prstGeom prst="rect">
              <a:avLst/>
            </a:prstGeom>
            <a:noFill/>
          </p:spPr>
          <p:txBody>
            <a:bodyPr wrap="square" lIns="91440" tIns="45720" rIns="91440" bIns="45720" anchor="t">
              <a:spAutoFit/>
            </a:bodyPr>
            <a:lstStyle/>
            <a:p>
              <a:pPr>
                <a:spcBef>
                  <a:spcPts val="441"/>
                </a:spcBef>
                <a:buSzPts val="2800"/>
              </a:pPr>
              <a:r>
                <a:rPr lang="en-US" sz="2800">
                  <a:latin typeface="Arial"/>
                  <a:cs typeface="Arial"/>
                </a:rPr>
                <a:t>Co-occurring conditions</a:t>
              </a:r>
              <a:endParaRPr lang="en-US" sz="2800">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787C392E-9078-FA6D-58C9-17176C333C2D}"/>
              </a:ext>
            </a:extLst>
          </p:cNvPr>
          <p:cNvGrpSpPr/>
          <p:nvPr/>
        </p:nvGrpSpPr>
        <p:grpSpPr>
          <a:xfrm>
            <a:off x="609173" y="3797591"/>
            <a:ext cx="5023161" cy="825061"/>
            <a:chOff x="5951029" y="4072540"/>
            <a:chExt cx="5023161" cy="825061"/>
          </a:xfrm>
        </p:grpSpPr>
        <p:grpSp>
          <p:nvGrpSpPr>
            <p:cNvPr id="33" name="Group 32">
              <a:extLst>
                <a:ext uri="{FF2B5EF4-FFF2-40B4-BE49-F238E27FC236}">
                  <a16:creationId xmlns:a16="http://schemas.microsoft.com/office/drawing/2014/main" id="{759CF712-F61B-4CA9-BD90-41148942C826}"/>
                </a:ext>
              </a:extLst>
            </p:cNvPr>
            <p:cNvGrpSpPr/>
            <p:nvPr/>
          </p:nvGrpSpPr>
          <p:grpSpPr>
            <a:xfrm>
              <a:off x="5951029" y="4072540"/>
              <a:ext cx="853067" cy="825061"/>
              <a:chOff x="7127140" y="4771532"/>
              <a:chExt cx="853066" cy="825062"/>
            </a:xfrm>
          </p:grpSpPr>
          <p:sp>
            <p:nvSpPr>
              <p:cNvPr id="24" name="Oval 23">
                <a:extLst>
                  <a:ext uri="{FF2B5EF4-FFF2-40B4-BE49-F238E27FC236}">
                    <a16:creationId xmlns:a16="http://schemas.microsoft.com/office/drawing/2014/main" id="{BC434923-F0A2-4A82-AB03-AF7299847851}"/>
                  </a:ext>
                </a:extLst>
              </p:cNvPr>
              <p:cNvSpPr/>
              <p:nvPr/>
            </p:nvSpPr>
            <p:spPr>
              <a:xfrm>
                <a:off x="7127140" y="4771532"/>
                <a:ext cx="853066" cy="825062"/>
              </a:xfrm>
              <a:prstGeom prst="ellipse">
                <a:avLst/>
              </a:prstGeom>
              <a:solidFill>
                <a:schemeClr val="bg2"/>
              </a:solidFill>
              <a:ln w="285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153753"/>
                  </a:solidFill>
                </a:endParaRPr>
              </a:p>
            </p:txBody>
          </p:sp>
          <p:pic>
            <p:nvPicPr>
              <p:cNvPr id="15" name="Graphic 14" descr="Child with balloon outline">
                <a:extLst>
                  <a:ext uri="{FF2B5EF4-FFF2-40B4-BE49-F238E27FC236}">
                    <a16:creationId xmlns:a16="http://schemas.microsoft.com/office/drawing/2014/main" id="{FFF688CE-69DF-4CEA-A7D7-705D05720B7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85469" y="4901686"/>
                <a:ext cx="536408" cy="536408"/>
              </a:xfrm>
              <a:prstGeom prst="rect">
                <a:avLst/>
              </a:prstGeom>
            </p:spPr>
          </p:pic>
        </p:grpSp>
        <p:sp>
          <p:nvSpPr>
            <p:cNvPr id="30" name="TextBox 29">
              <a:extLst>
                <a:ext uri="{FF2B5EF4-FFF2-40B4-BE49-F238E27FC236}">
                  <a16:creationId xmlns:a16="http://schemas.microsoft.com/office/drawing/2014/main" id="{17022045-A1DD-45E8-9ED1-34839795B1DD}"/>
                </a:ext>
              </a:extLst>
            </p:cNvPr>
            <p:cNvSpPr txBox="1"/>
            <p:nvPr/>
          </p:nvSpPr>
          <p:spPr>
            <a:xfrm>
              <a:off x="6962425" y="4231822"/>
              <a:ext cx="4011765" cy="523220"/>
            </a:xfrm>
            <a:prstGeom prst="rect">
              <a:avLst/>
            </a:prstGeom>
            <a:noFill/>
          </p:spPr>
          <p:txBody>
            <a:bodyPr wrap="square" lIns="91440" tIns="45720" rIns="91440" bIns="45720" anchor="t">
              <a:spAutoFit/>
            </a:bodyPr>
            <a:lstStyle/>
            <a:p>
              <a:pPr>
                <a:spcBef>
                  <a:spcPts val="441"/>
                </a:spcBef>
                <a:buSzPts val="2800"/>
              </a:pPr>
              <a:r>
                <a:rPr lang="en-US" sz="2800">
                  <a:latin typeface="Arial"/>
                  <a:cs typeface="Arial"/>
                </a:rPr>
                <a:t>Use of drugs early in life </a:t>
              </a:r>
              <a:endParaRPr lang="en-US" sz="280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68C99929-9074-0195-4026-EA948D2099AE}"/>
              </a:ext>
            </a:extLst>
          </p:cNvPr>
          <p:cNvGrpSpPr/>
          <p:nvPr/>
        </p:nvGrpSpPr>
        <p:grpSpPr>
          <a:xfrm>
            <a:off x="611312" y="5019859"/>
            <a:ext cx="5018308" cy="1068188"/>
            <a:chOff x="611312" y="2741715"/>
            <a:chExt cx="5018308" cy="1068188"/>
          </a:xfrm>
        </p:grpSpPr>
        <p:grpSp>
          <p:nvGrpSpPr>
            <p:cNvPr id="36" name="Group 35">
              <a:extLst>
                <a:ext uri="{FF2B5EF4-FFF2-40B4-BE49-F238E27FC236}">
                  <a16:creationId xmlns:a16="http://schemas.microsoft.com/office/drawing/2014/main" id="{7038BE25-E330-403D-BB9F-230D7E696D3A}"/>
                </a:ext>
              </a:extLst>
            </p:cNvPr>
            <p:cNvGrpSpPr/>
            <p:nvPr/>
          </p:nvGrpSpPr>
          <p:grpSpPr>
            <a:xfrm>
              <a:off x="611312" y="2741715"/>
              <a:ext cx="853067" cy="825061"/>
              <a:chOff x="587778" y="2929094"/>
              <a:chExt cx="853066" cy="825062"/>
            </a:xfrm>
          </p:grpSpPr>
          <p:sp>
            <p:nvSpPr>
              <p:cNvPr id="20" name="Oval 19">
                <a:extLst>
                  <a:ext uri="{FF2B5EF4-FFF2-40B4-BE49-F238E27FC236}">
                    <a16:creationId xmlns:a16="http://schemas.microsoft.com/office/drawing/2014/main" id="{33E2DE4B-875A-4A6D-BF90-108B9B7D2BC1}"/>
                  </a:ext>
                </a:extLst>
              </p:cNvPr>
              <p:cNvSpPr/>
              <p:nvPr/>
            </p:nvSpPr>
            <p:spPr>
              <a:xfrm>
                <a:off x="587778" y="2929094"/>
                <a:ext cx="853066" cy="825062"/>
              </a:xfrm>
              <a:prstGeom prst="ellipse">
                <a:avLst/>
              </a:prstGeom>
              <a:solidFill>
                <a:schemeClr val="bg2"/>
              </a:solidFill>
              <a:ln w="285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3A667E"/>
                  </a:solidFill>
                </a:endParaRPr>
              </a:p>
            </p:txBody>
          </p:sp>
          <p:pic>
            <p:nvPicPr>
              <p:cNvPr id="5" name="Graphic 4" descr="City outline">
                <a:extLst>
                  <a:ext uri="{FF2B5EF4-FFF2-40B4-BE49-F238E27FC236}">
                    <a16:creationId xmlns:a16="http://schemas.microsoft.com/office/drawing/2014/main" id="{1FB0800D-296C-4534-8ACC-C6E68DAB78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6596" y="3005829"/>
                <a:ext cx="651214" cy="651214"/>
              </a:xfrm>
              <a:prstGeom prst="rect">
                <a:avLst/>
              </a:prstGeom>
            </p:spPr>
          </p:pic>
        </p:grpSp>
        <p:sp>
          <p:nvSpPr>
            <p:cNvPr id="35" name="TextBox 34">
              <a:extLst>
                <a:ext uri="{FF2B5EF4-FFF2-40B4-BE49-F238E27FC236}">
                  <a16:creationId xmlns:a16="http://schemas.microsoft.com/office/drawing/2014/main" id="{3D9AFA01-682E-4425-A2FE-E08C841DAF78}"/>
                </a:ext>
              </a:extLst>
            </p:cNvPr>
            <p:cNvSpPr txBox="1"/>
            <p:nvPr/>
          </p:nvSpPr>
          <p:spPr>
            <a:xfrm>
              <a:off x="1746078" y="2804500"/>
              <a:ext cx="3883542" cy="1005403"/>
            </a:xfrm>
            <a:prstGeom prst="rect">
              <a:avLst/>
            </a:prstGeom>
            <a:noFill/>
            <a:ln>
              <a:noFill/>
            </a:ln>
          </p:spPr>
          <p:txBody>
            <a:bodyPr wrap="square" lIns="91440" tIns="45720" rIns="91440" bIns="45720" anchor="t">
              <a:spAutoFit/>
            </a:bodyPr>
            <a:lstStyle/>
            <a:p>
              <a:pPr>
                <a:spcBef>
                  <a:spcPts val="441"/>
                </a:spcBef>
                <a:buSzPts val="2800"/>
              </a:pPr>
              <a:r>
                <a:rPr lang="en-US" sz="2800">
                  <a:latin typeface="Arial"/>
                  <a:cs typeface="Arial"/>
                </a:rPr>
                <a:t>Environmental </a:t>
              </a:r>
              <a:endParaRPr lang="en-US" sz="2800">
                <a:latin typeface="Arial" panose="020B0604020202020204" pitchFamily="34" charset="0"/>
                <a:cs typeface="Arial" panose="020B0604020202020204" pitchFamily="34" charset="0"/>
              </a:endParaRPr>
            </a:p>
            <a:p>
              <a:pPr>
                <a:spcBef>
                  <a:spcPts val="441"/>
                </a:spcBef>
                <a:buSzPts val="2800"/>
              </a:pPr>
              <a:r>
                <a:rPr lang="en-US" sz="2800">
                  <a:latin typeface="Arial"/>
                  <a:cs typeface="Arial"/>
                </a:rPr>
                <a:t>influences</a:t>
              </a:r>
              <a:endParaRPr lang="en-US" sz="2800">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52056D26-7FBC-4015-638E-FC4945EB049E}"/>
              </a:ext>
            </a:extLst>
          </p:cNvPr>
          <p:cNvGrpSpPr/>
          <p:nvPr/>
        </p:nvGrpSpPr>
        <p:grpSpPr>
          <a:xfrm>
            <a:off x="5867222" y="1359779"/>
            <a:ext cx="4363740" cy="825061"/>
            <a:chOff x="635345" y="4030707"/>
            <a:chExt cx="4363740" cy="825061"/>
          </a:xfrm>
        </p:grpSpPr>
        <p:grpSp>
          <p:nvGrpSpPr>
            <p:cNvPr id="34" name="Group 33">
              <a:extLst>
                <a:ext uri="{FF2B5EF4-FFF2-40B4-BE49-F238E27FC236}">
                  <a16:creationId xmlns:a16="http://schemas.microsoft.com/office/drawing/2014/main" id="{184A33C3-0947-4850-AF6C-21A97E080950}"/>
                </a:ext>
              </a:extLst>
            </p:cNvPr>
            <p:cNvGrpSpPr/>
            <p:nvPr/>
          </p:nvGrpSpPr>
          <p:grpSpPr>
            <a:xfrm>
              <a:off x="635345" y="4030707"/>
              <a:ext cx="853067" cy="825061"/>
              <a:chOff x="654554" y="4819376"/>
              <a:chExt cx="853066" cy="825062"/>
            </a:xfrm>
          </p:grpSpPr>
          <p:sp>
            <p:nvSpPr>
              <p:cNvPr id="21" name="Oval 20">
                <a:extLst>
                  <a:ext uri="{FF2B5EF4-FFF2-40B4-BE49-F238E27FC236}">
                    <a16:creationId xmlns:a16="http://schemas.microsoft.com/office/drawing/2014/main" id="{7C38800E-7FFC-4E86-96CD-4B4BD6478DB2}"/>
                  </a:ext>
                </a:extLst>
              </p:cNvPr>
              <p:cNvSpPr/>
              <p:nvPr/>
            </p:nvSpPr>
            <p:spPr>
              <a:xfrm>
                <a:off x="654554" y="4819376"/>
                <a:ext cx="853066" cy="825062"/>
              </a:xfrm>
              <a:prstGeom prst="ellipse">
                <a:avLst/>
              </a:prstGeom>
              <a:solidFill>
                <a:schemeClr val="bg2"/>
              </a:solidFill>
              <a:ln w="285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3A667E"/>
                  </a:solidFill>
                </a:endParaRPr>
              </a:p>
            </p:txBody>
          </p:sp>
          <p:pic>
            <p:nvPicPr>
              <p:cNvPr id="7" name="Graphic 6" descr="Children outline">
                <a:extLst>
                  <a:ext uri="{FF2B5EF4-FFF2-40B4-BE49-F238E27FC236}">
                    <a16:creationId xmlns:a16="http://schemas.microsoft.com/office/drawing/2014/main" id="{D8AD232D-2BD8-47F8-953A-933DCB21920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5517" y="4894359"/>
                <a:ext cx="702274" cy="702274"/>
              </a:xfrm>
              <a:prstGeom prst="rect">
                <a:avLst/>
              </a:prstGeom>
            </p:spPr>
          </p:pic>
        </p:grpSp>
        <p:sp>
          <p:nvSpPr>
            <p:cNvPr id="37" name="TextBox 36">
              <a:extLst>
                <a:ext uri="{FF2B5EF4-FFF2-40B4-BE49-F238E27FC236}">
                  <a16:creationId xmlns:a16="http://schemas.microsoft.com/office/drawing/2014/main" id="{5F968949-8DC7-4856-9A1E-91ABB2C369C4}"/>
                </a:ext>
              </a:extLst>
            </p:cNvPr>
            <p:cNvSpPr txBox="1"/>
            <p:nvPr/>
          </p:nvSpPr>
          <p:spPr>
            <a:xfrm>
              <a:off x="1770111" y="4166238"/>
              <a:ext cx="3228974" cy="523220"/>
            </a:xfrm>
            <a:prstGeom prst="rect">
              <a:avLst/>
            </a:prstGeom>
            <a:noFill/>
            <a:ln>
              <a:noFill/>
            </a:ln>
          </p:spPr>
          <p:txBody>
            <a:bodyPr wrap="square" lIns="91440" tIns="45720" rIns="91440" bIns="45720" anchor="t">
              <a:spAutoFit/>
            </a:bodyPr>
            <a:lstStyle/>
            <a:p>
              <a:pPr>
                <a:spcBef>
                  <a:spcPts val="441"/>
                </a:spcBef>
                <a:buSzPts val="2800"/>
              </a:pPr>
              <a:r>
                <a:rPr lang="en-US" sz="2800">
                  <a:latin typeface="Arial"/>
                  <a:cs typeface="Arial"/>
                </a:rPr>
                <a:t>Social pressures</a:t>
              </a:r>
              <a:endParaRPr lang="en-US" sz="280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82290F7D-C33A-1932-C2C6-B0D5B9A89636}"/>
              </a:ext>
            </a:extLst>
          </p:cNvPr>
          <p:cNvGrpSpPr/>
          <p:nvPr/>
        </p:nvGrpSpPr>
        <p:grpSpPr>
          <a:xfrm>
            <a:off x="5967060" y="3800718"/>
            <a:ext cx="5189009" cy="1076411"/>
            <a:chOff x="640915" y="5261872"/>
            <a:chExt cx="5189009" cy="1076411"/>
          </a:xfrm>
        </p:grpSpPr>
        <p:grpSp>
          <p:nvGrpSpPr>
            <p:cNvPr id="6" name="Group 5">
              <a:extLst>
                <a:ext uri="{FF2B5EF4-FFF2-40B4-BE49-F238E27FC236}">
                  <a16:creationId xmlns:a16="http://schemas.microsoft.com/office/drawing/2014/main" id="{07768109-493C-46A9-913F-E2470B90441F}"/>
                </a:ext>
              </a:extLst>
            </p:cNvPr>
            <p:cNvGrpSpPr/>
            <p:nvPr/>
          </p:nvGrpSpPr>
          <p:grpSpPr>
            <a:xfrm>
              <a:off x="640915" y="5261872"/>
              <a:ext cx="853067" cy="825061"/>
              <a:chOff x="2308782" y="5568217"/>
              <a:chExt cx="853066" cy="825062"/>
            </a:xfrm>
          </p:grpSpPr>
          <p:sp>
            <p:nvSpPr>
              <p:cNvPr id="32" name="Oval 31">
                <a:extLst>
                  <a:ext uri="{FF2B5EF4-FFF2-40B4-BE49-F238E27FC236}">
                    <a16:creationId xmlns:a16="http://schemas.microsoft.com/office/drawing/2014/main" id="{B64364DE-D45C-4A55-9552-638E6E88B285}"/>
                  </a:ext>
                </a:extLst>
              </p:cNvPr>
              <p:cNvSpPr/>
              <p:nvPr/>
            </p:nvSpPr>
            <p:spPr>
              <a:xfrm>
                <a:off x="2308782" y="5568217"/>
                <a:ext cx="853066" cy="825062"/>
              </a:xfrm>
              <a:prstGeom prst="ellipse">
                <a:avLst/>
              </a:prstGeom>
              <a:solidFill>
                <a:schemeClr val="bg2"/>
              </a:solidFill>
              <a:ln w="285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solidFill>
                    <a:srgbClr val="3A667E"/>
                  </a:solidFill>
                </a:endParaRPr>
              </a:p>
            </p:txBody>
          </p:sp>
          <p:pic>
            <p:nvPicPr>
              <p:cNvPr id="4" name="Graphic 3" descr="Sling outline">
                <a:extLst>
                  <a:ext uri="{FF2B5EF4-FFF2-40B4-BE49-F238E27FC236}">
                    <a16:creationId xmlns:a16="http://schemas.microsoft.com/office/drawing/2014/main" id="{E3AE3BCD-7D80-482F-8170-432D478AA1A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430508" y="5649767"/>
                <a:ext cx="609614" cy="609614"/>
              </a:xfrm>
              <a:prstGeom prst="rect">
                <a:avLst/>
              </a:prstGeom>
            </p:spPr>
          </p:pic>
        </p:grpSp>
        <p:sp>
          <p:nvSpPr>
            <p:cNvPr id="39" name="TextBox 38">
              <a:extLst>
                <a:ext uri="{FF2B5EF4-FFF2-40B4-BE49-F238E27FC236}">
                  <a16:creationId xmlns:a16="http://schemas.microsoft.com/office/drawing/2014/main" id="{8E15F0B0-67FA-4DBF-8B64-7B84CF2EB9C7}"/>
                </a:ext>
              </a:extLst>
            </p:cNvPr>
            <p:cNvSpPr txBox="1"/>
            <p:nvPr/>
          </p:nvSpPr>
          <p:spPr>
            <a:xfrm>
              <a:off x="1770111" y="5384176"/>
              <a:ext cx="4059813" cy="954107"/>
            </a:xfrm>
            <a:prstGeom prst="rect">
              <a:avLst/>
            </a:prstGeom>
            <a:noFill/>
            <a:ln>
              <a:noFill/>
            </a:ln>
          </p:spPr>
          <p:txBody>
            <a:bodyPr wrap="square" lIns="91440" tIns="45720" rIns="91440" bIns="45720" anchor="t">
              <a:spAutoFit/>
            </a:bodyPr>
            <a:lstStyle/>
            <a:p>
              <a:pPr>
                <a:spcBef>
                  <a:spcPts val="441"/>
                </a:spcBef>
                <a:buSzPts val="2800"/>
              </a:pPr>
              <a:r>
                <a:rPr lang="en-US" sz="2800">
                  <a:latin typeface="Arial"/>
                  <a:cs typeface="Arial"/>
                </a:rPr>
                <a:t>Inadequate chronic pain management</a:t>
              </a:r>
              <a:endParaRPr lang="en-US" sz="2800">
                <a:latin typeface="Arial" panose="020B0604020202020204" pitchFamily="34" charset="0"/>
                <a:cs typeface="Arial" panose="020B0604020202020204" pitchFamily="34" charset="0"/>
              </a:endParaRPr>
            </a:p>
          </p:txBody>
        </p:sp>
      </p:grpSp>
      <p:sp>
        <p:nvSpPr>
          <p:cNvPr id="9" name="Google Shape;209;p24">
            <a:extLst>
              <a:ext uri="{FF2B5EF4-FFF2-40B4-BE49-F238E27FC236}">
                <a16:creationId xmlns:a16="http://schemas.microsoft.com/office/drawing/2014/main" id="{12B71CCB-17A6-927A-D6D6-763AB40CFE7B}"/>
              </a:ext>
            </a:extLst>
          </p:cNvPr>
          <p:cNvSpPr txBox="1">
            <a:spLocks/>
          </p:cNvSpPr>
          <p:nvPr/>
        </p:nvSpPr>
        <p:spPr>
          <a:xfrm>
            <a:off x="846058" y="3209"/>
            <a:ext cx="10515600" cy="1325563"/>
          </a:xfrm>
          <a:prstGeom prst="rect">
            <a:avLst/>
          </a:prstGeom>
        </p:spPr>
        <p:txBody>
          <a:bodyPr spcFirstLastPara="1" vert="horz" wrap="square" lIns="91426" tIns="45700" rIns="91426" bIns="45700" rtlCol="0" anchor="ctr" anchorCtr="0">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a:solidFill>
                  <a:srgbClr val="153753"/>
                </a:solidFill>
                <a:latin typeface="Arial"/>
                <a:ea typeface="Arial"/>
                <a:cs typeface="Arial"/>
                <a:sym typeface="Arial"/>
              </a:rPr>
              <a:t>Risk Factors of SUD</a:t>
            </a:r>
            <a:endParaRPr lang="en-US" sz="4000" b="1">
              <a:solidFill>
                <a:srgbClr val="153753"/>
              </a:solidFill>
              <a:latin typeface="Arial"/>
              <a:cs typeface="Arial"/>
            </a:endParaRPr>
          </a:p>
        </p:txBody>
      </p:sp>
      <p:cxnSp>
        <p:nvCxnSpPr>
          <p:cNvPr id="10" name="Straight Connector 9">
            <a:extLst>
              <a:ext uri="{FF2B5EF4-FFF2-40B4-BE49-F238E27FC236}">
                <a16:creationId xmlns:a16="http://schemas.microsoft.com/office/drawing/2014/main" id="{BAE46266-D7B0-74FC-356B-E99E9FB8B1DE}"/>
              </a:ext>
            </a:extLst>
          </p:cNvPr>
          <p:cNvCxnSpPr>
            <a:cxnSpLocks/>
          </p:cNvCxnSpPr>
          <p:nvPr/>
        </p:nvCxnSpPr>
        <p:spPr>
          <a:xfrm>
            <a:off x="3500440" y="1080331"/>
            <a:ext cx="5191125" cy="0"/>
          </a:xfrm>
          <a:prstGeom prst="line">
            <a:avLst/>
          </a:prstGeom>
          <a:ln w="38100">
            <a:solidFill>
              <a:srgbClr val="153753"/>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BE4717E-6731-A465-E7C9-B5850C00E964}"/>
              </a:ext>
            </a:extLst>
          </p:cNvPr>
          <p:cNvSpPr/>
          <p:nvPr/>
        </p:nvSpPr>
        <p:spPr>
          <a:xfrm>
            <a:off x="11892644" y="0"/>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oogle Shape;216;p25" descr="ASAM logo">
            <a:extLst>
              <a:ext uri="{FF2B5EF4-FFF2-40B4-BE49-F238E27FC236}">
                <a16:creationId xmlns:a16="http://schemas.microsoft.com/office/drawing/2014/main" id="{A939124B-67DE-6B97-59B5-C30574FC6DD7}"/>
              </a:ext>
            </a:extLst>
          </p:cNvPr>
          <p:cNvPicPr preferRelativeResize="0"/>
          <p:nvPr/>
        </p:nvPicPr>
        <p:blipFill rotWithShape="1">
          <a:blip r:embed="rId17">
            <a:alphaModFix/>
          </a:blip>
          <a:srcRect/>
          <a:stretch/>
        </p:blipFill>
        <p:spPr>
          <a:xfrm>
            <a:off x="8391983" y="6030114"/>
            <a:ext cx="2961819" cy="678501"/>
          </a:xfrm>
          <a:prstGeom prst="rect">
            <a:avLst/>
          </a:prstGeom>
          <a:noFill/>
          <a:ln>
            <a:noFill/>
          </a:ln>
        </p:spPr>
      </p:pic>
      <p:pic>
        <p:nvPicPr>
          <p:cNvPr id="18" name="Picture 17" descr="A close-up of a logo&#10;&#10;AI-generated content may be incorrect.">
            <a:extLst>
              <a:ext uri="{FF2B5EF4-FFF2-40B4-BE49-F238E27FC236}">
                <a16:creationId xmlns:a16="http://schemas.microsoft.com/office/drawing/2014/main" id="{1D2FEAC9-8154-04EC-B40E-C90BE7C402D7}"/>
              </a:ext>
            </a:extLst>
          </p:cNvPr>
          <p:cNvPicPr>
            <a:picLocks noChangeAspect="1"/>
          </p:cNvPicPr>
          <p:nvPr/>
        </p:nvPicPr>
        <p:blipFill>
          <a:blip r:embed="rId18"/>
          <a:stretch>
            <a:fillRect/>
          </a:stretch>
        </p:blipFill>
        <p:spPr>
          <a:xfrm>
            <a:off x="0" y="6246574"/>
            <a:ext cx="1466687" cy="61142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6" name="Rectangle 5">
            <a:extLst>
              <a:ext uri="{FF2B5EF4-FFF2-40B4-BE49-F238E27FC236}">
                <a16:creationId xmlns:a16="http://schemas.microsoft.com/office/drawing/2014/main" id="{B5B0829D-94CC-23AD-1A82-6004BA63587C}"/>
              </a:ext>
            </a:extLst>
          </p:cNvPr>
          <p:cNvSpPr/>
          <p:nvPr/>
        </p:nvSpPr>
        <p:spPr>
          <a:xfrm>
            <a:off x="0" y="655320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275" name="Google Shape;275;p33"/>
          <p:cNvSpPr txBox="1">
            <a:spLocks noGrp="1"/>
          </p:cNvSpPr>
          <p:nvPr>
            <p:ph idx="1"/>
          </p:nvPr>
        </p:nvSpPr>
        <p:spPr>
          <a:xfrm>
            <a:off x="741802" y="1722358"/>
            <a:ext cx="10972800" cy="4471685"/>
          </a:xfrm>
          <a:prstGeom prst="rect">
            <a:avLst/>
          </a:prstGeom>
        </p:spPr>
        <p:txBody>
          <a:bodyPr spcFirstLastPara="1" vert="horz" wrap="square" lIns="91426" tIns="45700" rIns="91426" bIns="45700" rtlCol="0" anchor="t" anchorCtr="0">
            <a:noAutofit/>
          </a:bodyPr>
          <a:lstStyle/>
          <a:p>
            <a:pPr marL="469901" indent="-457200">
              <a:lnSpc>
                <a:spcPct val="100000"/>
              </a:lnSpc>
              <a:spcBef>
                <a:spcPts val="1200"/>
              </a:spcBef>
              <a:buSzPts val="3400"/>
            </a:pPr>
            <a:r>
              <a:rPr lang="en-US" sz="3401">
                <a:latin typeface="Arial" panose="020B0604020202020204" pitchFamily="34" charset="0"/>
                <a:cs typeface="Arial" panose="020B0604020202020204" pitchFamily="34" charset="0"/>
              </a:rPr>
              <a:t>Stop using drugs</a:t>
            </a:r>
            <a:endParaRPr lang="en-US" sz="800">
              <a:latin typeface="Arial" panose="020B0604020202020204" pitchFamily="34" charset="0"/>
              <a:cs typeface="Arial" panose="020B0604020202020204" pitchFamily="34" charset="0"/>
            </a:endParaRPr>
          </a:p>
          <a:p>
            <a:pPr marL="469901" indent="-457200">
              <a:lnSpc>
                <a:spcPct val="100000"/>
              </a:lnSpc>
              <a:spcBef>
                <a:spcPts val="1200"/>
              </a:spcBef>
              <a:buSzPts val="3400"/>
            </a:pPr>
            <a:r>
              <a:rPr lang="en-US" sz="3401">
                <a:latin typeface="Arial" panose="020B0604020202020204" pitchFamily="34" charset="0"/>
                <a:cs typeface="Arial" panose="020B0604020202020204" pitchFamily="34" charset="0"/>
              </a:rPr>
              <a:t>Reduce the frequency of drug use</a:t>
            </a:r>
          </a:p>
          <a:p>
            <a:pPr marL="184151" indent="-171450">
              <a:lnSpc>
                <a:spcPct val="100000"/>
              </a:lnSpc>
              <a:spcBef>
                <a:spcPts val="1200"/>
              </a:spcBef>
              <a:buSzPts val="3400"/>
            </a:pPr>
            <a:endParaRPr sz="500">
              <a:latin typeface="Arial" panose="020B0604020202020204" pitchFamily="34" charset="0"/>
              <a:cs typeface="Arial" panose="020B0604020202020204" pitchFamily="34" charset="0"/>
            </a:endParaRPr>
          </a:p>
          <a:p>
            <a:pPr marL="469901" indent="-457200">
              <a:lnSpc>
                <a:spcPct val="100000"/>
              </a:lnSpc>
              <a:spcBef>
                <a:spcPts val="0"/>
              </a:spcBef>
              <a:buSzPts val="3400"/>
            </a:pPr>
            <a:r>
              <a:rPr lang="en-US" sz="3401">
                <a:latin typeface="Arial" panose="020B0604020202020204" pitchFamily="34" charset="0"/>
                <a:cs typeface="Arial" panose="020B0604020202020204" pitchFamily="34" charset="0"/>
              </a:rPr>
              <a:t>Reduce the risk of harm from using drugs</a:t>
            </a:r>
          </a:p>
          <a:p>
            <a:pPr marL="457206" indent="-444505">
              <a:lnSpc>
                <a:spcPct val="100000"/>
              </a:lnSpc>
              <a:spcBef>
                <a:spcPts val="0"/>
              </a:spcBef>
              <a:buSzPts val="3400"/>
            </a:pPr>
            <a:endParaRPr sz="800">
              <a:latin typeface="Arial" panose="020B0604020202020204" pitchFamily="34" charset="0"/>
              <a:cs typeface="Arial" panose="020B0604020202020204" pitchFamily="34" charset="0"/>
            </a:endParaRPr>
          </a:p>
          <a:p>
            <a:pPr marL="469901" indent="-457200">
              <a:lnSpc>
                <a:spcPct val="100000"/>
              </a:lnSpc>
              <a:spcBef>
                <a:spcPts val="0"/>
              </a:spcBef>
              <a:buSzPts val="3400"/>
            </a:pPr>
            <a:r>
              <a:rPr lang="en-US" sz="3401">
                <a:latin typeface="Arial" panose="020B0604020202020204" pitchFamily="34" charset="0"/>
                <a:cs typeface="Arial" panose="020B0604020202020204" pitchFamily="34" charset="0"/>
              </a:rPr>
              <a:t>Be productive in the family, at work, and in society</a:t>
            </a:r>
            <a:endParaRPr>
              <a:latin typeface="Arial" panose="020B0604020202020204" pitchFamily="34" charset="0"/>
              <a:cs typeface="Arial" panose="020B0604020202020204" pitchFamily="34" charset="0"/>
            </a:endParaRPr>
          </a:p>
        </p:txBody>
      </p:sp>
      <p:sp>
        <p:nvSpPr>
          <p:cNvPr id="276" name="Google Shape;276;p33"/>
          <p:cNvSpPr txBox="1"/>
          <p:nvPr/>
        </p:nvSpPr>
        <p:spPr>
          <a:xfrm>
            <a:off x="733343" y="75664"/>
            <a:ext cx="11281200" cy="1199401"/>
          </a:xfrm>
          <a:prstGeom prst="rect">
            <a:avLst/>
          </a:prstGeom>
          <a:noFill/>
          <a:ln>
            <a:noFill/>
          </a:ln>
        </p:spPr>
        <p:txBody>
          <a:bodyPr spcFirstLastPara="1" wrap="square" lIns="68574" tIns="34276" rIns="68574" bIns="34276" anchor="ctr" anchorCtr="0">
            <a:noAutofit/>
          </a:bodyPr>
          <a:lstStyle/>
          <a:p>
            <a:pPr algn="ctr"/>
            <a:r>
              <a:rPr lang="en-US" sz="4000" b="1">
                <a:solidFill>
                  <a:srgbClr val="153753"/>
                </a:solidFill>
                <a:latin typeface="Arial"/>
                <a:ea typeface="Nunito"/>
                <a:cs typeface="Arial"/>
                <a:sym typeface="Nunito"/>
              </a:rPr>
              <a:t>SUD Treatment Can Help Someone…</a:t>
            </a:r>
            <a:endParaRPr lang="en-US">
              <a:solidFill>
                <a:srgbClr val="153753"/>
              </a:solidFill>
            </a:endParaRPr>
          </a:p>
        </p:txBody>
      </p:sp>
      <p:pic>
        <p:nvPicPr>
          <p:cNvPr id="4" name="Picture 3" descr="A close-up of a logo&#10;&#10;AI-generated content may be incorrect.">
            <a:extLst>
              <a:ext uri="{FF2B5EF4-FFF2-40B4-BE49-F238E27FC236}">
                <a16:creationId xmlns:a16="http://schemas.microsoft.com/office/drawing/2014/main" id="{1E08952F-6DC6-1901-F24C-388876EE372D}"/>
              </a:ext>
            </a:extLst>
          </p:cNvPr>
          <p:cNvPicPr>
            <a:picLocks noChangeAspect="1"/>
          </p:cNvPicPr>
          <p:nvPr/>
        </p:nvPicPr>
        <p:blipFill>
          <a:blip r:embed="rId3"/>
          <a:stretch>
            <a:fillRect/>
          </a:stretch>
        </p:blipFill>
        <p:spPr>
          <a:xfrm>
            <a:off x="0" y="6246574"/>
            <a:ext cx="1466687" cy="611426"/>
          </a:xfrm>
          <a:prstGeom prst="rect">
            <a:avLst/>
          </a:prstGeom>
        </p:spPr>
      </p:pic>
      <p:cxnSp>
        <p:nvCxnSpPr>
          <p:cNvPr id="5" name="Straight Connector 4">
            <a:extLst>
              <a:ext uri="{FF2B5EF4-FFF2-40B4-BE49-F238E27FC236}">
                <a16:creationId xmlns:a16="http://schemas.microsoft.com/office/drawing/2014/main" id="{5D744846-1251-7169-2C65-DC33A3660A8D}"/>
              </a:ext>
            </a:extLst>
          </p:cNvPr>
          <p:cNvCxnSpPr>
            <a:cxnSpLocks/>
          </p:cNvCxnSpPr>
          <p:nvPr/>
        </p:nvCxnSpPr>
        <p:spPr>
          <a:xfrm>
            <a:off x="3778381" y="1228698"/>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862E573-8239-CA96-3710-9BA7E73391B4}"/>
              </a:ext>
            </a:extLst>
          </p:cNvPr>
          <p:cNvSpPr/>
          <p:nvPr/>
        </p:nvSpPr>
        <p:spPr>
          <a:xfrm rot="10800000">
            <a:off x="11887202" y="1495425"/>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C38F0-BCF2-2FD5-FB4C-CE45F25524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B2E520-6ABE-E246-4AB4-1D31CA846AB4}"/>
              </a:ext>
            </a:extLst>
          </p:cNvPr>
          <p:cNvSpPr>
            <a:spLocks noGrp="1"/>
          </p:cNvSpPr>
          <p:nvPr>
            <p:ph type="title"/>
          </p:nvPr>
        </p:nvSpPr>
        <p:spPr>
          <a:xfrm>
            <a:off x="518711" y="43263"/>
            <a:ext cx="10515600" cy="1325563"/>
          </a:xfrm>
        </p:spPr>
        <p:txBody>
          <a:bodyPr/>
          <a:lstStyle/>
          <a:p>
            <a:pPr algn="ctr"/>
            <a:r>
              <a:rPr lang="en-US" b="1">
                <a:solidFill>
                  <a:srgbClr val="153753"/>
                </a:solidFill>
                <a:latin typeface="Arial"/>
                <a:cs typeface="Arial"/>
              </a:rPr>
              <a:t>Medications for Opioid Use Disorder</a:t>
            </a:r>
            <a:endParaRPr lang="en-US" b="1" baseline="30000">
              <a:solidFill>
                <a:srgbClr val="153753"/>
              </a:solidFill>
            </a:endParaRPr>
          </a:p>
        </p:txBody>
      </p:sp>
      <p:sp>
        <p:nvSpPr>
          <p:cNvPr id="9" name="TextBox 8">
            <a:extLst>
              <a:ext uri="{FF2B5EF4-FFF2-40B4-BE49-F238E27FC236}">
                <a16:creationId xmlns:a16="http://schemas.microsoft.com/office/drawing/2014/main" id="{63FD5CCB-C0B6-469D-DE89-2A12DF9963E3}"/>
              </a:ext>
            </a:extLst>
          </p:cNvPr>
          <p:cNvSpPr txBox="1"/>
          <p:nvPr/>
        </p:nvSpPr>
        <p:spPr>
          <a:xfrm>
            <a:off x="7585917" y="6250054"/>
            <a:ext cx="4605051" cy="615553"/>
          </a:xfrm>
          <a:prstGeom prst="rect">
            <a:avLst/>
          </a:prstGeom>
          <a:noFill/>
        </p:spPr>
        <p:txBody>
          <a:bodyPr wrap="square" lIns="91440" tIns="45720" rIns="91440" bIns="45720" rtlCol="0" anchor="t">
            <a:spAutoFit/>
          </a:bodyPr>
          <a:lstStyle/>
          <a:p>
            <a:r>
              <a:rPr lang="en-US" sz="1600">
                <a:hlinkClick r:id="rId3"/>
              </a:rPr>
              <a:t>National Harm Reduction Coalition</a:t>
            </a:r>
            <a:endParaRPr lang="en-US"/>
          </a:p>
          <a:p>
            <a:r>
              <a:rPr lang="en-US" sz="1700">
                <a:hlinkClick r:id="rId4"/>
              </a:rPr>
              <a:t>FDA</a:t>
            </a:r>
            <a:r>
              <a:rPr lang="en-US" sz="1700">
                <a:ea typeface="Calibri" panose="020F0502020204030204"/>
                <a:cs typeface="Calibri" panose="020F0502020204030204"/>
                <a:hlinkClick r:id="rId4"/>
              </a:rPr>
              <a:t>: Information About MOUD</a:t>
            </a:r>
            <a:endParaRPr lang="en-US"/>
          </a:p>
        </p:txBody>
      </p:sp>
      <p:cxnSp>
        <p:nvCxnSpPr>
          <p:cNvPr id="3" name="Straight Connector 2">
            <a:extLst>
              <a:ext uri="{FF2B5EF4-FFF2-40B4-BE49-F238E27FC236}">
                <a16:creationId xmlns:a16="http://schemas.microsoft.com/office/drawing/2014/main" id="{855517AB-87A4-1AA5-3887-5EAE55CAE401}"/>
              </a:ext>
            </a:extLst>
          </p:cNvPr>
          <p:cNvCxnSpPr>
            <a:cxnSpLocks/>
          </p:cNvCxnSpPr>
          <p:nvPr/>
        </p:nvCxnSpPr>
        <p:spPr>
          <a:xfrm>
            <a:off x="3180949" y="1074461"/>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0" name="Picture 9" descr="A close-up of a logo&#10;&#10;AI-generated content may be incorrect.">
            <a:extLst>
              <a:ext uri="{FF2B5EF4-FFF2-40B4-BE49-F238E27FC236}">
                <a16:creationId xmlns:a16="http://schemas.microsoft.com/office/drawing/2014/main" id="{3B80B948-7B06-8454-D50D-C30C7075AC31}"/>
              </a:ext>
            </a:extLst>
          </p:cNvPr>
          <p:cNvPicPr>
            <a:picLocks noChangeAspect="1"/>
          </p:cNvPicPr>
          <p:nvPr/>
        </p:nvPicPr>
        <p:blipFill>
          <a:blip r:embed="rId5"/>
          <a:stretch>
            <a:fillRect/>
          </a:stretch>
        </p:blipFill>
        <p:spPr>
          <a:xfrm>
            <a:off x="0" y="6246574"/>
            <a:ext cx="1466687" cy="611426"/>
          </a:xfrm>
          <a:prstGeom prst="rect">
            <a:avLst/>
          </a:prstGeom>
        </p:spPr>
      </p:pic>
      <p:sp>
        <p:nvSpPr>
          <p:cNvPr id="11" name="Rectangle 10">
            <a:extLst>
              <a:ext uri="{FF2B5EF4-FFF2-40B4-BE49-F238E27FC236}">
                <a16:creationId xmlns:a16="http://schemas.microsoft.com/office/drawing/2014/main" id="{00D7327D-231A-2983-EC4E-8B5A4749D2A8}"/>
              </a:ext>
            </a:extLst>
          </p:cNvPr>
          <p:cNvSpPr/>
          <p:nvPr/>
        </p:nvSpPr>
        <p:spPr>
          <a:xfrm>
            <a:off x="11892644"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4EEB3F-EE0A-3D12-0A5A-6D9CBD1E506F}"/>
              </a:ext>
            </a:extLst>
          </p:cNvPr>
          <p:cNvSpPr/>
          <p:nvPr/>
        </p:nvSpPr>
        <p:spPr>
          <a:xfrm rot="10800000">
            <a:off x="0" y="684153"/>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21" name="Rectangle 20">
            <a:extLst>
              <a:ext uri="{FF2B5EF4-FFF2-40B4-BE49-F238E27FC236}">
                <a16:creationId xmlns:a16="http://schemas.microsoft.com/office/drawing/2014/main" id="{5CE18C02-8236-36F0-92FF-5470E2C204A4}"/>
              </a:ext>
            </a:extLst>
          </p:cNvPr>
          <p:cNvSpPr/>
          <p:nvPr/>
        </p:nvSpPr>
        <p:spPr>
          <a:xfrm>
            <a:off x="4335642" y="3193767"/>
            <a:ext cx="3528842" cy="1920972"/>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Arial"/>
              <a:buChar char="•"/>
            </a:pPr>
            <a:r>
              <a:rPr lang="en-US" sz="2000">
                <a:solidFill>
                  <a:schemeClr val="tx1"/>
                </a:solidFill>
                <a:latin typeface="Arial"/>
                <a:ea typeface="Calibri"/>
                <a:cs typeface="Calibri"/>
              </a:rPr>
              <a:t>Buprenorphine</a:t>
            </a:r>
            <a:endParaRPr lang="en-US">
              <a:solidFill>
                <a:schemeClr val="tx1"/>
              </a:solidFill>
              <a:latin typeface="Arial"/>
              <a:cs typeface="Arial"/>
            </a:endParaRPr>
          </a:p>
          <a:p>
            <a:pPr marL="342900" indent="-342900">
              <a:buFont typeface="Arial"/>
              <a:buChar char="•"/>
            </a:pPr>
            <a:r>
              <a:rPr lang="en-US" sz="2000">
                <a:solidFill>
                  <a:schemeClr val="tx1"/>
                </a:solidFill>
                <a:latin typeface="Arial"/>
                <a:ea typeface="Calibri"/>
                <a:cs typeface="Calibri"/>
              </a:rPr>
              <a:t>Methadone</a:t>
            </a:r>
          </a:p>
          <a:p>
            <a:pPr marL="342900" indent="-342900">
              <a:buFont typeface="Arial"/>
              <a:buChar char="•"/>
            </a:pPr>
            <a:r>
              <a:rPr lang="en-US" sz="2000">
                <a:solidFill>
                  <a:schemeClr val="tx1"/>
                </a:solidFill>
                <a:latin typeface="Arial"/>
                <a:ea typeface="Calibri"/>
                <a:cs typeface="Calibri"/>
              </a:rPr>
              <a:t>Naltrexone</a:t>
            </a:r>
          </a:p>
          <a:p>
            <a:pPr marL="342900" indent="-342900">
              <a:buFont typeface="Arial"/>
              <a:buChar char="•"/>
            </a:pPr>
            <a:r>
              <a:rPr lang="en-US" sz="2000">
                <a:solidFill>
                  <a:schemeClr val="tx1"/>
                </a:solidFill>
                <a:latin typeface="Arial"/>
                <a:ea typeface="Calibri"/>
                <a:cs typeface="Calibri"/>
              </a:rPr>
              <a:t>Suboxone (Buprenorphine + naloxone)</a:t>
            </a:r>
          </a:p>
        </p:txBody>
      </p:sp>
      <p:sp>
        <p:nvSpPr>
          <p:cNvPr id="22" name="Rectangle 21">
            <a:extLst>
              <a:ext uri="{FF2B5EF4-FFF2-40B4-BE49-F238E27FC236}">
                <a16:creationId xmlns:a16="http://schemas.microsoft.com/office/drawing/2014/main" id="{66AB5C33-23A8-17A5-FA30-78DE3F1DB621}"/>
              </a:ext>
            </a:extLst>
          </p:cNvPr>
          <p:cNvSpPr/>
          <p:nvPr/>
        </p:nvSpPr>
        <p:spPr>
          <a:xfrm>
            <a:off x="4338231" y="2630311"/>
            <a:ext cx="3525792" cy="569639"/>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Arial"/>
                <a:ea typeface="Calibri" panose="020F0502020204030204"/>
                <a:cs typeface="Calibri" panose="020F0502020204030204"/>
              </a:rPr>
              <a:t>Types of MOUD</a:t>
            </a:r>
          </a:p>
        </p:txBody>
      </p:sp>
      <p:grpSp>
        <p:nvGrpSpPr>
          <p:cNvPr id="164" name="Group 163">
            <a:extLst>
              <a:ext uri="{FF2B5EF4-FFF2-40B4-BE49-F238E27FC236}">
                <a16:creationId xmlns:a16="http://schemas.microsoft.com/office/drawing/2014/main" id="{61FAC75B-7143-F358-64A7-1FDBC4C35D17}"/>
              </a:ext>
            </a:extLst>
          </p:cNvPr>
          <p:cNvGrpSpPr/>
          <p:nvPr/>
        </p:nvGrpSpPr>
        <p:grpSpPr>
          <a:xfrm>
            <a:off x="8126825" y="2253754"/>
            <a:ext cx="3529618" cy="3390492"/>
            <a:chOff x="5981492" y="2782433"/>
            <a:chExt cx="3529618" cy="3390492"/>
          </a:xfrm>
        </p:grpSpPr>
        <p:sp>
          <p:nvSpPr>
            <p:cNvPr id="154" name="Rectangle 153">
              <a:extLst>
                <a:ext uri="{FF2B5EF4-FFF2-40B4-BE49-F238E27FC236}">
                  <a16:creationId xmlns:a16="http://schemas.microsoft.com/office/drawing/2014/main" id="{0D3A8861-354A-4ACC-3EA9-679DFE0359DC}"/>
                </a:ext>
              </a:extLst>
            </p:cNvPr>
            <p:cNvSpPr/>
            <p:nvPr/>
          </p:nvSpPr>
          <p:spPr>
            <a:xfrm>
              <a:off x="5981492" y="2782433"/>
              <a:ext cx="3525792" cy="569639"/>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Arial"/>
                  <a:ea typeface="Calibri" panose="020F0502020204030204"/>
                  <a:cs typeface="Calibri" panose="020F0502020204030204"/>
                </a:rPr>
                <a:t>Benefits of MOUD</a:t>
              </a:r>
            </a:p>
          </p:txBody>
        </p:sp>
        <p:sp>
          <p:nvSpPr>
            <p:cNvPr id="163" name="TextBox 162">
              <a:extLst>
                <a:ext uri="{FF2B5EF4-FFF2-40B4-BE49-F238E27FC236}">
                  <a16:creationId xmlns:a16="http://schemas.microsoft.com/office/drawing/2014/main" id="{1ACA79E2-04F2-72F1-4EE5-029431B8812E}"/>
                </a:ext>
              </a:extLst>
            </p:cNvPr>
            <p:cNvSpPr txBox="1"/>
            <p:nvPr/>
          </p:nvSpPr>
          <p:spPr>
            <a:xfrm>
              <a:off x="5983915" y="3310603"/>
              <a:ext cx="3527195" cy="2862322"/>
            </a:xfrm>
            <a:prstGeom prst="rect">
              <a:avLst/>
            </a:prstGeom>
            <a:solidFill>
              <a:schemeClr val="bg1">
                <a:lumMod val="95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Arial"/>
                  <a:ea typeface="Calibri" panose="020F0502020204030204"/>
                  <a:cs typeface="Arial"/>
                </a:rPr>
                <a:t>Reduce opioid use and symptoms related to OUD</a:t>
              </a:r>
            </a:p>
            <a:p>
              <a:pPr marL="285750" indent="-285750">
                <a:buFont typeface="Arial"/>
                <a:buChar char="•"/>
              </a:pPr>
              <a:r>
                <a:rPr lang="en-US">
                  <a:latin typeface="Arial"/>
                  <a:ea typeface="Calibri" panose="020F0502020204030204"/>
                  <a:cs typeface="Arial"/>
                </a:rPr>
                <a:t>Reduce the risk of an overdose related death</a:t>
              </a:r>
            </a:p>
            <a:p>
              <a:pPr marL="285750" indent="-285750">
                <a:buFont typeface="Arial"/>
                <a:buChar char="•"/>
              </a:pPr>
              <a:r>
                <a:rPr lang="en-US">
                  <a:latin typeface="Arial"/>
                  <a:ea typeface="Calibri" panose="020F0502020204030204"/>
                  <a:cs typeface="Arial"/>
                </a:rPr>
                <a:t>Support people who choose to reduce or stop the use of opioids</a:t>
              </a:r>
            </a:p>
            <a:p>
              <a:pPr marL="285750" indent="-285750">
                <a:buFont typeface="Arial"/>
                <a:buChar char="•"/>
              </a:pPr>
              <a:r>
                <a:rPr lang="en-US">
                  <a:latin typeface="Arial"/>
                  <a:ea typeface="Calibri" panose="020F0502020204030204"/>
                  <a:cs typeface="Arial"/>
                </a:rPr>
                <a:t>Decrease the risk of infectious disease transmission</a:t>
              </a:r>
            </a:p>
          </p:txBody>
        </p:sp>
      </p:grpSp>
      <p:grpSp>
        <p:nvGrpSpPr>
          <p:cNvPr id="171" name="Group 170">
            <a:extLst>
              <a:ext uri="{FF2B5EF4-FFF2-40B4-BE49-F238E27FC236}">
                <a16:creationId xmlns:a16="http://schemas.microsoft.com/office/drawing/2014/main" id="{1ADCA682-D118-FBFF-7F7B-107FF8127087}"/>
              </a:ext>
            </a:extLst>
          </p:cNvPr>
          <p:cNvGrpSpPr/>
          <p:nvPr/>
        </p:nvGrpSpPr>
        <p:grpSpPr>
          <a:xfrm>
            <a:off x="515842" y="2629149"/>
            <a:ext cx="3528842" cy="2424248"/>
            <a:chOff x="261316" y="1729080"/>
            <a:chExt cx="3528842" cy="2424248"/>
          </a:xfrm>
        </p:grpSpPr>
        <p:sp>
          <p:nvSpPr>
            <p:cNvPr id="168" name="Rectangle 167">
              <a:extLst>
                <a:ext uri="{FF2B5EF4-FFF2-40B4-BE49-F238E27FC236}">
                  <a16:creationId xmlns:a16="http://schemas.microsoft.com/office/drawing/2014/main" id="{36079E98-0800-E230-694E-1E04C9511EC6}"/>
                </a:ext>
              </a:extLst>
            </p:cNvPr>
            <p:cNvSpPr/>
            <p:nvPr/>
          </p:nvSpPr>
          <p:spPr>
            <a:xfrm>
              <a:off x="261316" y="2232356"/>
              <a:ext cx="3528842" cy="192097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aseline="0">
                  <a:solidFill>
                    <a:schemeClr val="tx1"/>
                  </a:solidFill>
                  <a:latin typeface="Arial"/>
                  <a:cs typeface="Arial"/>
                </a:rPr>
                <a:t>MOUD is an evidence-based intervention that is proven to be effective in treating Opioid Use Disorder (OUD)</a:t>
              </a:r>
              <a:endParaRPr lang="en-US" sz="2000">
                <a:solidFill>
                  <a:schemeClr val="tx1"/>
                </a:solidFill>
                <a:latin typeface="Arial"/>
                <a:ea typeface="Calibri"/>
                <a:cs typeface="Arial"/>
              </a:endParaRPr>
            </a:p>
          </p:txBody>
        </p:sp>
        <p:sp>
          <p:nvSpPr>
            <p:cNvPr id="169" name="Rectangle 168">
              <a:extLst>
                <a:ext uri="{FF2B5EF4-FFF2-40B4-BE49-F238E27FC236}">
                  <a16:creationId xmlns:a16="http://schemas.microsoft.com/office/drawing/2014/main" id="{5B6CE936-41BC-C5A9-6684-1C96BEA6E8BF}"/>
                </a:ext>
              </a:extLst>
            </p:cNvPr>
            <p:cNvSpPr/>
            <p:nvPr/>
          </p:nvSpPr>
          <p:spPr>
            <a:xfrm>
              <a:off x="263170" y="1729080"/>
              <a:ext cx="3525792" cy="569639"/>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Arial"/>
                  <a:ea typeface="Calibri"/>
                  <a:cs typeface="Calibri"/>
                </a:rPr>
                <a:t>What is MOUD?</a:t>
              </a:r>
            </a:p>
          </p:txBody>
        </p:sp>
        <p:sp>
          <p:nvSpPr>
            <p:cNvPr id="170" name="Rectangle 169">
              <a:extLst>
                <a:ext uri="{FF2B5EF4-FFF2-40B4-BE49-F238E27FC236}">
                  <a16:creationId xmlns:a16="http://schemas.microsoft.com/office/drawing/2014/main" id="{1FE1DE2A-B915-930E-A225-9BC28CF8EF1F}"/>
                </a:ext>
              </a:extLst>
            </p:cNvPr>
            <p:cNvSpPr/>
            <p:nvPr/>
          </p:nvSpPr>
          <p:spPr>
            <a:xfrm>
              <a:off x="265706" y="1740199"/>
              <a:ext cx="3522431" cy="240825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EDE86B4-BDF9-05AA-9EBB-696AA5471455}"/>
              </a:ext>
            </a:extLst>
          </p:cNvPr>
          <p:cNvSpPr txBox="1"/>
          <p:nvPr/>
        </p:nvSpPr>
        <p:spPr>
          <a:xfrm>
            <a:off x="1040946" y="1357314"/>
            <a:ext cx="94807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ea typeface="Calibri"/>
                <a:cs typeface="Calibri"/>
              </a:rPr>
              <a:t>Purpose:</a:t>
            </a:r>
            <a:r>
              <a:rPr lang="en-US" sz="3200">
                <a:ea typeface="Calibri"/>
                <a:cs typeface="Calibri"/>
              </a:rPr>
              <a:t> Curb cravings too prevent the use of opioids</a:t>
            </a:r>
            <a:endParaRPr lang="en-US" sz="3200"/>
          </a:p>
        </p:txBody>
      </p:sp>
    </p:spTree>
    <p:extLst>
      <p:ext uri="{BB962C8B-B14F-4D97-AF65-F5344CB8AC3E}">
        <p14:creationId xmlns:p14="http://schemas.microsoft.com/office/powerpoint/2010/main" val="888571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 name="Rectangle 4">
            <a:extLst>
              <a:ext uri="{FF2B5EF4-FFF2-40B4-BE49-F238E27FC236}">
                <a16:creationId xmlns:a16="http://schemas.microsoft.com/office/drawing/2014/main" id="{4BB4E2DA-B6FA-361C-FA28-E8D4E3EFB7CD}"/>
              </a:ext>
            </a:extLst>
          </p:cNvPr>
          <p:cNvSpPr/>
          <p:nvPr/>
        </p:nvSpPr>
        <p:spPr>
          <a:xfrm>
            <a:off x="0" y="6553200"/>
            <a:ext cx="12192000" cy="304800"/>
          </a:xfrm>
          <a:prstGeom prst="rect">
            <a:avLst/>
          </a:prstGeom>
          <a:solidFill>
            <a:srgbClr val="56920C"/>
          </a:solidFill>
          <a:ln>
            <a:solidFill>
              <a:srgbClr val="5692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510" name="Google Shape;510;p62"/>
          <p:cNvSpPr txBox="1">
            <a:spLocks noGrp="1"/>
          </p:cNvSpPr>
          <p:nvPr>
            <p:ph type="title"/>
          </p:nvPr>
        </p:nvSpPr>
        <p:spPr>
          <a:xfrm>
            <a:off x="968829" y="246745"/>
            <a:ext cx="10515600" cy="730405"/>
          </a:xfrm>
          <a:prstGeom prst="rect">
            <a:avLst/>
          </a:prstGeom>
          <a:noFill/>
          <a:ln>
            <a:noFill/>
          </a:ln>
        </p:spPr>
        <p:txBody>
          <a:bodyPr spcFirstLastPara="1" vert="horz" wrap="square" lIns="91426" tIns="45700" rIns="91426" bIns="45700" rtlCol="0" anchor="ctr" anchorCtr="0">
            <a:noAutofit/>
          </a:bodyPr>
          <a:lstStyle/>
          <a:p>
            <a:pPr algn="ctr">
              <a:spcBef>
                <a:spcPts val="0"/>
              </a:spcBef>
            </a:pPr>
            <a:r>
              <a:rPr lang="en-US" sz="4800" b="1">
                <a:solidFill>
                  <a:srgbClr val="153753"/>
                </a:solidFill>
                <a:latin typeface="Arial" panose="020B0604020202020204" pitchFamily="34" charset="0"/>
                <a:cs typeface="Arial" panose="020B0604020202020204" pitchFamily="34" charset="0"/>
              </a:rPr>
              <a:t>Harm Reduction</a:t>
            </a:r>
            <a:endParaRPr lang="en-US" sz="4800">
              <a:solidFill>
                <a:srgbClr val="153753"/>
              </a:solidFill>
              <a:latin typeface="Arial" panose="020B0604020202020204" pitchFamily="34" charset="0"/>
              <a:cs typeface="Arial" panose="020B0604020202020204" pitchFamily="34" charset="0"/>
            </a:endParaRPr>
          </a:p>
        </p:txBody>
      </p:sp>
      <p:sp>
        <p:nvSpPr>
          <p:cNvPr id="511" name="Google Shape;511;p62"/>
          <p:cNvSpPr txBox="1">
            <a:spLocks noGrp="1"/>
          </p:cNvSpPr>
          <p:nvPr>
            <p:ph idx="1"/>
          </p:nvPr>
        </p:nvSpPr>
        <p:spPr>
          <a:xfrm>
            <a:off x="560003" y="1127936"/>
            <a:ext cx="11071993" cy="5289711"/>
          </a:xfrm>
          <a:prstGeom prst="rect">
            <a:avLst/>
          </a:prstGeom>
          <a:noFill/>
          <a:ln>
            <a:noFill/>
          </a:ln>
        </p:spPr>
        <p:txBody>
          <a:bodyPr spcFirstLastPara="1" vert="horz" wrap="square" lIns="91426" tIns="45700" rIns="91426" bIns="45700" rtlCol="0" anchor="t" anchorCtr="0">
            <a:noAutofit/>
          </a:bodyPr>
          <a:lstStyle/>
          <a:p>
            <a:pPr marL="0" indent="0">
              <a:lnSpc>
                <a:spcPct val="80000"/>
              </a:lnSpc>
              <a:spcBef>
                <a:spcPts val="0"/>
              </a:spcBef>
              <a:buClr>
                <a:schemeClr val="dk2"/>
              </a:buClr>
              <a:buSzPts val="3200"/>
              <a:buNone/>
            </a:pPr>
            <a:endParaRPr lang="en-US" sz="2400" b="1" u="sng">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sz="2400">
                <a:latin typeface="Arial"/>
                <a:cs typeface="Arial"/>
              </a:rPr>
              <a:t>A set of practical strategies and ideas aimed at reducing negative consequences associated with drug use and preventing overdose deaths.</a:t>
            </a:r>
            <a:endParaRPr lang="en-US" sz="2400">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endParaRPr lang="en-US" sz="2400">
              <a:latin typeface="Arial"/>
              <a:cs typeface="Arial"/>
            </a:endParaRPr>
          </a:p>
          <a:p>
            <a:pPr marL="448310" indent="-457200">
              <a:lnSpc>
                <a:spcPct val="80000"/>
              </a:lnSpc>
              <a:spcBef>
                <a:spcPts val="0"/>
              </a:spcBef>
              <a:buClr>
                <a:schemeClr val="dk2"/>
              </a:buClr>
              <a:buSzPts val="3200"/>
            </a:pPr>
            <a:r>
              <a:rPr lang="en-US" sz="2400">
                <a:latin typeface="Arial"/>
                <a:cs typeface="Arial"/>
              </a:rPr>
              <a:t>A movement for social justice built on a belief in, and respect for, the rights and autonomy of people who use drugs.</a:t>
            </a:r>
          </a:p>
          <a:p>
            <a:pPr marL="448310" indent="-457200">
              <a:lnSpc>
                <a:spcPct val="80000"/>
              </a:lnSpc>
              <a:spcBef>
                <a:spcPts val="0"/>
              </a:spcBef>
              <a:buClr>
                <a:schemeClr val="dk2"/>
              </a:buClr>
              <a:buSzPts val="3200"/>
            </a:pPr>
            <a:endParaRPr lang="en-US" sz="2400">
              <a:latin typeface="Arial"/>
              <a:cs typeface="Arial"/>
            </a:endParaRPr>
          </a:p>
          <a:p>
            <a:pPr marL="448310" indent="-457200">
              <a:lnSpc>
                <a:spcPct val="80000"/>
              </a:lnSpc>
              <a:spcBef>
                <a:spcPts val="0"/>
              </a:spcBef>
              <a:buClr>
                <a:schemeClr val="dk2"/>
              </a:buClr>
              <a:buSzPts val="3200"/>
            </a:pPr>
            <a:r>
              <a:rPr lang="en-US" sz="2400">
                <a:latin typeface="Arial"/>
                <a:cs typeface="Arial"/>
              </a:rPr>
              <a:t>Evidence-based and effective in </a:t>
            </a:r>
            <a:r>
              <a:rPr lang="en-US" sz="2400" b="1">
                <a:latin typeface="Arial"/>
                <a:cs typeface="Arial"/>
              </a:rPr>
              <a:t>reducing overdoses and overdose deaths.</a:t>
            </a:r>
            <a:endParaRPr lang="en-US" sz="2400">
              <a:latin typeface="Arial"/>
              <a:cs typeface="Arial"/>
            </a:endParaRPr>
          </a:p>
          <a:p>
            <a:pPr marL="448310" indent="-457200">
              <a:lnSpc>
                <a:spcPct val="80000"/>
              </a:lnSpc>
              <a:spcBef>
                <a:spcPts val="0"/>
              </a:spcBef>
              <a:buClr>
                <a:schemeClr val="dk2"/>
              </a:buClr>
              <a:buSzPts val="3200"/>
              <a:buFont typeface="Wingdings" panose="020B0604020202020204" pitchFamily="34" charset="0"/>
              <a:buChar char="Ø"/>
            </a:pPr>
            <a:endParaRPr lang="en-US" sz="2400">
              <a:latin typeface="Arial"/>
              <a:cs typeface="Arial"/>
            </a:endParaRPr>
          </a:p>
          <a:p>
            <a:pPr marL="1019810" lvl="1" indent="-342900">
              <a:lnSpc>
                <a:spcPct val="80000"/>
              </a:lnSpc>
              <a:spcBef>
                <a:spcPts val="0"/>
              </a:spcBef>
              <a:buClr>
                <a:schemeClr val="dk2"/>
              </a:buClr>
              <a:buSzPts val="3200"/>
              <a:buFont typeface="Wingdings" panose="020B0604020202020204" pitchFamily="34" charset="0"/>
              <a:buChar char="Ø"/>
            </a:pPr>
            <a:r>
              <a:rPr lang="en-US">
                <a:latin typeface="Arial"/>
                <a:cs typeface="Arial"/>
              </a:rPr>
              <a:t>The intent is to </a:t>
            </a:r>
            <a:r>
              <a:rPr lang="en-US" b="1">
                <a:latin typeface="Arial"/>
                <a:cs typeface="Arial"/>
              </a:rPr>
              <a:t>reduce the risks associated with drug use.</a:t>
            </a:r>
            <a:endParaRPr lang="en-US">
              <a:latin typeface="Arial"/>
              <a:cs typeface="Arial"/>
            </a:endParaRPr>
          </a:p>
          <a:p>
            <a:pPr marL="448310" indent="-457200">
              <a:lnSpc>
                <a:spcPct val="80000"/>
              </a:lnSpc>
              <a:spcBef>
                <a:spcPts val="0"/>
              </a:spcBef>
              <a:buSzPts val="3200"/>
              <a:buFont typeface="Wingdings" panose="020B0604020202020204" pitchFamily="34" charset="0"/>
              <a:buChar char="Ø"/>
            </a:pPr>
            <a:endParaRPr lang="en-US" sz="2400">
              <a:latin typeface="Arial" panose="020B0604020202020204" pitchFamily="34" charset="0"/>
              <a:cs typeface="Arial" panose="020B0604020202020204" pitchFamily="34" charset="0"/>
            </a:endParaRPr>
          </a:p>
          <a:p>
            <a:pPr marL="1019810" lvl="1" indent="-342900">
              <a:lnSpc>
                <a:spcPct val="80000"/>
              </a:lnSpc>
              <a:spcBef>
                <a:spcPts val="0"/>
              </a:spcBef>
              <a:buSzPts val="3200"/>
              <a:buFont typeface="Wingdings" panose="020B0604020202020204" pitchFamily="34" charset="0"/>
              <a:buChar char="Ø"/>
            </a:pPr>
            <a:r>
              <a:rPr lang="en-US">
                <a:latin typeface="Arial"/>
                <a:cs typeface="Arial"/>
              </a:rPr>
              <a:t>The purpose is NOT to force people to stop using drugs. </a:t>
            </a:r>
          </a:p>
          <a:p>
            <a:pPr marL="448310" indent="-457200">
              <a:lnSpc>
                <a:spcPct val="80000"/>
              </a:lnSpc>
              <a:spcBef>
                <a:spcPts val="0"/>
              </a:spcBef>
              <a:buSzPts val="3200"/>
              <a:buFont typeface="Wingdings" panose="020B0604020202020204" pitchFamily="34" charset="0"/>
              <a:buChar char="Ø"/>
            </a:pPr>
            <a:endParaRPr lang="en-US" sz="2400">
              <a:latin typeface="Arial"/>
              <a:cs typeface="Arial"/>
            </a:endParaRPr>
          </a:p>
          <a:p>
            <a:pPr marL="1019810" lvl="1" indent="-342900">
              <a:lnSpc>
                <a:spcPct val="80000"/>
              </a:lnSpc>
              <a:spcBef>
                <a:spcPts val="0"/>
              </a:spcBef>
              <a:buSzPts val="3200"/>
              <a:buFont typeface="Wingdings" panose="020B0604020202020204" pitchFamily="34" charset="0"/>
              <a:buChar char="Ø"/>
            </a:pPr>
            <a:r>
              <a:rPr lang="en-US">
                <a:latin typeface="Arial"/>
                <a:cs typeface="Arial"/>
              </a:rPr>
              <a:t>The purpose is to </a:t>
            </a:r>
            <a:r>
              <a:rPr lang="en-US" b="1">
                <a:latin typeface="Arial"/>
                <a:cs typeface="Arial"/>
              </a:rPr>
              <a:t>keep people alive long enough for if/when they are ready </a:t>
            </a:r>
            <a:r>
              <a:rPr lang="en-US">
                <a:latin typeface="Arial"/>
                <a:cs typeface="Arial"/>
              </a:rPr>
              <a:t>to stop using.</a:t>
            </a:r>
            <a:endParaRPr lang="en-US">
              <a:ea typeface="Calibri"/>
              <a:cs typeface="Calibri"/>
            </a:endParaRPr>
          </a:p>
          <a:p>
            <a:pPr marL="448310" indent="-457200">
              <a:lnSpc>
                <a:spcPct val="80000"/>
              </a:lnSpc>
              <a:spcBef>
                <a:spcPts val="0"/>
              </a:spcBef>
              <a:buSzPts val="3200"/>
            </a:pPr>
            <a:endParaRPr lang="en-US" sz="2400">
              <a:latin typeface="Arial" panose="020B0604020202020204" pitchFamily="34" charset="0"/>
              <a:cs typeface="Arial" panose="020B0604020202020204" pitchFamily="34" charset="0"/>
            </a:endParaRPr>
          </a:p>
          <a:p>
            <a:pPr marL="448310" indent="-457200">
              <a:lnSpc>
                <a:spcPct val="80000"/>
              </a:lnSpc>
              <a:spcBef>
                <a:spcPts val="0"/>
              </a:spcBef>
              <a:buSzPts val="3200"/>
            </a:pPr>
            <a:endParaRPr lang="en-US" sz="2400" b="1">
              <a:latin typeface="Arial"/>
              <a:ea typeface="Calibri"/>
              <a:cs typeface="Arial"/>
            </a:endParaRPr>
          </a:p>
          <a:p>
            <a:pPr marL="448310" indent="-457200">
              <a:lnSpc>
                <a:spcPct val="80000"/>
              </a:lnSpc>
              <a:spcBef>
                <a:spcPts val="0"/>
              </a:spcBef>
              <a:buClr>
                <a:schemeClr val="dk2"/>
              </a:buClr>
              <a:buSzPts val="3200"/>
            </a:pPr>
            <a:endParaRPr lang="en-US" sz="2400">
              <a:latin typeface="Arial"/>
              <a:cs typeface="Arial"/>
            </a:endParaRPr>
          </a:p>
          <a:p>
            <a:pPr marL="448310" indent="-457200">
              <a:lnSpc>
                <a:spcPct val="80000"/>
              </a:lnSpc>
              <a:spcBef>
                <a:spcPts val="0"/>
              </a:spcBef>
              <a:buClr>
                <a:schemeClr val="dk2"/>
              </a:buClr>
              <a:buSzPts val="3200"/>
            </a:pPr>
            <a:endParaRPr lang="en-US" sz="2400">
              <a:latin typeface="Arial"/>
              <a:cs typeface="Arial"/>
            </a:endParaRPr>
          </a:p>
          <a:p>
            <a:pPr marL="448310" indent="-457200">
              <a:lnSpc>
                <a:spcPct val="80000"/>
              </a:lnSpc>
              <a:spcBef>
                <a:spcPts val="0"/>
              </a:spcBef>
              <a:buClr>
                <a:schemeClr val="dk2"/>
              </a:buClr>
              <a:buSzPts val="3200"/>
            </a:pPr>
            <a:endParaRPr lang="en-US" sz="1600">
              <a:latin typeface="Arial"/>
              <a:cs typeface="Arial"/>
            </a:endParaRPr>
          </a:p>
          <a:p>
            <a:pPr marL="0" indent="0" algn="r">
              <a:lnSpc>
                <a:spcPct val="80000"/>
              </a:lnSpc>
              <a:spcBef>
                <a:spcPts val="373"/>
              </a:spcBef>
              <a:buClr>
                <a:schemeClr val="dk2"/>
              </a:buClr>
              <a:buSzPts val="1870"/>
              <a:buNone/>
            </a:pPr>
            <a:endParaRPr lang="en-US" sz="3200">
              <a:solidFill>
                <a:srgbClr val="3C78D8"/>
              </a:solidFill>
              <a:latin typeface="Arial" panose="020B0604020202020204" pitchFamily="34" charset="0"/>
              <a:cs typeface="Arial" panose="020B0604020202020204" pitchFamily="34" charset="0"/>
            </a:endParaRPr>
          </a:p>
          <a:p>
            <a:pPr marL="0" indent="0" algn="r">
              <a:lnSpc>
                <a:spcPct val="80000"/>
              </a:lnSpc>
              <a:spcBef>
                <a:spcPts val="373"/>
              </a:spcBef>
              <a:buClr>
                <a:schemeClr val="dk2"/>
              </a:buClr>
              <a:buSzPts val="1870"/>
              <a:buNone/>
            </a:pPr>
            <a:endParaRPr lang="en-US" sz="3200">
              <a:solidFill>
                <a:srgbClr val="3C78D8"/>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37E98124-0D63-9340-65D5-464ED11351CB}"/>
              </a:ext>
            </a:extLst>
          </p:cNvPr>
          <p:cNvCxnSpPr>
            <a:cxnSpLocks/>
          </p:cNvCxnSpPr>
          <p:nvPr/>
        </p:nvCxnSpPr>
        <p:spPr>
          <a:xfrm>
            <a:off x="3631067" y="1085477"/>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4" name="Picture 3" descr="A close-up of a logo&#10;&#10;AI-generated content may be incorrect.">
            <a:extLst>
              <a:ext uri="{FF2B5EF4-FFF2-40B4-BE49-F238E27FC236}">
                <a16:creationId xmlns:a16="http://schemas.microsoft.com/office/drawing/2014/main" id="{258CCDED-46B7-0204-CA3A-67AB68C9EF7A}"/>
              </a:ext>
            </a:extLst>
          </p:cNvPr>
          <p:cNvPicPr>
            <a:picLocks noChangeAspect="1"/>
          </p:cNvPicPr>
          <p:nvPr/>
        </p:nvPicPr>
        <p:blipFill>
          <a:blip r:embed="rId3"/>
          <a:stretch>
            <a:fillRect/>
          </a:stretch>
        </p:blipFill>
        <p:spPr>
          <a:xfrm>
            <a:off x="0" y="6246574"/>
            <a:ext cx="1466687" cy="611426"/>
          </a:xfrm>
          <a:prstGeom prst="rect">
            <a:avLst/>
          </a:prstGeom>
        </p:spPr>
      </p:pic>
      <p:sp>
        <p:nvSpPr>
          <p:cNvPr id="6" name="Rectangle 5">
            <a:extLst>
              <a:ext uri="{FF2B5EF4-FFF2-40B4-BE49-F238E27FC236}">
                <a16:creationId xmlns:a16="http://schemas.microsoft.com/office/drawing/2014/main" id="{D02797D6-25F9-F222-0AF1-8D8F51ADE4CA}"/>
              </a:ext>
            </a:extLst>
          </p:cNvPr>
          <p:cNvSpPr/>
          <p:nvPr/>
        </p:nvSpPr>
        <p:spPr>
          <a:xfrm rot="10800000">
            <a:off x="11897605" y="3807451"/>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1029033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3"/>
          <p:cNvSpPr txBox="1"/>
          <p:nvPr/>
        </p:nvSpPr>
        <p:spPr>
          <a:xfrm>
            <a:off x="319287" y="2220971"/>
            <a:ext cx="3590644" cy="1608788"/>
          </a:xfrm>
          <a:prstGeom prst="rect">
            <a:avLst/>
          </a:prstGeom>
          <a:solidFill>
            <a:srgbClr val="FFFFFF"/>
          </a:solidFill>
          <a:ln>
            <a:noFill/>
          </a:ln>
        </p:spPr>
        <p:txBody>
          <a:bodyPr spcFirstLastPara="1" wrap="square" lIns="91426" tIns="91426" rIns="91426" bIns="91426" anchor="t" anchorCtr="0">
            <a:noAutofit/>
          </a:bodyPr>
          <a:lstStyle/>
          <a:p>
            <a:pPr algn="ctr"/>
            <a:r>
              <a:rPr lang="en-US" sz="2800">
                <a:solidFill>
                  <a:srgbClr val="000000"/>
                </a:solidFill>
                <a:latin typeface="Arial"/>
                <a:ea typeface="Open Sans"/>
                <a:cs typeface="Arial"/>
              </a:rPr>
              <a:t>There are Harm Reduction Centers in all 21 counties in NJ. </a:t>
            </a:r>
            <a:endParaRPr lang="en-US" sz="2800">
              <a:ea typeface="Calibri" panose="020F0502020204030204"/>
              <a:cs typeface="Calibri" panose="020F0502020204030204"/>
            </a:endParaRPr>
          </a:p>
        </p:txBody>
      </p:sp>
      <p:sp>
        <p:nvSpPr>
          <p:cNvPr id="520" name="Google Shape;520;p63"/>
          <p:cNvSpPr txBox="1"/>
          <p:nvPr/>
        </p:nvSpPr>
        <p:spPr>
          <a:xfrm>
            <a:off x="4191426" y="3742383"/>
            <a:ext cx="2116574" cy="1260207"/>
          </a:xfrm>
          <a:prstGeom prst="rect">
            <a:avLst/>
          </a:prstGeom>
          <a:noFill/>
          <a:ln>
            <a:noFill/>
          </a:ln>
        </p:spPr>
        <p:txBody>
          <a:bodyPr spcFirstLastPara="1" wrap="square" lIns="91426" tIns="91426" rIns="91426" bIns="91426" anchor="t" anchorCtr="0">
            <a:noAutofit/>
          </a:bodyPr>
          <a:lstStyle/>
          <a:p>
            <a:pPr algn="ctr"/>
            <a:r>
              <a:rPr lang="en-US" sz="1500" b="1">
                <a:latin typeface="Calibri"/>
                <a:ea typeface="Calibri"/>
                <a:cs typeface="Calibri"/>
                <a:sym typeface="Calibri"/>
              </a:rPr>
              <a:t>Safer smoking/sniffing supplies, sterile syringes, needles &amp; injection equipment, &amp; testing strips </a:t>
            </a:r>
            <a:endParaRPr lang="en-US" sz="1500" b="1">
              <a:ea typeface="Calibri"/>
              <a:cs typeface="Calibri"/>
            </a:endParaRPr>
          </a:p>
          <a:p>
            <a:pPr algn="ctr"/>
            <a:endParaRPr lang="en-US" sz="1500" b="1">
              <a:latin typeface="Calibri"/>
              <a:ea typeface="Calibri"/>
              <a:cs typeface="Calibri"/>
            </a:endParaRPr>
          </a:p>
        </p:txBody>
      </p:sp>
      <p:sp>
        <p:nvSpPr>
          <p:cNvPr id="521" name="Google Shape;521;p63"/>
          <p:cNvSpPr txBox="1"/>
          <p:nvPr/>
        </p:nvSpPr>
        <p:spPr>
          <a:xfrm>
            <a:off x="7266132" y="868526"/>
            <a:ext cx="1875600" cy="616800"/>
          </a:xfrm>
          <a:prstGeom prst="rect">
            <a:avLst/>
          </a:prstGeom>
          <a:noFill/>
          <a:ln>
            <a:noFill/>
          </a:ln>
        </p:spPr>
        <p:txBody>
          <a:bodyPr spcFirstLastPara="1" wrap="square" lIns="91426" tIns="91426" rIns="91426" bIns="91426" anchor="t" anchorCtr="0">
            <a:noAutofit/>
          </a:bodyPr>
          <a:lstStyle/>
          <a:p>
            <a:r>
              <a:rPr lang="en-US" sz="1500" b="1">
                <a:latin typeface="Calibri"/>
                <a:ea typeface="Calibri"/>
                <a:cs typeface="Calibri"/>
                <a:sym typeface="Calibri"/>
              </a:rPr>
              <a:t>Overdose education &amp; access to naloxone</a:t>
            </a:r>
            <a:endParaRPr sz="1500" b="1">
              <a:latin typeface="Calibri"/>
              <a:ea typeface="Calibri"/>
              <a:cs typeface="Calibri"/>
              <a:sym typeface="Calibri"/>
            </a:endParaRPr>
          </a:p>
        </p:txBody>
      </p:sp>
      <p:sp>
        <p:nvSpPr>
          <p:cNvPr id="522" name="Google Shape;522;p63"/>
          <p:cNvSpPr txBox="1"/>
          <p:nvPr/>
        </p:nvSpPr>
        <p:spPr>
          <a:xfrm>
            <a:off x="4600701" y="1444938"/>
            <a:ext cx="1507989" cy="1069858"/>
          </a:xfrm>
          <a:prstGeom prst="rect">
            <a:avLst/>
          </a:prstGeom>
          <a:noFill/>
          <a:ln>
            <a:noFill/>
          </a:ln>
        </p:spPr>
        <p:txBody>
          <a:bodyPr spcFirstLastPara="1" wrap="square" lIns="91426" tIns="91426" rIns="91426" bIns="91426" anchor="t" anchorCtr="0">
            <a:noAutofit/>
          </a:bodyPr>
          <a:lstStyle/>
          <a:p>
            <a:pPr algn="ctr"/>
            <a:r>
              <a:rPr lang="en-US" sz="1500" b="1">
                <a:latin typeface="Calibri"/>
                <a:ea typeface="Calibri"/>
                <a:cs typeface="Calibri"/>
                <a:sym typeface="Calibri"/>
              </a:rPr>
              <a:t>On-site counseling &amp; referral to social services</a:t>
            </a:r>
            <a:endParaRPr sz="1500" b="1">
              <a:latin typeface="Calibri"/>
              <a:ea typeface="Calibri"/>
              <a:cs typeface="Calibri"/>
              <a:sym typeface="Calibri"/>
            </a:endParaRPr>
          </a:p>
        </p:txBody>
      </p:sp>
      <p:sp>
        <p:nvSpPr>
          <p:cNvPr id="524" name="Google Shape;524;p63"/>
          <p:cNvSpPr txBox="1"/>
          <p:nvPr/>
        </p:nvSpPr>
        <p:spPr>
          <a:xfrm>
            <a:off x="10165037" y="1395393"/>
            <a:ext cx="1405534" cy="805827"/>
          </a:xfrm>
          <a:prstGeom prst="rect">
            <a:avLst/>
          </a:prstGeom>
          <a:noFill/>
          <a:ln>
            <a:noFill/>
          </a:ln>
        </p:spPr>
        <p:txBody>
          <a:bodyPr spcFirstLastPara="1" wrap="square" lIns="91426" tIns="91426" rIns="91426" bIns="91426" anchor="t" anchorCtr="0">
            <a:noAutofit/>
          </a:bodyPr>
          <a:lstStyle/>
          <a:p>
            <a:pPr algn="ctr"/>
            <a:r>
              <a:rPr lang="en-US" sz="1500" b="1">
                <a:latin typeface="Calibri"/>
                <a:ea typeface="Calibri"/>
                <a:cs typeface="Calibri"/>
                <a:sym typeface="Calibri"/>
              </a:rPr>
              <a:t>Harm Reduction Health Nurses</a:t>
            </a:r>
            <a:endParaRPr sz="1500" b="1">
              <a:latin typeface="Calibri"/>
              <a:ea typeface="Calibri"/>
              <a:cs typeface="Calibri"/>
              <a:sym typeface="Calibri"/>
            </a:endParaRPr>
          </a:p>
        </p:txBody>
      </p:sp>
      <p:sp>
        <p:nvSpPr>
          <p:cNvPr id="526" name="Google Shape;526;p63"/>
          <p:cNvSpPr txBox="1"/>
          <p:nvPr/>
        </p:nvSpPr>
        <p:spPr>
          <a:xfrm>
            <a:off x="10253347" y="3928884"/>
            <a:ext cx="1806173" cy="892240"/>
          </a:xfrm>
          <a:prstGeom prst="rect">
            <a:avLst/>
          </a:prstGeom>
          <a:noFill/>
          <a:ln>
            <a:noFill/>
          </a:ln>
        </p:spPr>
        <p:txBody>
          <a:bodyPr spcFirstLastPara="1" wrap="square" lIns="91426" tIns="91426" rIns="91426" bIns="91426" anchor="t" anchorCtr="0">
            <a:noAutofit/>
          </a:bodyPr>
          <a:lstStyle/>
          <a:p>
            <a:pPr algn="ctr"/>
            <a:r>
              <a:rPr lang="en-US" sz="1500" b="1">
                <a:latin typeface="Calibri"/>
                <a:ea typeface="Calibri"/>
                <a:cs typeface="Calibri"/>
                <a:sym typeface="Calibri"/>
              </a:rPr>
              <a:t>Condom Distribution &amp; safe sex education</a:t>
            </a:r>
            <a:endParaRPr lang="en-US" sz="1500" b="1">
              <a:latin typeface="Calibri"/>
              <a:ea typeface="Calibri"/>
              <a:cs typeface="Calibri"/>
            </a:endParaRPr>
          </a:p>
        </p:txBody>
      </p:sp>
      <p:sp>
        <p:nvSpPr>
          <p:cNvPr id="527" name="Google Shape;527;p63"/>
          <p:cNvSpPr txBox="1"/>
          <p:nvPr/>
        </p:nvSpPr>
        <p:spPr>
          <a:xfrm>
            <a:off x="9023898" y="6047446"/>
            <a:ext cx="1875600" cy="616800"/>
          </a:xfrm>
          <a:prstGeom prst="rect">
            <a:avLst/>
          </a:prstGeom>
          <a:noFill/>
          <a:ln>
            <a:noFill/>
          </a:ln>
        </p:spPr>
        <p:txBody>
          <a:bodyPr spcFirstLastPara="1" wrap="square" lIns="91426" tIns="91426" rIns="91426" bIns="91426" anchor="t" anchorCtr="0">
            <a:noAutofit/>
          </a:bodyPr>
          <a:lstStyle/>
          <a:p>
            <a:pPr algn="ctr"/>
            <a:r>
              <a:rPr lang="en-US" sz="1500" b="1">
                <a:latin typeface="Calibri"/>
                <a:ea typeface="Calibri"/>
                <a:cs typeface="Calibri"/>
                <a:sym typeface="Calibri"/>
              </a:rPr>
              <a:t>HIV &amp; Hep C Testing / counseling / PrEP</a:t>
            </a:r>
            <a:endParaRPr sz="1500" b="1">
              <a:latin typeface="Calibri"/>
              <a:ea typeface="Calibri"/>
              <a:cs typeface="Calibri"/>
              <a:sym typeface="Calibri"/>
            </a:endParaRPr>
          </a:p>
        </p:txBody>
      </p:sp>
      <p:sp>
        <p:nvSpPr>
          <p:cNvPr id="528" name="Google Shape;528;p63"/>
          <p:cNvSpPr txBox="1"/>
          <p:nvPr/>
        </p:nvSpPr>
        <p:spPr>
          <a:xfrm>
            <a:off x="5930036" y="5913898"/>
            <a:ext cx="2140057" cy="891749"/>
          </a:xfrm>
          <a:prstGeom prst="rect">
            <a:avLst/>
          </a:prstGeom>
          <a:solidFill>
            <a:srgbClr val="FFFFFF"/>
          </a:solidFill>
          <a:ln>
            <a:noFill/>
          </a:ln>
        </p:spPr>
        <p:txBody>
          <a:bodyPr spcFirstLastPara="1" wrap="square" lIns="91426" tIns="91426" rIns="91426" bIns="91426" anchor="t" anchorCtr="0">
            <a:noAutofit/>
          </a:bodyPr>
          <a:lstStyle/>
          <a:p>
            <a:pPr algn="ctr"/>
            <a:r>
              <a:rPr lang="en-US" sz="1500" b="1"/>
              <a:t>SUD treatment and mental health care services</a:t>
            </a:r>
            <a:endParaRPr lang="en-US" sz="1500" b="1">
              <a:ea typeface="Calibri" panose="020F0502020204030204"/>
              <a:cs typeface="Calibri" panose="020F0502020204030204"/>
            </a:endParaRPr>
          </a:p>
          <a:p>
            <a:endParaRPr sz="1500" b="1">
              <a:latin typeface="Calibri"/>
              <a:ea typeface="Calibri"/>
              <a:cs typeface="Calibri"/>
              <a:sym typeface="Calibri"/>
            </a:endParaRPr>
          </a:p>
        </p:txBody>
      </p:sp>
      <p:pic>
        <p:nvPicPr>
          <p:cNvPr id="13" name="Picture 12" descr="A picture containing text&#10;&#10;Description automatically generated">
            <a:extLst>
              <a:ext uri="{FF2B5EF4-FFF2-40B4-BE49-F238E27FC236}">
                <a16:creationId xmlns:a16="http://schemas.microsoft.com/office/drawing/2014/main" id="{905C54CA-0CDB-2A49-86FC-12DD90F97D84}"/>
              </a:ext>
            </a:extLst>
          </p:cNvPr>
          <p:cNvPicPr>
            <a:picLocks noChangeAspect="1"/>
          </p:cNvPicPr>
          <p:nvPr/>
        </p:nvPicPr>
        <p:blipFill>
          <a:blip r:embed="rId3"/>
          <a:srcRect l="5593" r="8557" b="-201"/>
          <a:stretch>
            <a:fillRect/>
          </a:stretch>
        </p:blipFill>
        <p:spPr>
          <a:xfrm>
            <a:off x="6223851" y="1588796"/>
            <a:ext cx="3963312" cy="3680473"/>
          </a:xfrm>
          <a:prstGeom prst="rect">
            <a:avLst/>
          </a:prstGeom>
        </p:spPr>
      </p:pic>
      <p:sp>
        <p:nvSpPr>
          <p:cNvPr id="2" name="TextBox 1">
            <a:extLst>
              <a:ext uri="{FF2B5EF4-FFF2-40B4-BE49-F238E27FC236}">
                <a16:creationId xmlns:a16="http://schemas.microsoft.com/office/drawing/2014/main" id="{5C530A0D-B689-4057-844C-93E5EEF234E5}"/>
              </a:ext>
            </a:extLst>
          </p:cNvPr>
          <p:cNvSpPr txBox="1"/>
          <p:nvPr/>
        </p:nvSpPr>
        <p:spPr>
          <a:xfrm>
            <a:off x="56453" y="413602"/>
            <a:ext cx="4350405" cy="1323439"/>
          </a:xfrm>
          <a:prstGeom prst="rect">
            <a:avLst/>
          </a:prstGeom>
          <a:noFill/>
        </p:spPr>
        <p:txBody>
          <a:bodyPr wrap="square" rtlCol="0">
            <a:spAutoFit/>
          </a:bodyPr>
          <a:lstStyle/>
          <a:p>
            <a:pPr algn="ctr"/>
            <a:r>
              <a:rPr lang="en-US" sz="4000" b="1">
                <a:solidFill>
                  <a:srgbClr val="153753"/>
                </a:solidFill>
                <a:latin typeface="Arial" panose="020B0604020202020204" pitchFamily="34" charset="0"/>
                <a:cs typeface="Arial" panose="020B0604020202020204" pitchFamily="34" charset="0"/>
              </a:rPr>
              <a:t>Examples of Harm Reduction</a:t>
            </a:r>
          </a:p>
        </p:txBody>
      </p:sp>
      <p:pic>
        <p:nvPicPr>
          <p:cNvPr id="7" name="Picture 6" descr="A close-up of a logo&#10;&#10;AI-generated content may be incorrect.">
            <a:extLst>
              <a:ext uri="{FF2B5EF4-FFF2-40B4-BE49-F238E27FC236}">
                <a16:creationId xmlns:a16="http://schemas.microsoft.com/office/drawing/2014/main" id="{D7375AE0-6969-EB05-09DA-A1C3903E8831}"/>
              </a:ext>
            </a:extLst>
          </p:cNvPr>
          <p:cNvPicPr>
            <a:picLocks noChangeAspect="1"/>
          </p:cNvPicPr>
          <p:nvPr/>
        </p:nvPicPr>
        <p:blipFill>
          <a:blip r:embed="rId4"/>
          <a:stretch>
            <a:fillRect/>
          </a:stretch>
        </p:blipFill>
        <p:spPr>
          <a:xfrm>
            <a:off x="0" y="6246574"/>
            <a:ext cx="1466687" cy="611426"/>
          </a:xfrm>
          <a:prstGeom prst="rect">
            <a:avLst/>
          </a:prstGeom>
        </p:spPr>
      </p:pic>
      <p:cxnSp>
        <p:nvCxnSpPr>
          <p:cNvPr id="8" name="Straight Connector 7">
            <a:extLst>
              <a:ext uri="{FF2B5EF4-FFF2-40B4-BE49-F238E27FC236}">
                <a16:creationId xmlns:a16="http://schemas.microsoft.com/office/drawing/2014/main" id="{4AE419DF-C888-2511-D3CC-8593551D8307}"/>
              </a:ext>
            </a:extLst>
          </p:cNvPr>
          <p:cNvCxnSpPr>
            <a:cxnSpLocks/>
          </p:cNvCxnSpPr>
          <p:nvPr/>
        </p:nvCxnSpPr>
        <p:spPr>
          <a:xfrm>
            <a:off x="580968" y="1943434"/>
            <a:ext cx="3070919" cy="0"/>
          </a:xfrm>
          <a:prstGeom prst="line">
            <a:avLst/>
          </a:prstGeom>
          <a:ln w="38100">
            <a:solidFill>
              <a:srgbClr val="153753"/>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13B2EF1-E3B3-81C4-575F-2FE146069E6F}"/>
              </a:ext>
            </a:extLst>
          </p:cNvPr>
          <p:cNvSpPr/>
          <p:nvPr/>
        </p:nvSpPr>
        <p:spPr>
          <a:xfrm>
            <a:off x="-4516" y="4039470"/>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3" name="Picture 2" descr="A black background with a black square&#10;&#10;AI-generated content may be incorrect.">
            <a:extLst>
              <a:ext uri="{FF2B5EF4-FFF2-40B4-BE49-F238E27FC236}">
                <a16:creationId xmlns:a16="http://schemas.microsoft.com/office/drawing/2014/main" id="{1BCDC215-6115-3985-8BAB-0DBCD1D7A9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517" y="3829759"/>
            <a:ext cx="1933575" cy="1933575"/>
          </a:xfrm>
          <a:prstGeom prst="rect">
            <a:avLst/>
          </a:prstGeom>
        </p:spPr>
      </p:pic>
      <p:pic>
        <p:nvPicPr>
          <p:cNvPr id="4" name="Graphic 3" descr="Doctor female with solid fill">
            <a:extLst>
              <a:ext uri="{FF2B5EF4-FFF2-40B4-BE49-F238E27FC236}">
                <a16:creationId xmlns:a16="http://schemas.microsoft.com/office/drawing/2014/main" id="{BC392F5B-AC33-F31E-8B5F-9FD11936B0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09472" y="460013"/>
            <a:ext cx="914400" cy="914400"/>
          </a:xfrm>
          <a:prstGeom prst="rect">
            <a:avLst/>
          </a:prstGeom>
        </p:spPr>
      </p:pic>
      <p:pic>
        <p:nvPicPr>
          <p:cNvPr id="5" name="Picture 4">
            <a:extLst>
              <a:ext uri="{FF2B5EF4-FFF2-40B4-BE49-F238E27FC236}">
                <a16:creationId xmlns:a16="http://schemas.microsoft.com/office/drawing/2014/main" id="{F219AA9F-4751-45A9-F91E-213CC1A78E6D}"/>
              </a:ext>
            </a:extLst>
          </p:cNvPr>
          <p:cNvPicPr>
            <a:picLocks noChangeAspect="1"/>
          </p:cNvPicPr>
          <p:nvPr/>
        </p:nvPicPr>
        <p:blipFill>
          <a:blip r:embed="rId8"/>
          <a:stretch>
            <a:fillRect/>
          </a:stretch>
        </p:blipFill>
        <p:spPr>
          <a:xfrm>
            <a:off x="4896242" y="2904830"/>
            <a:ext cx="694835" cy="694835"/>
          </a:xfrm>
          <a:prstGeom prst="rect">
            <a:avLst/>
          </a:prstGeom>
        </p:spPr>
      </p:pic>
      <p:pic>
        <p:nvPicPr>
          <p:cNvPr id="6" name="Picture 5">
            <a:extLst>
              <a:ext uri="{FF2B5EF4-FFF2-40B4-BE49-F238E27FC236}">
                <a16:creationId xmlns:a16="http://schemas.microsoft.com/office/drawing/2014/main" id="{46098633-03E5-E11B-C50A-CA6851A89005}"/>
              </a:ext>
            </a:extLst>
          </p:cNvPr>
          <p:cNvPicPr>
            <a:picLocks noChangeAspect="1"/>
          </p:cNvPicPr>
          <p:nvPr/>
        </p:nvPicPr>
        <p:blipFill>
          <a:blip r:embed="rId9"/>
          <a:stretch>
            <a:fillRect/>
          </a:stretch>
        </p:blipFill>
        <p:spPr>
          <a:xfrm>
            <a:off x="4899827" y="336959"/>
            <a:ext cx="907625" cy="1046474"/>
          </a:xfrm>
          <a:prstGeom prst="rect">
            <a:avLst/>
          </a:prstGeom>
        </p:spPr>
      </p:pic>
      <p:pic>
        <p:nvPicPr>
          <p:cNvPr id="9" name="Picture 8">
            <a:extLst>
              <a:ext uri="{FF2B5EF4-FFF2-40B4-BE49-F238E27FC236}">
                <a16:creationId xmlns:a16="http://schemas.microsoft.com/office/drawing/2014/main" id="{1B75021A-E9D6-80FB-44E0-0535D5755338}"/>
              </a:ext>
            </a:extLst>
          </p:cNvPr>
          <p:cNvPicPr>
            <a:picLocks noChangeAspect="1"/>
          </p:cNvPicPr>
          <p:nvPr/>
        </p:nvPicPr>
        <p:blipFill>
          <a:blip r:embed="rId10"/>
          <a:stretch>
            <a:fillRect/>
          </a:stretch>
        </p:blipFill>
        <p:spPr>
          <a:xfrm>
            <a:off x="7894016" y="62796"/>
            <a:ext cx="630320" cy="793523"/>
          </a:xfrm>
          <a:prstGeom prst="rect">
            <a:avLst/>
          </a:prstGeom>
        </p:spPr>
      </p:pic>
      <p:pic>
        <p:nvPicPr>
          <p:cNvPr id="11" name="Picture 10">
            <a:extLst>
              <a:ext uri="{FF2B5EF4-FFF2-40B4-BE49-F238E27FC236}">
                <a16:creationId xmlns:a16="http://schemas.microsoft.com/office/drawing/2014/main" id="{8AA75D16-0012-6662-09F7-78871EFF2104}"/>
              </a:ext>
            </a:extLst>
          </p:cNvPr>
          <p:cNvPicPr>
            <a:picLocks noChangeAspect="1"/>
          </p:cNvPicPr>
          <p:nvPr/>
        </p:nvPicPr>
        <p:blipFill>
          <a:blip r:embed="rId11"/>
          <a:stretch>
            <a:fillRect/>
          </a:stretch>
        </p:blipFill>
        <p:spPr>
          <a:xfrm>
            <a:off x="6543577" y="5084829"/>
            <a:ext cx="911652" cy="781149"/>
          </a:xfrm>
          <a:prstGeom prst="rect">
            <a:avLst/>
          </a:prstGeom>
        </p:spPr>
      </p:pic>
      <p:pic>
        <p:nvPicPr>
          <p:cNvPr id="12" name="Picture 11">
            <a:extLst>
              <a:ext uri="{FF2B5EF4-FFF2-40B4-BE49-F238E27FC236}">
                <a16:creationId xmlns:a16="http://schemas.microsoft.com/office/drawing/2014/main" id="{B1ED0383-C2E3-BDE3-0891-368AD86F1394}"/>
              </a:ext>
            </a:extLst>
          </p:cNvPr>
          <p:cNvPicPr>
            <a:picLocks noChangeAspect="1"/>
          </p:cNvPicPr>
          <p:nvPr/>
        </p:nvPicPr>
        <p:blipFill>
          <a:blip r:embed="rId12"/>
          <a:stretch>
            <a:fillRect/>
          </a:stretch>
        </p:blipFill>
        <p:spPr>
          <a:xfrm>
            <a:off x="10523947" y="2847582"/>
            <a:ext cx="1277922" cy="974300"/>
          </a:xfrm>
          <a:prstGeom prst="rect">
            <a:avLst/>
          </a:prstGeom>
        </p:spPr>
      </p:pic>
      <p:pic>
        <p:nvPicPr>
          <p:cNvPr id="14" name="Picture 13">
            <a:extLst>
              <a:ext uri="{FF2B5EF4-FFF2-40B4-BE49-F238E27FC236}">
                <a16:creationId xmlns:a16="http://schemas.microsoft.com/office/drawing/2014/main" id="{E658C47B-A3C0-183B-C88C-16F746FA40A7}"/>
              </a:ext>
            </a:extLst>
          </p:cNvPr>
          <p:cNvPicPr>
            <a:picLocks noChangeAspect="1"/>
          </p:cNvPicPr>
          <p:nvPr/>
        </p:nvPicPr>
        <p:blipFill>
          <a:blip r:embed="rId13"/>
          <a:stretch>
            <a:fillRect/>
          </a:stretch>
        </p:blipFill>
        <p:spPr>
          <a:xfrm>
            <a:off x="9514788" y="5006271"/>
            <a:ext cx="1002385" cy="969685"/>
          </a:xfrm>
          <a:prstGeom prst="rect">
            <a:avLst/>
          </a:prstGeom>
        </p:spPr>
      </p:pic>
    </p:spTree>
    <p:extLst>
      <p:ext uri="{BB962C8B-B14F-4D97-AF65-F5344CB8AC3E}">
        <p14:creationId xmlns:p14="http://schemas.microsoft.com/office/powerpoint/2010/main" val="3248972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AD7A30-91DF-483F-B4F3-5B250AB2E0A5}"/>
              </a:ext>
            </a:extLst>
          </p:cNvPr>
          <p:cNvSpPr>
            <a:spLocks noGrp="1"/>
          </p:cNvSpPr>
          <p:nvPr>
            <p:ph type="title"/>
          </p:nvPr>
        </p:nvSpPr>
        <p:spPr>
          <a:xfrm>
            <a:off x="4865640" y="528349"/>
            <a:ext cx="2460721" cy="1325563"/>
          </a:xfrm>
        </p:spPr>
        <p:txBody>
          <a:bodyPr vert="horz" lIns="91440" tIns="45721" rIns="91440" bIns="45721" rtlCol="0" anchor="ctr">
            <a:noAutofit/>
          </a:bodyPr>
          <a:lstStyle/>
          <a:p>
            <a:r>
              <a:rPr lang="en-US" sz="4000" b="1">
                <a:solidFill>
                  <a:srgbClr val="153753"/>
                </a:solidFill>
                <a:latin typeface="Arial"/>
                <a:cs typeface="Arial"/>
              </a:rPr>
              <a:t>Section 3</a:t>
            </a:r>
            <a:endParaRPr lang="en-US" sz="4000" b="1">
              <a:solidFill>
                <a:srgbClr val="153753"/>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F9DAC6C-D460-58BA-AF76-9B0F2849CB6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D31C6360-32F1-5897-42F2-A72F59C0D078}"/>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484CDD8-5EFE-766C-EA12-32827C858718}"/>
              </a:ext>
            </a:extLst>
          </p:cNvPr>
          <p:cNvCxnSpPr>
            <a:cxnSpLocks/>
          </p:cNvCxnSpPr>
          <p:nvPr/>
        </p:nvCxnSpPr>
        <p:spPr>
          <a:xfrm>
            <a:off x="3500438" y="1802323"/>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2" name="Picture 11" descr="A close-up of a logo&#10;&#10;AI-generated content may be incorrect.">
            <a:extLst>
              <a:ext uri="{FF2B5EF4-FFF2-40B4-BE49-F238E27FC236}">
                <a16:creationId xmlns:a16="http://schemas.microsoft.com/office/drawing/2014/main" id="{3CA397A9-2D0E-CABD-0A29-7FABFE2617C7}"/>
              </a:ext>
            </a:extLst>
          </p:cNvPr>
          <p:cNvPicPr>
            <a:picLocks noChangeAspect="1"/>
          </p:cNvPicPr>
          <p:nvPr/>
        </p:nvPicPr>
        <p:blipFill>
          <a:blip r:embed="rId3"/>
          <a:stretch>
            <a:fillRect/>
          </a:stretch>
        </p:blipFill>
        <p:spPr>
          <a:xfrm>
            <a:off x="0" y="6246574"/>
            <a:ext cx="1466687" cy="611426"/>
          </a:xfrm>
          <a:prstGeom prst="rect">
            <a:avLst/>
          </a:prstGeom>
        </p:spPr>
      </p:pic>
      <p:sp>
        <p:nvSpPr>
          <p:cNvPr id="13" name="Title 1">
            <a:extLst>
              <a:ext uri="{FF2B5EF4-FFF2-40B4-BE49-F238E27FC236}">
                <a16:creationId xmlns:a16="http://schemas.microsoft.com/office/drawing/2014/main" id="{AE38162B-8BA1-3CB5-B7E7-B20AB86B7A0A}"/>
              </a:ext>
            </a:extLst>
          </p:cNvPr>
          <p:cNvSpPr txBox="1">
            <a:spLocks/>
          </p:cNvSpPr>
          <p:nvPr/>
        </p:nvSpPr>
        <p:spPr>
          <a:xfrm>
            <a:off x="1235653" y="2971880"/>
            <a:ext cx="9720693" cy="1325563"/>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rgbClr val="153753"/>
                </a:solidFill>
                <a:latin typeface="Arial" panose="020B0604020202020204" pitchFamily="34" charset="0"/>
                <a:cs typeface="Arial" panose="020B0604020202020204" pitchFamily="34" charset="0"/>
              </a:rPr>
              <a:t>Stigma Surrounding Substance Use Disorder</a:t>
            </a:r>
          </a:p>
        </p:txBody>
      </p:sp>
    </p:spTree>
    <p:extLst>
      <p:ext uri="{BB962C8B-B14F-4D97-AF65-F5344CB8AC3E}">
        <p14:creationId xmlns:p14="http://schemas.microsoft.com/office/powerpoint/2010/main" val="4182051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99144F-22FE-915F-3B14-E9BF2960964A}"/>
              </a:ext>
            </a:extLst>
          </p:cNvPr>
          <p:cNvPicPr>
            <a:picLocks noChangeAspect="1"/>
          </p:cNvPicPr>
          <p:nvPr/>
        </p:nvPicPr>
        <p:blipFill>
          <a:blip r:embed="rId3"/>
          <a:stretch>
            <a:fillRect/>
          </a:stretch>
        </p:blipFill>
        <p:spPr>
          <a:xfrm>
            <a:off x="1304085" y="516194"/>
            <a:ext cx="9583832" cy="5825612"/>
          </a:xfrm>
          <a:prstGeom prst="rect">
            <a:avLst/>
          </a:prstGeom>
        </p:spPr>
      </p:pic>
    </p:spTree>
    <p:extLst>
      <p:ext uri="{BB962C8B-B14F-4D97-AF65-F5344CB8AC3E}">
        <p14:creationId xmlns:p14="http://schemas.microsoft.com/office/powerpoint/2010/main" val="1191343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AD7A30-91DF-483F-B4F3-5B250AB2E0A5}"/>
              </a:ext>
            </a:extLst>
          </p:cNvPr>
          <p:cNvSpPr>
            <a:spLocks noGrp="1"/>
          </p:cNvSpPr>
          <p:nvPr>
            <p:ph type="title"/>
          </p:nvPr>
        </p:nvSpPr>
        <p:spPr>
          <a:xfrm>
            <a:off x="3813787" y="619850"/>
            <a:ext cx="4564426" cy="1325563"/>
          </a:xfrm>
        </p:spPr>
        <p:txBody>
          <a:bodyPr vert="horz" lIns="91440" tIns="45721" rIns="91440" bIns="45721" rtlCol="0" anchor="ctr">
            <a:noAutofit/>
          </a:bodyPr>
          <a:lstStyle/>
          <a:p>
            <a:r>
              <a:rPr lang="en-US" sz="4000" b="1">
                <a:solidFill>
                  <a:srgbClr val="153753"/>
                </a:solidFill>
                <a:latin typeface="Arial" panose="020B0604020202020204" pitchFamily="34" charset="0"/>
                <a:cs typeface="Arial" panose="020B0604020202020204" pitchFamily="34" charset="0"/>
              </a:rPr>
              <a:t>Why are we here?</a:t>
            </a:r>
          </a:p>
        </p:txBody>
      </p:sp>
      <p:sp>
        <p:nvSpPr>
          <p:cNvPr id="5" name="TextBox 4">
            <a:extLst>
              <a:ext uri="{FF2B5EF4-FFF2-40B4-BE49-F238E27FC236}">
                <a16:creationId xmlns:a16="http://schemas.microsoft.com/office/drawing/2014/main" id="{6DC3879F-B3CD-43EE-8659-B627E32CDFF8}"/>
              </a:ext>
            </a:extLst>
          </p:cNvPr>
          <p:cNvSpPr txBox="1"/>
          <p:nvPr/>
        </p:nvSpPr>
        <p:spPr>
          <a:xfrm>
            <a:off x="781050" y="2490517"/>
            <a:ext cx="10629900" cy="2968700"/>
          </a:xfrm>
          <a:prstGeom prst="rect">
            <a:avLst/>
          </a:prstGeom>
        </p:spPr>
        <p:txBody>
          <a:bodyPr vert="horz" lIns="91440" tIns="45721" rIns="91440" bIns="45721" rtlCol="0" anchor="t">
            <a:normAutofit/>
          </a:bodyPr>
          <a:lstStyle/>
          <a:p>
            <a:pPr marL="57150" algn="ctr">
              <a:lnSpc>
                <a:spcPct val="90000"/>
              </a:lnSpc>
              <a:spcAft>
                <a:spcPts val="601"/>
              </a:spcAft>
            </a:pPr>
            <a:r>
              <a:rPr lang="en-US" sz="2800">
                <a:latin typeface="Arial"/>
                <a:cs typeface="Arial"/>
              </a:rPr>
              <a:t>Up to </a:t>
            </a:r>
            <a:r>
              <a:rPr lang="en-US" sz="2800" b="1">
                <a:latin typeface="Arial"/>
                <a:cs typeface="Arial"/>
              </a:rPr>
              <a:t>20%</a:t>
            </a:r>
            <a:r>
              <a:rPr lang="en-US" sz="2800">
                <a:latin typeface="Arial"/>
                <a:cs typeface="Arial"/>
              </a:rPr>
              <a:t> of individuals who EMS providers administer Narcan to </a:t>
            </a:r>
            <a:r>
              <a:rPr lang="en-US" sz="2800" b="1">
                <a:latin typeface="Arial"/>
                <a:cs typeface="Arial"/>
              </a:rPr>
              <a:t>refuse transport to a hospital </a:t>
            </a:r>
            <a:r>
              <a:rPr lang="en-US" sz="2800">
                <a:latin typeface="Arial"/>
                <a:cs typeface="Arial"/>
              </a:rPr>
              <a:t>or leave the ER before being seen by a healthcare provider.</a:t>
            </a:r>
            <a:endParaRPr lang="en-US">
              <a:latin typeface="Arial"/>
              <a:cs typeface="Arial"/>
            </a:endParaRPr>
          </a:p>
          <a:p>
            <a:pPr marL="57150" algn="ctr">
              <a:lnSpc>
                <a:spcPct val="90000"/>
              </a:lnSpc>
              <a:spcAft>
                <a:spcPts val="601"/>
              </a:spcAft>
            </a:pPr>
            <a:endParaRPr lang="en-US" sz="2800">
              <a:latin typeface="Arial" panose="020B0604020202020204" pitchFamily="34" charset="0"/>
              <a:cs typeface="Arial" panose="020B0604020202020204" pitchFamily="34" charset="0"/>
            </a:endParaRPr>
          </a:p>
          <a:p>
            <a:pPr marL="57150" algn="ctr">
              <a:lnSpc>
                <a:spcPct val="90000"/>
              </a:lnSpc>
              <a:spcAft>
                <a:spcPts val="601"/>
              </a:spcAft>
            </a:pPr>
            <a:r>
              <a:rPr lang="en-US" sz="2800">
                <a:latin typeface="Arial" panose="020B0604020202020204" pitchFamily="34" charset="0"/>
                <a:cs typeface="Arial" panose="020B0604020202020204" pitchFamily="34" charset="0"/>
              </a:rPr>
              <a:t>First responders are often the </a:t>
            </a:r>
            <a:r>
              <a:rPr lang="en-US" sz="2800" b="1">
                <a:latin typeface="Arial" panose="020B0604020202020204" pitchFamily="34" charset="0"/>
                <a:cs typeface="Arial" panose="020B0604020202020204" pitchFamily="34" charset="0"/>
              </a:rPr>
              <a:t>only healthcare professionals</a:t>
            </a:r>
            <a:r>
              <a:rPr lang="en-US" sz="2800">
                <a:latin typeface="Arial" panose="020B0604020202020204" pitchFamily="34" charset="0"/>
                <a:cs typeface="Arial" panose="020B0604020202020204" pitchFamily="34" charset="0"/>
              </a:rPr>
              <a:t> to interact with those patients.</a:t>
            </a:r>
          </a:p>
        </p:txBody>
      </p:sp>
      <p:sp>
        <p:nvSpPr>
          <p:cNvPr id="3" name="Rectangle 2">
            <a:extLst>
              <a:ext uri="{FF2B5EF4-FFF2-40B4-BE49-F238E27FC236}">
                <a16:creationId xmlns:a16="http://schemas.microsoft.com/office/drawing/2014/main" id="{FF9DAC6C-D460-58BA-AF76-9B0F2849CB6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D31C6360-32F1-5897-42F2-A72F59C0D078}"/>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484CDD8-5EFE-766C-EA12-32827C858718}"/>
              </a:ext>
            </a:extLst>
          </p:cNvPr>
          <p:cNvCxnSpPr>
            <a:cxnSpLocks/>
          </p:cNvCxnSpPr>
          <p:nvPr/>
        </p:nvCxnSpPr>
        <p:spPr>
          <a:xfrm>
            <a:off x="3500438" y="1802323"/>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2" name="Picture 11" descr="A close-up of a logo&#10;&#10;AI-generated content may be incorrect.">
            <a:extLst>
              <a:ext uri="{FF2B5EF4-FFF2-40B4-BE49-F238E27FC236}">
                <a16:creationId xmlns:a16="http://schemas.microsoft.com/office/drawing/2014/main" id="{3CA397A9-2D0E-CABD-0A29-7FABFE2617C7}"/>
              </a:ext>
            </a:extLst>
          </p:cNvPr>
          <p:cNvPicPr>
            <a:picLocks noChangeAspect="1"/>
          </p:cNvPicPr>
          <p:nvPr/>
        </p:nvPicPr>
        <p:blipFill>
          <a:blip r:embed="rId3"/>
          <a:stretch>
            <a:fillRect/>
          </a:stretch>
        </p:blipFill>
        <p:spPr>
          <a:xfrm>
            <a:off x="0" y="6246574"/>
            <a:ext cx="1466687" cy="611426"/>
          </a:xfrm>
          <a:prstGeom prst="rect">
            <a:avLst/>
          </a:prstGeom>
        </p:spPr>
      </p:pic>
    </p:spTree>
    <p:extLst>
      <p:ext uri="{BB962C8B-B14F-4D97-AF65-F5344CB8AC3E}">
        <p14:creationId xmlns:p14="http://schemas.microsoft.com/office/powerpoint/2010/main" val="1393960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9"/>
          <p:cNvSpPr txBox="1">
            <a:spLocks noGrp="1"/>
          </p:cNvSpPr>
          <p:nvPr>
            <p:ph idx="1"/>
          </p:nvPr>
        </p:nvSpPr>
        <p:spPr>
          <a:xfrm>
            <a:off x="601909" y="2002938"/>
            <a:ext cx="11200197" cy="4556772"/>
          </a:xfrm>
          <a:prstGeom prst="rect">
            <a:avLst/>
          </a:prstGeom>
          <a:noFill/>
          <a:ln>
            <a:noFill/>
          </a:ln>
        </p:spPr>
        <p:txBody>
          <a:bodyPr spcFirstLastPara="1" vert="horz" wrap="square" lIns="91426" tIns="45700" rIns="91426" bIns="45700" rtlCol="0" anchor="t" anchorCtr="0">
            <a:noAutofit/>
          </a:bodyPr>
          <a:lstStyle/>
          <a:p>
            <a:pPr marL="0" indent="0" algn="ctr">
              <a:spcBef>
                <a:spcPts val="0"/>
              </a:spcBef>
              <a:buClr>
                <a:schemeClr val="dk2"/>
              </a:buClr>
              <a:buSzPts val="2200"/>
              <a:buNone/>
            </a:pPr>
            <a:endParaRPr lang="en-US">
              <a:latin typeface="Arial" panose="020B0604020202020204" pitchFamily="34" charset="0"/>
              <a:cs typeface="Arial" panose="020B0604020202020204" pitchFamily="34" charset="0"/>
            </a:endParaRPr>
          </a:p>
          <a:p>
            <a:pPr marL="228600" indent="-228600">
              <a:spcBef>
                <a:spcPts val="441"/>
              </a:spcBef>
              <a:buClr>
                <a:schemeClr val="dk2"/>
              </a:buClr>
              <a:buSzPts val="2200"/>
            </a:pPr>
            <a:r>
              <a:rPr lang="en-US">
                <a:latin typeface="Arial"/>
                <a:cs typeface="Arial"/>
              </a:rPr>
              <a:t>Some of the characteristics in the list we created can be dismissive and dehumanizing</a:t>
            </a:r>
            <a:endParaRPr>
              <a:latin typeface="Arial"/>
              <a:cs typeface="Arial"/>
            </a:endParaRPr>
          </a:p>
          <a:p>
            <a:pPr marL="228600" indent="-228600">
              <a:spcBef>
                <a:spcPts val="441"/>
              </a:spcBef>
              <a:buClr>
                <a:schemeClr val="dk2"/>
              </a:buClr>
              <a:buSzPts val="2200"/>
            </a:pPr>
            <a:endParaRPr lang="en-US">
              <a:latin typeface="Arial"/>
              <a:cs typeface="Arial"/>
            </a:endParaRPr>
          </a:p>
          <a:p>
            <a:pPr marL="228600" indent="-228600">
              <a:spcBef>
                <a:spcPts val="441"/>
              </a:spcBef>
              <a:buClr>
                <a:schemeClr val="dk2"/>
              </a:buClr>
              <a:buSzPts val="2200"/>
            </a:pPr>
            <a:r>
              <a:rPr lang="en-US">
                <a:latin typeface="Arial"/>
                <a:cs typeface="Arial"/>
              </a:rPr>
              <a:t>Stigma can be a barrier for individuals to access care and support</a:t>
            </a:r>
          </a:p>
          <a:p>
            <a:pPr>
              <a:spcBef>
                <a:spcPts val="441"/>
              </a:spcBef>
              <a:buClr>
                <a:schemeClr val="dk2"/>
              </a:buClr>
              <a:buSzPts val="2200"/>
            </a:pPr>
            <a:endParaRPr lang="en-US">
              <a:latin typeface="Arial"/>
              <a:cs typeface="Arial"/>
            </a:endParaRPr>
          </a:p>
          <a:p>
            <a:pPr marL="228600" indent="-228600">
              <a:spcBef>
                <a:spcPts val="441"/>
              </a:spcBef>
              <a:buClr>
                <a:schemeClr val="dk2"/>
              </a:buClr>
              <a:buSzPts val="2200"/>
            </a:pPr>
            <a:r>
              <a:rPr lang="en-US">
                <a:latin typeface="Arial"/>
                <a:ea typeface="Calibri"/>
                <a:cs typeface="Arial"/>
              </a:rPr>
              <a:t>Language should take the focus off of the individual’s disease, and allows us to see them as a person – not a moral failing</a:t>
            </a:r>
            <a:endParaRPr lang="en-US">
              <a:latin typeface="Arial"/>
              <a:cs typeface="Arial"/>
            </a:endParaRPr>
          </a:p>
          <a:p>
            <a:pPr marL="0" indent="0" algn="r">
              <a:spcBef>
                <a:spcPts val="441"/>
              </a:spcBef>
              <a:buClr>
                <a:schemeClr val="dk2"/>
              </a:buClr>
              <a:buSzPts val="2200"/>
              <a:buNone/>
            </a:pPr>
            <a:endParaRPr lang="en-US" sz="3200">
              <a:latin typeface="Arial" panose="020B0604020202020204" pitchFamily="34" charset="0"/>
              <a:cs typeface="Arial" panose="020B0604020202020204" pitchFamily="34" charset="0"/>
            </a:endParaRPr>
          </a:p>
          <a:p>
            <a:pPr marL="0" indent="0" algn="r">
              <a:spcBef>
                <a:spcPts val="441"/>
              </a:spcBef>
              <a:buClr>
                <a:schemeClr val="dk2"/>
              </a:buClr>
              <a:buSzPts val="2200"/>
              <a:buNone/>
            </a:pPr>
            <a:r>
              <a:rPr lang="en-US" sz="2200">
                <a:latin typeface="Arial"/>
                <a:cs typeface="Arial"/>
              </a:rPr>
              <a:t>AMA Task Force to Reduce Opioid Abuse</a:t>
            </a:r>
            <a:br>
              <a:rPr lang="en-US" sz="2200">
                <a:latin typeface="Arial" panose="020B0604020202020204" pitchFamily="34" charset="0"/>
                <a:cs typeface="Arial" panose="020B0604020202020204" pitchFamily="34" charset="0"/>
              </a:rPr>
            </a:br>
            <a:endParaRPr sz="2200">
              <a:latin typeface="Arial" panose="020B0604020202020204" pitchFamily="34" charset="0"/>
              <a:cs typeface="Arial" panose="020B0604020202020204" pitchFamily="34" charset="0"/>
            </a:endParaRPr>
          </a:p>
        </p:txBody>
      </p:sp>
      <p:sp>
        <p:nvSpPr>
          <p:cNvPr id="244" name="Google Shape;244;p29"/>
          <p:cNvSpPr txBox="1"/>
          <p:nvPr/>
        </p:nvSpPr>
        <p:spPr>
          <a:xfrm>
            <a:off x="5598376" y="822251"/>
            <a:ext cx="69900" cy="87600"/>
          </a:xfrm>
          <a:prstGeom prst="rect">
            <a:avLst/>
          </a:prstGeom>
          <a:noFill/>
          <a:ln>
            <a:noFill/>
          </a:ln>
        </p:spPr>
        <p:txBody>
          <a:bodyPr spcFirstLastPara="1" wrap="square" lIns="91426" tIns="91426" rIns="91426" bIns="91426" anchor="t" anchorCtr="0">
            <a:noAutofit/>
          </a:bodyPr>
          <a:lstStyle/>
          <a:p>
            <a:endParaRPr sz="1801"/>
          </a:p>
        </p:txBody>
      </p:sp>
      <p:sp>
        <p:nvSpPr>
          <p:cNvPr id="245" name="Google Shape;245;p29"/>
          <p:cNvSpPr txBox="1"/>
          <p:nvPr/>
        </p:nvSpPr>
        <p:spPr>
          <a:xfrm>
            <a:off x="11687" y="202710"/>
            <a:ext cx="12030635" cy="905100"/>
          </a:xfrm>
          <a:prstGeom prst="rect">
            <a:avLst/>
          </a:prstGeom>
          <a:noFill/>
          <a:ln>
            <a:noFill/>
          </a:ln>
        </p:spPr>
        <p:txBody>
          <a:bodyPr spcFirstLastPara="1" wrap="square" lIns="68574" tIns="68574" rIns="68574" bIns="68574" anchor="t" anchorCtr="0">
            <a:noAutofit/>
          </a:bodyPr>
          <a:lstStyle/>
          <a:p>
            <a:pPr algn="ctr">
              <a:buClr>
                <a:srgbClr val="000000"/>
              </a:buClr>
            </a:pPr>
            <a:r>
              <a:rPr lang="en-US" sz="4000" b="1">
                <a:solidFill>
                  <a:srgbClr val="153753"/>
                </a:solidFill>
                <a:latin typeface="Arial"/>
                <a:ea typeface="Nunito"/>
                <a:cs typeface="Arial"/>
                <a:sym typeface="Nunito"/>
              </a:rPr>
              <a:t>Individuals living with Addiction Need Support, </a:t>
            </a:r>
          </a:p>
          <a:p>
            <a:pPr algn="ctr">
              <a:buClr>
                <a:srgbClr val="000000"/>
              </a:buClr>
            </a:pPr>
            <a:r>
              <a:rPr lang="en-US" sz="4000" b="1">
                <a:solidFill>
                  <a:srgbClr val="153753"/>
                </a:solidFill>
                <a:latin typeface="Arial" panose="020B0604020202020204" pitchFamily="34" charset="0"/>
                <a:ea typeface="Nunito"/>
                <a:cs typeface="Arial" panose="020B0604020202020204" pitchFamily="34" charset="0"/>
                <a:sym typeface="Nunito"/>
              </a:rPr>
              <a:t>Not Stigma</a:t>
            </a:r>
            <a:endParaRPr sz="4000" b="1">
              <a:solidFill>
                <a:srgbClr val="153753"/>
              </a:solidFill>
              <a:latin typeface="Arial" panose="020B0604020202020204" pitchFamily="34" charset="0"/>
              <a:ea typeface="Nunito"/>
              <a:cs typeface="Arial" panose="020B0604020202020204" pitchFamily="34" charset="0"/>
              <a:sym typeface="Nunito"/>
            </a:endParaRPr>
          </a:p>
        </p:txBody>
      </p:sp>
      <p:sp>
        <p:nvSpPr>
          <p:cNvPr id="2" name="Rectangle 1">
            <a:extLst>
              <a:ext uri="{FF2B5EF4-FFF2-40B4-BE49-F238E27FC236}">
                <a16:creationId xmlns:a16="http://schemas.microsoft.com/office/drawing/2014/main" id="{CE9B5F75-BB35-584C-B412-AB9B9C2C7469}"/>
              </a:ext>
            </a:extLst>
          </p:cNvPr>
          <p:cNvSpPr/>
          <p:nvPr/>
        </p:nvSpPr>
        <p:spPr>
          <a:xfrm>
            <a:off x="5978819" y="3275112"/>
            <a:ext cx="237566" cy="369460"/>
          </a:xfrm>
          <a:prstGeom prst="rect">
            <a:avLst/>
          </a:prstGeom>
        </p:spPr>
        <p:txBody>
          <a:bodyPr wrap="none">
            <a:spAutoFit/>
          </a:bodyPr>
          <a:lstStyle/>
          <a:p>
            <a:r>
              <a:rPr lang="en-US" sz="1801"/>
              <a:t> </a:t>
            </a:r>
          </a:p>
        </p:txBody>
      </p:sp>
      <p:sp>
        <p:nvSpPr>
          <p:cNvPr id="3" name="Rectangle 2">
            <a:extLst>
              <a:ext uri="{FF2B5EF4-FFF2-40B4-BE49-F238E27FC236}">
                <a16:creationId xmlns:a16="http://schemas.microsoft.com/office/drawing/2014/main" id="{C7BF7ADA-5FDC-7949-BE90-F2705787B3BF}"/>
              </a:ext>
            </a:extLst>
          </p:cNvPr>
          <p:cNvSpPr/>
          <p:nvPr/>
        </p:nvSpPr>
        <p:spPr>
          <a:xfrm>
            <a:off x="5978819" y="3275112"/>
            <a:ext cx="237566" cy="369460"/>
          </a:xfrm>
          <a:prstGeom prst="rect">
            <a:avLst/>
          </a:prstGeom>
        </p:spPr>
        <p:txBody>
          <a:bodyPr wrap="none">
            <a:spAutoFit/>
          </a:bodyPr>
          <a:lstStyle/>
          <a:p>
            <a:r>
              <a:rPr lang="en-US" sz="1801"/>
              <a:t> </a:t>
            </a:r>
          </a:p>
        </p:txBody>
      </p:sp>
      <p:sp>
        <p:nvSpPr>
          <p:cNvPr id="7" name="Rectangle 6">
            <a:extLst>
              <a:ext uri="{FF2B5EF4-FFF2-40B4-BE49-F238E27FC236}">
                <a16:creationId xmlns:a16="http://schemas.microsoft.com/office/drawing/2014/main" id="{677E0D8C-3FE8-6FEB-0177-C9A29EDBAAF7}"/>
              </a:ext>
            </a:extLst>
          </p:cNvPr>
          <p:cNvSpPr/>
          <p:nvPr/>
        </p:nvSpPr>
        <p:spPr>
          <a:xfrm>
            <a:off x="11892644"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8C1CBD-F745-2CE8-F0E7-68FA0436D5DD}"/>
              </a:ext>
            </a:extLst>
          </p:cNvPr>
          <p:cNvSpPr/>
          <p:nvPr/>
        </p:nvSpPr>
        <p:spPr>
          <a:xfrm rot="5400000">
            <a:off x="2897361" y="5738814"/>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9" name="Straight Connector 8">
            <a:extLst>
              <a:ext uri="{FF2B5EF4-FFF2-40B4-BE49-F238E27FC236}">
                <a16:creationId xmlns:a16="http://schemas.microsoft.com/office/drawing/2014/main" id="{759AB93D-4D74-F722-A0FA-B2242DAF3B88}"/>
              </a:ext>
            </a:extLst>
          </p:cNvPr>
          <p:cNvCxnSpPr>
            <a:cxnSpLocks/>
          </p:cNvCxnSpPr>
          <p:nvPr/>
        </p:nvCxnSpPr>
        <p:spPr>
          <a:xfrm>
            <a:off x="3431442" y="1774394"/>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0" name="Picture 9" descr="A close-up of a logo&#10;&#10;AI-generated content may be incorrect.">
            <a:extLst>
              <a:ext uri="{FF2B5EF4-FFF2-40B4-BE49-F238E27FC236}">
                <a16:creationId xmlns:a16="http://schemas.microsoft.com/office/drawing/2014/main" id="{456849E7-F842-36E9-37E9-C54BAD6E5786}"/>
              </a:ext>
            </a:extLst>
          </p:cNvPr>
          <p:cNvPicPr>
            <a:picLocks noChangeAspect="1"/>
          </p:cNvPicPr>
          <p:nvPr/>
        </p:nvPicPr>
        <p:blipFill>
          <a:blip r:embed="rId3"/>
          <a:stretch>
            <a:fillRect/>
          </a:stretch>
        </p:blipFill>
        <p:spPr>
          <a:xfrm>
            <a:off x="0" y="6246574"/>
            <a:ext cx="1466687" cy="61142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AD7A30-91DF-483F-B4F3-5B250AB2E0A5}"/>
              </a:ext>
            </a:extLst>
          </p:cNvPr>
          <p:cNvSpPr>
            <a:spLocks noGrp="1"/>
          </p:cNvSpPr>
          <p:nvPr>
            <p:ph type="title"/>
          </p:nvPr>
        </p:nvSpPr>
        <p:spPr>
          <a:xfrm>
            <a:off x="4865640" y="528349"/>
            <a:ext cx="2460721" cy="1325563"/>
          </a:xfrm>
        </p:spPr>
        <p:txBody>
          <a:bodyPr vert="horz" lIns="91440" tIns="45721" rIns="91440" bIns="45721" rtlCol="0" anchor="ctr">
            <a:noAutofit/>
          </a:bodyPr>
          <a:lstStyle/>
          <a:p>
            <a:r>
              <a:rPr lang="en-US" sz="4000" b="1">
                <a:solidFill>
                  <a:srgbClr val="153753"/>
                </a:solidFill>
                <a:latin typeface="Arial"/>
                <a:cs typeface="Arial"/>
              </a:rPr>
              <a:t>Section 4</a:t>
            </a:r>
          </a:p>
        </p:txBody>
      </p:sp>
      <p:sp>
        <p:nvSpPr>
          <p:cNvPr id="3" name="Rectangle 2">
            <a:extLst>
              <a:ext uri="{FF2B5EF4-FFF2-40B4-BE49-F238E27FC236}">
                <a16:creationId xmlns:a16="http://schemas.microsoft.com/office/drawing/2014/main" id="{FF9DAC6C-D460-58BA-AF76-9B0F2849CB6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D31C6360-32F1-5897-42F2-A72F59C0D078}"/>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484CDD8-5EFE-766C-EA12-32827C858718}"/>
              </a:ext>
            </a:extLst>
          </p:cNvPr>
          <p:cNvCxnSpPr>
            <a:cxnSpLocks/>
          </p:cNvCxnSpPr>
          <p:nvPr/>
        </p:nvCxnSpPr>
        <p:spPr>
          <a:xfrm>
            <a:off x="3500438" y="1802323"/>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2" name="Picture 11" descr="A close-up of a logo&#10;&#10;AI-generated content may be incorrect.">
            <a:extLst>
              <a:ext uri="{FF2B5EF4-FFF2-40B4-BE49-F238E27FC236}">
                <a16:creationId xmlns:a16="http://schemas.microsoft.com/office/drawing/2014/main" id="{3CA397A9-2D0E-CABD-0A29-7FABFE2617C7}"/>
              </a:ext>
            </a:extLst>
          </p:cNvPr>
          <p:cNvPicPr>
            <a:picLocks noChangeAspect="1"/>
          </p:cNvPicPr>
          <p:nvPr/>
        </p:nvPicPr>
        <p:blipFill>
          <a:blip r:embed="rId3"/>
          <a:stretch>
            <a:fillRect/>
          </a:stretch>
        </p:blipFill>
        <p:spPr>
          <a:xfrm>
            <a:off x="0" y="6246574"/>
            <a:ext cx="1466687" cy="611426"/>
          </a:xfrm>
          <a:prstGeom prst="rect">
            <a:avLst/>
          </a:prstGeom>
        </p:spPr>
      </p:pic>
      <p:sp>
        <p:nvSpPr>
          <p:cNvPr id="13" name="Title 1">
            <a:extLst>
              <a:ext uri="{FF2B5EF4-FFF2-40B4-BE49-F238E27FC236}">
                <a16:creationId xmlns:a16="http://schemas.microsoft.com/office/drawing/2014/main" id="{AE38162B-8BA1-3CB5-B7E7-B20AB86B7A0A}"/>
              </a:ext>
            </a:extLst>
          </p:cNvPr>
          <p:cNvSpPr txBox="1">
            <a:spLocks/>
          </p:cNvSpPr>
          <p:nvPr/>
        </p:nvSpPr>
        <p:spPr>
          <a:xfrm>
            <a:off x="1235653" y="2971880"/>
            <a:ext cx="9720693" cy="1325563"/>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rgbClr val="153753"/>
                </a:solidFill>
                <a:latin typeface="Arial" panose="020B0604020202020204" pitchFamily="34" charset="0"/>
                <a:cs typeface="Arial" panose="020B0604020202020204" pitchFamily="34" charset="0"/>
              </a:rPr>
              <a:t>Resources</a:t>
            </a:r>
          </a:p>
        </p:txBody>
      </p:sp>
    </p:spTree>
    <p:extLst>
      <p:ext uri="{BB962C8B-B14F-4D97-AF65-F5344CB8AC3E}">
        <p14:creationId xmlns:p14="http://schemas.microsoft.com/office/powerpoint/2010/main" val="3360563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D906B1-2A48-09F7-9D44-31DABD09178E}"/>
            </a:ext>
          </a:extLst>
        </p:cNvPr>
        <p:cNvGrpSpPr/>
        <p:nvPr/>
      </p:nvGrpSpPr>
      <p:grpSpPr>
        <a:xfrm>
          <a:off x="0" y="0"/>
          <a:ext cx="0" cy="0"/>
          <a:chOff x="0" y="0"/>
          <a:chExt cx="0" cy="0"/>
        </a:xfrm>
      </p:grpSpPr>
      <p:pic>
        <p:nvPicPr>
          <p:cNvPr id="6" name="Picture 5" descr="A close-up of a logo&#10;&#10;AI-generated content may be incorrect.">
            <a:extLst>
              <a:ext uri="{FF2B5EF4-FFF2-40B4-BE49-F238E27FC236}">
                <a16:creationId xmlns:a16="http://schemas.microsoft.com/office/drawing/2014/main" id="{95BE9AB3-0AB1-2828-AED3-C1DB5D9E3CD5}"/>
              </a:ext>
            </a:extLst>
          </p:cNvPr>
          <p:cNvPicPr>
            <a:picLocks noChangeAspect="1"/>
          </p:cNvPicPr>
          <p:nvPr/>
        </p:nvPicPr>
        <p:blipFill>
          <a:blip r:embed="rId3"/>
          <a:stretch>
            <a:fillRect/>
          </a:stretch>
        </p:blipFill>
        <p:spPr>
          <a:xfrm>
            <a:off x="0" y="6246574"/>
            <a:ext cx="1466687" cy="611426"/>
          </a:xfrm>
          <a:prstGeom prst="rect">
            <a:avLst/>
          </a:prstGeom>
        </p:spPr>
      </p:pic>
      <p:sp>
        <p:nvSpPr>
          <p:cNvPr id="11" name="Rectangle 10">
            <a:extLst>
              <a:ext uri="{FF2B5EF4-FFF2-40B4-BE49-F238E27FC236}">
                <a16:creationId xmlns:a16="http://schemas.microsoft.com/office/drawing/2014/main" id="{A1B00A88-620A-962E-4F6B-BED39D664754}"/>
              </a:ext>
            </a:extLst>
          </p:cNvPr>
          <p:cNvSpPr/>
          <p:nvPr/>
        </p:nvSpPr>
        <p:spPr>
          <a:xfrm>
            <a:off x="11892644"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3CCB117-56B0-9967-8FBE-73898F1FAD2B}"/>
              </a:ext>
            </a:extLst>
          </p:cNvPr>
          <p:cNvSpPr/>
          <p:nvPr/>
        </p:nvSpPr>
        <p:spPr>
          <a:xfrm rot="16200000">
            <a:off x="1542945" y="-825744"/>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graphicFrame>
        <p:nvGraphicFramePr>
          <p:cNvPr id="5" name="Table 4">
            <a:extLst>
              <a:ext uri="{FF2B5EF4-FFF2-40B4-BE49-F238E27FC236}">
                <a16:creationId xmlns:a16="http://schemas.microsoft.com/office/drawing/2014/main" id="{D8C7D98E-D98F-AE0C-8CDD-C0651C3824A5}"/>
              </a:ext>
            </a:extLst>
          </p:cNvPr>
          <p:cNvGraphicFramePr>
            <a:graphicFrameLocks noGrp="1"/>
          </p:cNvGraphicFramePr>
          <p:nvPr>
            <p:extLst>
              <p:ext uri="{D42A27DB-BD31-4B8C-83A1-F6EECF244321}">
                <p14:modId xmlns:p14="http://schemas.microsoft.com/office/powerpoint/2010/main" val="948628846"/>
              </p:ext>
            </p:extLst>
          </p:nvPr>
        </p:nvGraphicFramePr>
        <p:xfrm>
          <a:off x="731274" y="497758"/>
          <a:ext cx="10807928" cy="5635584"/>
        </p:xfrm>
        <a:graphic>
          <a:graphicData uri="http://schemas.openxmlformats.org/drawingml/2006/table">
            <a:tbl>
              <a:tblPr firstRow="1" bandRow="1">
                <a:tableStyleId>{9D7B26C5-4107-4FEC-AEDC-1716B250A1EF}</a:tableStyleId>
              </a:tblPr>
              <a:tblGrid>
                <a:gridCol w="4134068">
                  <a:extLst>
                    <a:ext uri="{9D8B030D-6E8A-4147-A177-3AD203B41FA5}">
                      <a16:colId xmlns:a16="http://schemas.microsoft.com/office/drawing/2014/main" val="329375487"/>
                    </a:ext>
                  </a:extLst>
                </a:gridCol>
                <a:gridCol w="6673860">
                  <a:extLst>
                    <a:ext uri="{9D8B030D-6E8A-4147-A177-3AD203B41FA5}">
                      <a16:colId xmlns:a16="http://schemas.microsoft.com/office/drawing/2014/main" val="248268013"/>
                    </a:ext>
                  </a:extLst>
                </a:gridCol>
              </a:tblGrid>
              <a:tr h="670253">
                <a:tc>
                  <a:txBody>
                    <a:bodyPr/>
                    <a:lstStyle/>
                    <a:p>
                      <a:pPr algn="ctr"/>
                      <a:r>
                        <a:rPr lang="en-US" sz="3200"/>
                        <a:t>Resource</a:t>
                      </a:r>
                    </a:p>
                  </a:txBody>
                  <a:tcPr anchor="ctr"/>
                </a:tc>
                <a:tc>
                  <a:txBody>
                    <a:bodyPr/>
                    <a:lstStyle/>
                    <a:p>
                      <a:pPr algn="ctr"/>
                      <a:r>
                        <a:rPr lang="en-US" sz="3200"/>
                        <a:t>Description</a:t>
                      </a:r>
                    </a:p>
                  </a:txBody>
                  <a:tcPr anchor="ctr"/>
                </a:tc>
                <a:extLst>
                  <a:ext uri="{0D108BD9-81ED-4DB2-BD59-A6C34878D82A}">
                    <a16:rowId xmlns:a16="http://schemas.microsoft.com/office/drawing/2014/main" val="3105158209"/>
                  </a:ext>
                </a:extLst>
              </a:tr>
              <a:tr h="902790">
                <a:tc>
                  <a:txBody>
                    <a:bodyPr/>
                    <a:lstStyle/>
                    <a:p>
                      <a:endParaRPr lang="en-US"/>
                    </a:p>
                  </a:txBody>
                  <a:tcPr/>
                </a:tc>
                <a:tc>
                  <a:txBody>
                    <a:bodyPr/>
                    <a:lstStyle/>
                    <a:p>
                      <a:pPr lvl="0" algn="ctr">
                        <a:buNone/>
                      </a:pPr>
                      <a:r>
                        <a:rPr lang="en-US" sz="1600" u="none" strike="noStrike" noProof="0">
                          <a:solidFill>
                            <a:srgbClr val="000000"/>
                          </a:solidFill>
                        </a:rPr>
                        <a:t>ReachNJ is the state’s 24/7 addiction hotline that you can call with a patient to find out about nearby resources that fit the patient’s needs. Anyone can call ReachNJ regardless of insurance status or ability to pay.</a:t>
                      </a:r>
                      <a:endParaRPr lang="en-US" sz="1600"/>
                    </a:p>
                  </a:txBody>
                  <a:tcPr anchor="ctr"/>
                </a:tc>
                <a:extLst>
                  <a:ext uri="{0D108BD9-81ED-4DB2-BD59-A6C34878D82A}">
                    <a16:rowId xmlns:a16="http://schemas.microsoft.com/office/drawing/2014/main" val="1807316302"/>
                  </a:ext>
                </a:extLst>
              </a:tr>
              <a:tr h="1422571">
                <a:tc>
                  <a:txBody>
                    <a:bodyPr/>
                    <a:lstStyle/>
                    <a:p>
                      <a:endParaRPr lang="en-US"/>
                    </a:p>
                  </a:txBody>
                  <a:tcPr/>
                </a:tc>
                <a:tc>
                  <a:txBody>
                    <a:bodyPr/>
                    <a:lstStyle/>
                    <a:p>
                      <a:pPr lvl="0" algn="ctr">
                        <a:buNone/>
                      </a:pPr>
                      <a:r>
                        <a:rPr lang="en-US" sz="1600" u="none" strike="noStrike" noProof="0">
                          <a:solidFill>
                            <a:srgbClr val="000000"/>
                          </a:solidFill>
                        </a:rPr>
                        <a:t>The 988 suicide and crisis lifeline is a national hotline that anyone can call if they are in crisis. </a:t>
                      </a:r>
                      <a:r>
                        <a:rPr lang="en-US" sz="1600" u="none" strike="noStrike" noProof="0">
                          <a:solidFill>
                            <a:srgbClr val="0A1326"/>
                          </a:solidFill>
                        </a:rPr>
                        <a:t>Whether someone is facing mental health struggles, emotional distress, alcohol or drug use concerns, or just needs someone to talk to, their counselors are available.</a:t>
                      </a:r>
                      <a:r>
                        <a:rPr lang="en-US" sz="1200" u="none" strike="noStrike" noProof="0">
                          <a:solidFill>
                            <a:srgbClr val="0A1326"/>
                          </a:solidFill>
                        </a:rPr>
                        <a:t> </a:t>
                      </a:r>
                      <a:endParaRPr lang="en-US" sz="1200"/>
                    </a:p>
                  </a:txBody>
                  <a:tcPr anchor="ctr"/>
                </a:tc>
                <a:extLst>
                  <a:ext uri="{0D108BD9-81ED-4DB2-BD59-A6C34878D82A}">
                    <a16:rowId xmlns:a16="http://schemas.microsoft.com/office/drawing/2014/main" val="371085196"/>
                  </a:ext>
                </a:extLst>
              </a:tr>
              <a:tr h="1490966">
                <a:tc>
                  <a:txBody>
                    <a:bodyPr/>
                    <a:lstStyle/>
                    <a:p>
                      <a:endParaRPr lang="en-US"/>
                    </a:p>
                  </a:txBody>
                  <a:tcPr/>
                </a:tc>
                <a:tc>
                  <a:txBody>
                    <a:bodyPr/>
                    <a:lstStyle/>
                    <a:p>
                      <a:pPr algn="ctr"/>
                      <a:r>
                        <a:rPr lang="en-US" sz="1600"/>
                        <a:t>SafeSpot</a:t>
                      </a:r>
                      <a:r>
                        <a:rPr lang="en-US" sz="1600">
                          <a:solidFill>
                            <a:srgbClr val="000000"/>
                          </a:solidFill>
                        </a:rPr>
                        <a:t> is a free, 24/7, national hotline that is staffed by a dedicated team of people with lived and living experience with overdose and drug use.</a:t>
                      </a:r>
                    </a:p>
                    <a:p>
                      <a:pPr lvl="0" algn="ctr">
                        <a:buNone/>
                      </a:pPr>
                      <a:endParaRPr lang="en-US"/>
                    </a:p>
                  </a:txBody>
                  <a:tcPr anchor="ctr"/>
                </a:tc>
                <a:extLst>
                  <a:ext uri="{0D108BD9-81ED-4DB2-BD59-A6C34878D82A}">
                    <a16:rowId xmlns:a16="http://schemas.microsoft.com/office/drawing/2014/main" val="2850266336"/>
                  </a:ext>
                </a:extLst>
              </a:tr>
              <a:tr h="1149004">
                <a:tc>
                  <a:txBody>
                    <a:bodyPr/>
                    <a:lstStyle/>
                    <a:p>
                      <a:endParaRPr lang="en-US"/>
                    </a:p>
                  </a:txBody>
                  <a:tcPr/>
                </a:tc>
                <a:tc>
                  <a:txBody>
                    <a:bodyPr/>
                    <a:lstStyle/>
                    <a:p>
                      <a:pPr lvl="0" algn="ctr">
                        <a:buNone/>
                      </a:pPr>
                      <a:r>
                        <a:rPr lang="en-US" sz="1600" u="none" strike="noStrike" noProof="0" dirty="0">
                          <a:solidFill>
                            <a:srgbClr val="000000"/>
                          </a:solidFill>
                        </a:rPr>
                        <a:t>Pharmacies acquire naloxone through their normal network of medication distributors and after dispensing, bill the state utilizing a special NJMMIS/Medicaid billing code to receive reimbursement at the current Medicaid rate. Website: Stopoverdoses.nj.gov</a:t>
                      </a:r>
                      <a:endParaRPr lang="en-US" sz="1600" dirty="0"/>
                    </a:p>
                  </a:txBody>
                  <a:tcPr anchor="ctr"/>
                </a:tc>
                <a:extLst>
                  <a:ext uri="{0D108BD9-81ED-4DB2-BD59-A6C34878D82A}">
                    <a16:rowId xmlns:a16="http://schemas.microsoft.com/office/drawing/2014/main" val="1583318172"/>
                  </a:ext>
                </a:extLst>
              </a:tr>
            </a:tbl>
          </a:graphicData>
        </a:graphic>
      </p:graphicFrame>
      <p:pic>
        <p:nvPicPr>
          <p:cNvPr id="10" name="Picture 4" descr="Logo - CALL 1-844-REACHNJ">
            <a:extLst>
              <a:ext uri="{FF2B5EF4-FFF2-40B4-BE49-F238E27FC236}">
                <a16:creationId xmlns:a16="http://schemas.microsoft.com/office/drawing/2014/main" id="{192AF0C3-5D1B-48E9-86D0-18D77F30C4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931" y="1309812"/>
            <a:ext cx="3532556" cy="5995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3DB3E77-6499-241C-0354-019A72BCB8EB}"/>
              </a:ext>
            </a:extLst>
          </p:cNvPr>
          <p:cNvPicPr>
            <a:picLocks noChangeAspect="1"/>
          </p:cNvPicPr>
          <p:nvPr/>
        </p:nvPicPr>
        <p:blipFill rotWithShape="1">
          <a:blip r:embed="rId5"/>
          <a:srcRect l="10396" t="11637" r="8335" b="10883"/>
          <a:stretch/>
        </p:blipFill>
        <p:spPr>
          <a:xfrm>
            <a:off x="2176385" y="2199385"/>
            <a:ext cx="1175068" cy="1231514"/>
          </a:xfrm>
          <a:prstGeom prst="rect">
            <a:avLst/>
          </a:prstGeom>
        </p:spPr>
      </p:pic>
      <p:pic>
        <p:nvPicPr>
          <p:cNvPr id="9" name="Picture 8">
            <a:extLst>
              <a:ext uri="{FF2B5EF4-FFF2-40B4-BE49-F238E27FC236}">
                <a16:creationId xmlns:a16="http://schemas.microsoft.com/office/drawing/2014/main" id="{AAABC393-A906-739D-6B64-98F1025F7523}"/>
              </a:ext>
            </a:extLst>
          </p:cNvPr>
          <p:cNvPicPr>
            <a:picLocks noChangeAspect="1"/>
          </p:cNvPicPr>
          <p:nvPr/>
        </p:nvPicPr>
        <p:blipFill>
          <a:blip r:embed="rId6"/>
          <a:stretch>
            <a:fillRect/>
          </a:stretch>
        </p:blipFill>
        <p:spPr>
          <a:xfrm>
            <a:off x="1963131" y="3614127"/>
            <a:ext cx="1575789" cy="1282663"/>
          </a:xfrm>
          <a:prstGeom prst="rect">
            <a:avLst/>
          </a:prstGeom>
        </p:spPr>
      </p:pic>
      <p:pic>
        <p:nvPicPr>
          <p:cNvPr id="14" name="Picture 13" descr="A blue and white logo&#10;&#10;AI-generated content may be incorrect.">
            <a:extLst>
              <a:ext uri="{FF2B5EF4-FFF2-40B4-BE49-F238E27FC236}">
                <a16:creationId xmlns:a16="http://schemas.microsoft.com/office/drawing/2014/main" id="{8C420001-96EA-1D75-1A89-5BE891181DFE}"/>
              </a:ext>
            </a:extLst>
          </p:cNvPr>
          <p:cNvPicPr>
            <a:picLocks noChangeAspect="1"/>
          </p:cNvPicPr>
          <p:nvPr/>
        </p:nvPicPr>
        <p:blipFill>
          <a:blip r:embed="rId7"/>
          <a:stretch>
            <a:fillRect/>
          </a:stretch>
        </p:blipFill>
        <p:spPr>
          <a:xfrm>
            <a:off x="726851" y="5230071"/>
            <a:ext cx="4048350" cy="703455"/>
          </a:xfrm>
          <a:prstGeom prst="rect">
            <a:avLst/>
          </a:prstGeom>
        </p:spPr>
      </p:pic>
    </p:spTree>
    <p:extLst>
      <p:ext uri="{BB962C8B-B14F-4D97-AF65-F5344CB8AC3E}">
        <p14:creationId xmlns:p14="http://schemas.microsoft.com/office/powerpoint/2010/main" val="1224959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09"/>
        <p:cNvGrpSpPr/>
        <p:nvPr/>
      </p:nvGrpSpPr>
      <p:grpSpPr>
        <a:xfrm>
          <a:off x="0" y="0"/>
          <a:ext cx="0" cy="0"/>
          <a:chOff x="0" y="0"/>
          <a:chExt cx="0" cy="0"/>
        </a:xfrm>
      </p:grpSpPr>
      <p:sp>
        <p:nvSpPr>
          <p:cNvPr id="5" name="Rectangle 4">
            <a:extLst>
              <a:ext uri="{FF2B5EF4-FFF2-40B4-BE49-F238E27FC236}">
                <a16:creationId xmlns:a16="http://schemas.microsoft.com/office/drawing/2014/main" id="{F48773CF-566C-9083-3BA4-7F05D198780B}"/>
              </a:ext>
            </a:extLst>
          </p:cNvPr>
          <p:cNvSpPr/>
          <p:nvPr/>
        </p:nvSpPr>
        <p:spPr>
          <a:xfrm>
            <a:off x="0" y="6553200"/>
            <a:ext cx="12192000" cy="304800"/>
          </a:xfrm>
          <a:prstGeom prst="rect">
            <a:avLst/>
          </a:prstGeom>
          <a:solidFill>
            <a:srgbClr val="56920C"/>
          </a:solidFill>
          <a:ln>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510" name="Google Shape;510;p62"/>
          <p:cNvSpPr txBox="1">
            <a:spLocks noGrp="1"/>
          </p:cNvSpPr>
          <p:nvPr>
            <p:ph type="title"/>
          </p:nvPr>
        </p:nvSpPr>
        <p:spPr>
          <a:xfrm>
            <a:off x="838202" y="286206"/>
            <a:ext cx="10515600" cy="574228"/>
          </a:xfrm>
          <a:prstGeom prst="rect">
            <a:avLst/>
          </a:prstGeom>
          <a:noFill/>
          <a:ln>
            <a:noFill/>
          </a:ln>
        </p:spPr>
        <p:txBody>
          <a:bodyPr spcFirstLastPara="1" vert="horz" wrap="square" lIns="91426" tIns="45700" rIns="91426" bIns="45700" rtlCol="0" anchor="ctr" anchorCtr="0">
            <a:noAutofit/>
          </a:bodyPr>
          <a:lstStyle/>
          <a:p>
            <a:pPr algn="ctr">
              <a:spcBef>
                <a:spcPts val="0"/>
              </a:spcBef>
            </a:pPr>
            <a:r>
              <a:rPr lang="en-US" sz="4000" b="1">
                <a:solidFill>
                  <a:srgbClr val="153753"/>
                </a:solidFill>
                <a:latin typeface="Arial" panose="020B0604020202020204" pitchFamily="34" charset="0"/>
                <a:cs typeface="Arial" panose="020B0604020202020204" pitchFamily="34" charset="0"/>
              </a:rPr>
              <a:t>Naloxone Leave Behind</a:t>
            </a:r>
            <a:endParaRPr lang="en-US">
              <a:solidFill>
                <a:srgbClr val="153753"/>
              </a:solidFill>
              <a:latin typeface="Arial" panose="020B0604020202020204" pitchFamily="34" charset="0"/>
              <a:cs typeface="Arial" panose="020B0604020202020204" pitchFamily="34" charset="0"/>
            </a:endParaRPr>
          </a:p>
        </p:txBody>
      </p:sp>
      <p:sp>
        <p:nvSpPr>
          <p:cNvPr id="511" name="Google Shape;511;p62"/>
          <p:cNvSpPr txBox="1">
            <a:spLocks noGrp="1"/>
          </p:cNvSpPr>
          <p:nvPr>
            <p:ph idx="1"/>
          </p:nvPr>
        </p:nvSpPr>
        <p:spPr>
          <a:xfrm>
            <a:off x="384384" y="836785"/>
            <a:ext cx="8357835" cy="5937899"/>
          </a:xfrm>
          <a:prstGeom prst="rect">
            <a:avLst/>
          </a:prstGeom>
          <a:noFill/>
          <a:ln>
            <a:noFill/>
          </a:ln>
        </p:spPr>
        <p:txBody>
          <a:bodyPr spcFirstLastPara="1" vert="horz" wrap="square" lIns="91426" tIns="45700" rIns="91426" bIns="45700" rtlCol="0" anchor="t" anchorCtr="0">
            <a:noAutofit/>
          </a:bodyPr>
          <a:lstStyle/>
          <a:p>
            <a:pPr marL="457200" indent="-457200">
              <a:lnSpc>
                <a:spcPct val="80000"/>
              </a:lnSpc>
              <a:spcBef>
                <a:spcPts val="0"/>
              </a:spcBef>
              <a:buClr>
                <a:schemeClr val="dk2"/>
              </a:buClr>
              <a:buSzPts val="3200"/>
            </a:pPr>
            <a:endParaRPr lang="en-US" sz="3200" b="1" u="sng">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a:latin typeface="Arial" panose="020B0604020202020204" pitchFamily="34" charset="0"/>
                <a:cs typeface="Arial" panose="020B0604020202020204" pitchFamily="34" charset="0"/>
              </a:rPr>
              <a:t>First responders must offer to leave naloxone and resources behind with a patient, friend, or family member post-overdose if the patient refuses transport to the hospital</a:t>
            </a:r>
          </a:p>
          <a:p>
            <a:pPr marL="448310" indent="-457200">
              <a:lnSpc>
                <a:spcPct val="80000"/>
              </a:lnSpc>
              <a:spcBef>
                <a:spcPts val="0"/>
              </a:spcBef>
              <a:buClr>
                <a:schemeClr val="dk2"/>
              </a:buClr>
              <a:buSzPts val="3200"/>
            </a:pPr>
            <a:endParaRPr lang="en-US">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a:latin typeface="Arial" panose="020B0604020202020204" pitchFamily="34" charset="0"/>
                <a:cs typeface="Arial" panose="020B0604020202020204" pitchFamily="34" charset="0"/>
              </a:rPr>
              <a:t>Resources must include information about </a:t>
            </a:r>
          </a:p>
          <a:p>
            <a:pPr marL="905510" lvl="1" indent="-228600">
              <a:lnSpc>
                <a:spcPct val="80000"/>
              </a:lnSpc>
              <a:spcBef>
                <a:spcPts val="0"/>
              </a:spcBef>
              <a:buClr>
                <a:schemeClr val="dk2"/>
              </a:buClr>
              <a:buSzPts val="3200"/>
            </a:pPr>
            <a:r>
              <a:rPr lang="en-US" sz="2800">
                <a:solidFill>
                  <a:srgbClr val="000000"/>
                </a:solidFill>
                <a:latin typeface="Arial" panose="020B0604020202020204" pitchFamily="34" charset="0"/>
                <a:cs typeface="Arial" panose="020B0604020202020204" pitchFamily="34" charset="0"/>
              </a:rPr>
              <a:t>Recovery</a:t>
            </a:r>
          </a:p>
          <a:p>
            <a:pPr marL="905510" lvl="1" indent="-228600">
              <a:lnSpc>
                <a:spcPct val="80000"/>
              </a:lnSpc>
              <a:spcBef>
                <a:spcPts val="0"/>
              </a:spcBef>
              <a:buClr>
                <a:schemeClr val="dk2"/>
              </a:buClr>
              <a:buSzPts val="3200"/>
            </a:pPr>
            <a:r>
              <a:rPr lang="en-US" sz="2800">
                <a:solidFill>
                  <a:srgbClr val="000000"/>
                </a:solidFill>
                <a:latin typeface="Arial" panose="020B0604020202020204" pitchFamily="34" charset="0"/>
                <a:cs typeface="Arial" panose="020B0604020202020204" pitchFamily="34" charset="0"/>
              </a:rPr>
              <a:t>Treatment</a:t>
            </a:r>
          </a:p>
          <a:p>
            <a:pPr marL="905510" lvl="1" indent="-228600">
              <a:lnSpc>
                <a:spcPct val="80000"/>
              </a:lnSpc>
              <a:spcBef>
                <a:spcPts val="0"/>
              </a:spcBef>
              <a:buClr>
                <a:schemeClr val="dk2"/>
              </a:buClr>
              <a:buSzPts val="3200"/>
            </a:pPr>
            <a:r>
              <a:rPr lang="en-US" sz="2800">
                <a:solidFill>
                  <a:srgbClr val="000000"/>
                </a:solidFill>
                <a:latin typeface="Arial" panose="020B0604020202020204" pitchFamily="34" charset="0"/>
                <a:cs typeface="Arial" panose="020B0604020202020204" pitchFamily="34" charset="0"/>
              </a:rPr>
              <a:t>Harm reduction</a:t>
            </a:r>
            <a:endParaRPr lang="en-US" sz="2800">
              <a:latin typeface="Arial" panose="020B0604020202020204" pitchFamily="34" charset="0"/>
              <a:cs typeface="Arial" panose="020B0604020202020204" pitchFamily="34" charset="0"/>
            </a:endParaRPr>
          </a:p>
          <a:p>
            <a:pPr marL="676910" lvl="1" indent="0">
              <a:lnSpc>
                <a:spcPct val="80000"/>
              </a:lnSpc>
              <a:spcBef>
                <a:spcPts val="0"/>
              </a:spcBef>
              <a:buClr>
                <a:schemeClr val="dk2"/>
              </a:buClr>
              <a:buSzPts val="3200"/>
              <a:buNone/>
            </a:pPr>
            <a:endParaRPr lang="en-US" sz="2800">
              <a:solidFill>
                <a:srgbClr val="000000"/>
              </a:solidFill>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a:latin typeface="Arial" panose="020B0604020202020204" pitchFamily="34" charset="0"/>
                <a:cs typeface="Arial" panose="020B0604020202020204" pitchFamily="34" charset="0"/>
              </a:rPr>
              <a:t>Passed</a:t>
            </a:r>
            <a:r>
              <a:rPr lang="en-US">
                <a:latin typeface="Arial" panose="020B0604020202020204" pitchFamily="34" charset="0"/>
                <a:ea typeface="+mn-lt"/>
                <a:cs typeface="Arial" panose="020B0604020202020204" pitchFamily="34" charset="0"/>
              </a:rPr>
              <a:t> in 2021 in NJ</a:t>
            </a:r>
          </a:p>
          <a:p>
            <a:pPr marL="448310" indent="-457200">
              <a:lnSpc>
                <a:spcPct val="80000"/>
              </a:lnSpc>
              <a:spcBef>
                <a:spcPts val="0"/>
              </a:spcBef>
              <a:buClr>
                <a:schemeClr val="dk2"/>
              </a:buClr>
              <a:buSzPts val="3200"/>
            </a:pPr>
            <a:endParaRPr lang="en-US">
              <a:solidFill>
                <a:srgbClr val="000000"/>
              </a:solidFill>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a:solidFill>
                  <a:srgbClr val="000000"/>
                </a:solidFill>
                <a:latin typeface="Arial"/>
                <a:cs typeface="Arial"/>
              </a:rPr>
              <a:t>Email </a:t>
            </a:r>
            <a:r>
              <a:rPr lang="en-US">
                <a:solidFill>
                  <a:srgbClr val="000000"/>
                </a:solidFill>
                <a:latin typeface="Arial"/>
                <a:cs typeface="Arial"/>
                <a:hlinkClick r:id="rId3"/>
              </a:rPr>
              <a:t>5MinToHelp@doh.nj.gov</a:t>
            </a:r>
            <a:r>
              <a:rPr lang="en-US">
                <a:solidFill>
                  <a:srgbClr val="000000"/>
                </a:solidFill>
                <a:latin typeface="Arial"/>
                <a:cs typeface="Arial"/>
              </a:rPr>
              <a:t> to receive FREE naloxone and resources.</a:t>
            </a:r>
          </a:p>
          <a:p>
            <a:pPr marL="0" indent="0" algn="r">
              <a:lnSpc>
                <a:spcPct val="80000"/>
              </a:lnSpc>
              <a:spcBef>
                <a:spcPts val="373"/>
              </a:spcBef>
              <a:buClr>
                <a:schemeClr val="dk2"/>
              </a:buClr>
              <a:buSzPts val="1870"/>
              <a:buNone/>
            </a:pPr>
            <a:endParaRPr lang="en-US">
              <a:solidFill>
                <a:srgbClr val="000000"/>
              </a:solidFill>
              <a:latin typeface="Arial" panose="020B0604020202020204" pitchFamily="34" charset="0"/>
              <a:cs typeface="Arial" panose="020B0604020202020204" pitchFamily="34" charset="0"/>
            </a:endParaRPr>
          </a:p>
          <a:p>
            <a:pPr marL="0" indent="0" algn="r">
              <a:lnSpc>
                <a:spcPct val="80000"/>
              </a:lnSpc>
              <a:spcBef>
                <a:spcPts val="373"/>
              </a:spcBef>
              <a:buClr>
                <a:schemeClr val="dk2"/>
              </a:buClr>
              <a:buSzPts val="1870"/>
              <a:buNone/>
            </a:pPr>
            <a:endParaRPr lang="en-US" sz="3200">
              <a:solidFill>
                <a:srgbClr val="3C78D8"/>
              </a:solidFill>
              <a:latin typeface="Arial" panose="020B0604020202020204" pitchFamily="34" charset="0"/>
              <a:cs typeface="Arial" panose="020B0604020202020204" pitchFamily="34" charset="0"/>
            </a:endParaRPr>
          </a:p>
          <a:p>
            <a:pPr marL="0" indent="0" algn="r">
              <a:lnSpc>
                <a:spcPct val="80000"/>
              </a:lnSpc>
              <a:spcBef>
                <a:spcPts val="373"/>
              </a:spcBef>
              <a:buClr>
                <a:schemeClr val="dk2"/>
              </a:buClr>
              <a:buSzPts val="1870"/>
              <a:buNone/>
            </a:pPr>
            <a:endParaRPr lang="en-US" sz="3200">
              <a:solidFill>
                <a:srgbClr val="3C78D8"/>
              </a:solidFill>
              <a:latin typeface="Arial" panose="020B0604020202020204" pitchFamily="34" charset="0"/>
              <a:cs typeface="Arial" panose="020B0604020202020204" pitchFamily="34" charset="0"/>
            </a:endParaRPr>
          </a:p>
        </p:txBody>
      </p:sp>
      <p:pic>
        <p:nvPicPr>
          <p:cNvPr id="1028" name="Picture 4" descr="Image result for narcan">
            <a:extLst>
              <a:ext uri="{FF2B5EF4-FFF2-40B4-BE49-F238E27FC236}">
                <a16:creationId xmlns:a16="http://schemas.microsoft.com/office/drawing/2014/main" id="{97E19C1C-8C3C-4DD6-B58B-C0DFCA268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339" y="1459348"/>
            <a:ext cx="2621900" cy="17479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 up of a medical label&#10;&#10;AI-generated content may be incorrect.">
            <a:extLst>
              <a:ext uri="{FF2B5EF4-FFF2-40B4-BE49-F238E27FC236}">
                <a16:creationId xmlns:a16="http://schemas.microsoft.com/office/drawing/2014/main" id="{A8CB4379-C61C-E245-4ACB-3D1FB32E2754}"/>
              </a:ext>
            </a:extLst>
          </p:cNvPr>
          <p:cNvPicPr>
            <a:picLocks noChangeAspect="1"/>
          </p:cNvPicPr>
          <p:nvPr/>
        </p:nvPicPr>
        <p:blipFill>
          <a:blip r:embed="rId5"/>
          <a:stretch>
            <a:fillRect/>
          </a:stretch>
        </p:blipFill>
        <p:spPr>
          <a:xfrm>
            <a:off x="8588375" y="3431003"/>
            <a:ext cx="3516313" cy="1742244"/>
          </a:xfrm>
          <a:prstGeom prst="rect">
            <a:avLst/>
          </a:prstGeom>
        </p:spPr>
      </p:pic>
      <p:cxnSp>
        <p:nvCxnSpPr>
          <p:cNvPr id="3" name="Straight Connector 2">
            <a:extLst>
              <a:ext uri="{FF2B5EF4-FFF2-40B4-BE49-F238E27FC236}">
                <a16:creationId xmlns:a16="http://schemas.microsoft.com/office/drawing/2014/main" id="{027A1BB9-3C0F-C4D6-7D6F-BCEEBBCAF4E7}"/>
              </a:ext>
            </a:extLst>
          </p:cNvPr>
          <p:cNvCxnSpPr>
            <a:cxnSpLocks/>
          </p:cNvCxnSpPr>
          <p:nvPr/>
        </p:nvCxnSpPr>
        <p:spPr>
          <a:xfrm>
            <a:off x="3500440" y="1019376"/>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4" name="Picture 3" descr="A close-up of a logo&#10;&#10;AI-generated content may be incorrect.">
            <a:extLst>
              <a:ext uri="{FF2B5EF4-FFF2-40B4-BE49-F238E27FC236}">
                <a16:creationId xmlns:a16="http://schemas.microsoft.com/office/drawing/2014/main" id="{CABD58C3-2599-B692-16B4-164C2ED20C6C}"/>
              </a:ext>
            </a:extLst>
          </p:cNvPr>
          <p:cNvPicPr>
            <a:picLocks noChangeAspect="1"/>
          </p:cNvPicPr>
          <p:nvPr/>
        </p:nvPicPr>
        <p:blipFill>
          <a:blip r:embed="rId6"/>
          <a:stretch>
            <a:fillRect/>
          </a:stretch>
        </p:blipFill>
        <p:spPr>
          <a:xfrm>
            <a:off x="0" y="6246574"/>
            <a:ext cx="1466687" cy="611426"/>
          </a:xfrm>
          <a:prstGeom prst="rect">
            <a:avLst/>
          </a:prstGeom>
        </p:spPr>
      </p:pic>
      <p:sp>
        <p:nvSpPr>
          <p:cNvPr id="6" name="Rectangle 5">
            <a:extLst>
              <a:ext uri="{FF2B5EF4-FFF2-40B4-BE49-F238E27FC236}">
                <a16:creationId xmlns:a16="http://schemas.microsoft.com/office/drawing/2014/main" id="{6E0AB90A-8AB8-999F-502F-FD5BD199C55F}"/>
              </a:ext>
            </a:extLst>
          </p:cNvPr>
          <p:cNvSpPr/>
          <p:nvPr/>
        </p:nvSpPr>
        <p:spPr>
          <a:xfrm rot="16200000">
            <a:off x="10697963" y="-823653"/>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2324644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685C90-333F-D074-C89B-6E53B343DA91}"/>
              </a:ext>
            </a:extLst>
          </p:cNvPr>
          <p:cNvSpPr txBox="1">
            <a:spLocks/>
          </p:cNvSpPr>
          <p:nvPr/>
        </p:nvSpPr>
        <p:spPr>
          <a:xfrm>
            <a:off x="1250949" y="690383"/>
            <a:ext cx="10289049" cy="508764"/>
          </a:xfrm>
          <a:prstGeom prst="rect">
            <a:avLst/>
          </a:prstGeom>
        </p:spPr>
        <p:txBody>
          <a:bodyPr lIns="91440" tIns="45720" rIns="91440" bIns="45720" anchor="t"/>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609585" rtl="0" eaLnBrk="1" fontAlgn="auto" latinLnBrk="0" hangingPunct="0">
              <a:lnSpc>
                <a:spcPct val="100000"/>
              </a:lnSpc>
              <a:spcBef>
                <a:spcPts val="0"/>
              </a:spcBef>
              <a:spcAft>
                <a:spcPts val="0"/>
              </a:spcAft>
              <a:buClrTx/>
              <a:buSzTx/>
              <a:buFontTx/>
              <a:buNone/>
              <a:tabLst/>
              <a:defRPr kumimoji="0" sz="2400" b="0" i="0" u="none" strike="noStrike" kern="1200" cap="none" spc="0" normalizeH="0" baseline="0">
                <a:ln>
                  <a:noFill/>
                </a:ln>
                <a:solidFill>
                  <a:srgbClr val="000000"/>
                </a:solidFill>
                <a:effectLst/>
                <a:uFillTx/>
                <a:latin typeface="Arial"/>
                <a:ea typeface="Arial"/>
                <a:cs typeface="Arial"/>
                <a:sym typeface="Arial"/>
              </a:defRPr>
            </a:lvl1pPr>
            <a:lvl2pPr marL="0" marR="0" indent="609585"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2pPr>
            <a:lvl3pPr marL="0" marR="0" indent="121917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3pPr>
            <a:lvl4pPr marL="0" marR="0" indent="182875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4pPr>
            <a:lvl5pPr marL="0" marR="0" indent="243833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5pPr>
            <a:lvl6pPr marL="0" marR="0" indent="304792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6pPr>
            <a:lvl7pPr marL="0" marR="0" indent="365750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7pPr>
            <a:lvl8pPr marL="0" marR="0" indent="4267093"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8pPr>
            <a:lvl9pPr marL="0" marR="0" indent="4876678"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9pPr>
          </a:lstStyle>
          <a:p>
            <a:pPr algn="ctr"/>
            <a:r>
              <a:rPr lang="en-US" sz="3600" b="1" cap="all">
                <a:solidFill>
                  <a:schemeClr val="tx1"/>
                </a:solidFill>
              </a:rPr>
              <a:t>why What we do… matters</a:t>
            </a:r>
            <a:endParaRPr lang="en-US" sz="3600" b="1">
              <a:solidFill>
                <a:schemeClr val="tx1"/>
              </a:solidFill>
            </a:endParaRPr>
          </a:p>
        </p:txBody>
      </p:sp>
      <p:pic>
        <p:nvPicPr>
          <p:cNvPr id="5" name="Picture 2">
            <a:extLst>
              <a:ext uri="{FF2B5EF4-FFF2-40B4-BE49-F238E27FC236}">
                <a16:creationId xmlns:a16="http://schemas.microsoft.com/office/drawing/2014/main" id="{2F28A54A-DD4C-DC71-E804-BF72F38D2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594" y="1448856"/>
            <a:ext cx="4649547" cy="453478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8AB212C2-DB6D-DC8E-19F1-0C593768594D}"/>
              </a:ext>
            </a:extLst>
          </p:cNvPr>
          <p:cNvSpPr>
            <a:spLocks noGrp="1"/>
          </p:cNvSpPr>
          <p:nvPr/>
        </p:nvSpPr>
        <p:spPr>
          <a:xfrm>
            <a:off x="521267" y="1760057"/>
            <a:ext cx="4510507" cy="4200804"/>
          </a:xfrm>
          <a:prstGeom prst="rect">
            <a:avLst/>
          </a:prstGeom>
        </p:spPr>
        <p:txBody>
          <a:bodyPr vert="horz" lIns="121920" tIns="60960" rIns="121920" bIns="60960" rtlCol="0" anchor="t">
            <a:norm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1pPr>
            <a:lvl2pPr marL="0" marR="0" indent="609585"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2pPr>
            <a:lvl3pPr marL="0" marR="0" indent="121917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3pPr>
            <a:lvl4pPr marL="0" marR="0" indent="182875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4pPr>
            <a:lvl5pPr marL="0" marR="0" indent="243833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5pPr>
            <a:lvl6pPr marL="0" marR="0" indent="304792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6pPr>
            <a:lvl7pPr marL="0" marR="0" indent="365750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7pPr>
            <a:lvl8pPr marL="0" marR="0" indent="4267093"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8pPr>
            <a:lvl9pPr marL="0" marR="0" indent="4876678"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9pPr>
          </a:lstStyle>
          <a:p>
            <a:r>
              <a:rPr lang="en-US" sz="2400" b="0" i="0">
                <a:effectLst/>
                <a:latin typeface="Arial" panose="020B0604020202020204" pitchFamily="34" charset="0"/>
                <a:cs typeface="Arial" panose="020B0604020202020204" pitchFamily="34" charset="0"/>
              </a:rPr>
              <a:t>Efficiently links individuals with opioid use disorder to medication-assisted treatment (MAT) programs </a:t>
            </a:r>
          </a:p>
          <a:p>
            <a:r>
              <a:rPr lang="en-US" b="1"/>
              <a:t>24/7, 365</a:t>
            </a:r>
            <a:r>
              <a:rPr lang="en-US" sz="2400" b="1" i="0">
                <a:effectLst/>
              </a:rPr>
              <a:t> days a year</a:t>
            </a:r>
            <a:r>
              <a:rPr lang="en-US" b="1"/>
              <a:t>.</a:t>
            </a:r>
          </a:p>
          <a:p>
            <a:endParaRPr lang="en-US"/>
          </a:p>
          <a:p>
            <a:r>
              <a:rPr lang="en-US" sz="2400" b="0" i="0">
                <a:effectLst/>
              </a:rPr>
              <a:t>Supports patient success through various other resources, including </a:t>
            </a:r>
            <a:r>
              <a:rPr lang="en-US"/>
              <a:t>overdose</a:t>
            </a:r>
            <a:r>
              <a:rPr lang="en-US" sz="2400" b="0" i="0">
                <a:effectLst/>
              </a:rPr>
              <a:t> </a:t>
            </a:r>
            <a:r>
              <a:rPr lang="en-US"/>
              <a:t>prevention </a:t>
            </a:r>
            <a:r>
              <a:rPr lang="en-US" sz="2400" b="0" i="0">
                <a:effectLst/>
              </a:rPr>
              <a:t>and direct patient follow-up. ​</a:t>
            </a:r>
            <a:endParaRPr lang="en-US" sz="2400"/>
          </a:p>
        </p:txBody>
      </p:sp>
    </p:spTree>
    <p:extLst>
      <p:ext uri="{BB962C8B-B14F-4D97-AF65-F5344CB8AC3E}">
        <p14:creationId xmlns:p14="http://schemas.microsoft.com/office/powerpoint/2010/main" val="2583380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B62E92-8A97-D23E-7E33-045845CA80C1}"/>
              </a:ext>
            </a:extLst>
          </p:cNvPr>
          <p:cNvSpPr txBox="1">
            <a:spLocks/>
          </p:cNvSpPr>
          <p:nvPr/>
        </p:nvSpPr>
        <p:spPr>
          <a:xfrm>
            <a:off x="1176866" y="530789"/>
            <a:ext cx="10289049" cy="576622"/>
          </a:xfrm>
          <a:prstGeom prst="rect">
            <a:avLst/>
          </a:prstGeom>
        </p:spPr>
        <p:txBody>
          <a:bodyPr lIns="91440" tIns="45720" rIns="91440" bIns="45720" anchor="t"/>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609585" rtl="0" eaLnBrk="1" fontAlgn="auto" latinLnBrk="0" hangingPunct="0">
              <a:lnSpc>
                <a:spcPct val="100000"/>
              </a:lnSpc>
              <a:spcBef>
                <a:spcPts val="0"/>
              </a:spcBef>
              <a:spcAft>
                <a:spcPts val="0"/>
              </a:spcAft>
              <a:buClrTx/>
              <a:buSzTx/>
              <a:buFontTx/>
              <a:buNone/>
              <a:tabLst/>
              <a:defRPr kumimoji="0" sz="2400" b="0" i="0" u="none" strike="noStrike" kern="1200" cap="none" spc="0" normalizeH="0" baseline="0">
                <a:ln>
                  <a:noFill/>
                </a:ln>
                <a:solidFill>
                  <a:srgbClr val="000000"/>
                </a:solidFill>
                <a:effectLst/>
                <a:uFillTx/>
                <a:latin typeface="Arial"/>
                <a:ea typeface="Arial"/>
                <a:cs typeface="Arial"/>
                <a:sym typeface="Arial"/>
              </a:defRPr>
            </a:lvl1pPr>
            <a:lvl2pPr marL="0" marR="0" indent="609585"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2pPr>
            <a:lvl3pPr marL="0" marR="0" indent="121917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3pPr>
            <a:lvl4pPr marL="0" marR="0" indent="182875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4pPr>
            <a:lvl5pPr marL="0" marR="0" indent="243833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5pPr>
            <a:lvl6pPr marL="0" marR="0" indent="304792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6pPr>
            <a:lvl7pPr marL="0" marR="0" indent="365750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7pPr>
            <a:lvl8pPr marL="0" marR="0" indent="4267093"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8pPr>
            <a:lvl9pPr marL="0" marR="0" indent="4876678"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9pPr>
          </a:lstStyle>
          <a:p>
            <a:pPr algn="ctr"/>
            <a:r>
              <a:rPr lang="en-US" sz="3600" b="1" cap="all">
                <a:solidFill>
                  <a:schemeClr val="tx1"/>
                </a:solidFill>
              </a:rPr>
              <a:t>why What we do… matters</a:t>
            </a:r>
            <a:endParaRPr lang="en-US" sz="3600" b="1">
              <a:solidFill>
                <a:schemeClr val="tx1"/>
              </a:solidFill>
            </a:endParaRPr>
          </a:p>
        </p:txBody>
      </p:sp>
      <p:pic>
        <p:nvPicPr>
          <p:cNvPr id="5" name="Picture 2">
            <a:extLst>
              <a:ext uri="{FF2B5EF4-FFF2-40B4-BE49-F238E27FC236}">
                <a16:creationId xmlns:a16="http://schemas.microsoft.com/office/drawing/2014/main" id="{541475DD-59A1-0EE1-0BBE-B71A9411B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900" y="1267138"/>
            <a:ext cx="5242332" cy="52194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F453BCC-0270-1A1E-77F3-6F42FDAA3CEF}"/>
              </a:ext>
            </a:extLst>
          </p:cNvPr>
          <p:cNvSpPr>
            <a:spLocks noGrp="1"/>
          </p:cNvSpPr>
          <p:nvPr/>
        </p:nvSpPr>
        <p:spPr>
          <a:xfrm>
            <a:off x="401318" y="1374078"/>
            <a:ext cx="3646095" cy="718639"/>
          </a:xfrm>
          <a:prstGeom prst="rect">
            <a:avLst/>
          </a:prstGeom>
        </p:spPr>
        <p:txBody>
          <a:bodyPr vert="horz" lIns="121920" tIns="60960" rIns="121920" bIns="60960" rtlCol="0" anchor="ctr">
            <a:no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1pPr>
            <a:lvl2pPr marL="0" marR="0" indent="609585"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2pPr>
            <a:lvl3pPr marL="0" marR="0" indent="121917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3pPr>
            <a:lvl4pPr marL="0" marR="0" indent="182875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4pPr>
            <a:lvl5pPr marL="0" marR="0" indent="243833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5pPr>
            <a:lvl6pPr marL="0" marR="0" indent="304792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6pPr>
            <a:lvl7pPr marL="0" marR="0" indent="365750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7pPr>
            <a:lvl8pPr marL="0" marR="0" indent="4267093"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8pPr>
            <a:lvl9pPr marL="0" marR="0" indent="4876678"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9pPr>
          </a:lstStyle>
          <a:p>
            <a:r>
              <a:rPr lang="en-US" sz="2400" b="1"/>
              <a:t>Collaborative </a:t>
            </a:r>
            <a:r>
              <a:rPr lang="en-US" b="1"/>
              <a:t>Partners</a:t>
            </a:r>
            <a:r>
              <a:rPr lang="en-US" sz="2400" b="1"/>
              <a:t>: </a:t>
            </a:r>
          </a:p>
        </p:txBody>
      </p:sp>
      <p:sp>
        <p:nvSpPr>
          <p:cNvPr id="9" name="Content Placeholder 2">
            <a:extLst>
              <a:ext uri="{FF2B5EF4-FFF2-40B4-BE49-F238E27FC236}">
                <a16:creationId xmlns:a16="http://schemas.microsoft.com/office/drawing/2014/main" id="{DC1A0093-D82E-26BF-F87E-705256F0737D}"/>
              </a:ext>
            </a:extLst>
          </p:cNvPr>
          <p:cNvSpPr>
            <a:spLocks noGrp="1"/>
          </p:cNvSpPr>
          <p:nvPr/>
        </p:nvSpPr>
        <p:spPr>
          <a:xfrm>
            <a:off x="600371" y="1924341"/>
            <a:ext cx="4279189" cy="1952196"/>
          </a:xfrm>
          <a:prstGeom prst="rect">
            <a:avLst/>
          </a:prstGeom>
        </p:spPr>
        <p:txBody>
          <a:bodyPr vert="horz" lIns="121920" tIns="60960" rIns="121920" bIns="60960" rtlCol="0" anchor="t">
            <a:norm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1pPr>
            <a:lvl2pPr marL="0" marR="0" indent="609585"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2pPr>
            <a:lvl3pPr marL="0" marR="0" indent="121917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3pPr>
            <a:lvl4pPr marL="0" marR="0" indent="182875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4pPr>
            <a:lvl5pPr marL="0" marR="0" indent="243833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5pPr>
            <a:lvl6pPr marL="0" marR="0" indent="304792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6pPr>
            <a:lvl7pPr marL="0" marR="0" indent="365750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7pPr>
            <a:lvl8pPr marL="0" marR="0" indent="4267093"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8pPr>
            <a:lvl9pPr marL="0" marR="0" indent="4876678"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9pPr>
          </a:lstStyle>
          <a:p>
            <a:pPr>
              <a:spcBef>
                <a:spcPts val="400"/>
              </a:spcBef>
            </a:pPr>
            <a:r>
              <a:rPr lang="en-US" sz="2000"/>
              <a:t>First Responders</a:t>
            </a:r>
          </a:p>
          <a:p>
            <a:pPr>
              <a:spcBef>
                <a:spcPts val="400"/>
              </a:spcBef>
            </a:pPr>
            <a:r>
              <a:rPr lang="en-US" sz="2000"/>
              <a:t>Corrections/Courts</a:t>
            </a:r>
          </a:p>
          <a:p>
            <a:pPr>
              <a:spcBef>
                <a:spcPts val="400"/>
              </a:spcBef>
            </a:pPr>
            <a:r>
              <a:rPr lang="en-US" sz="2000"/>
              <a:t>Hospitals</a:t>
            </a:r>
          </a:p>
          <a:p>
            <a:pPr>
              <a:spcBef>
                <a:spcPts val="400"/>
              </a:spcBef>
            </a:pPr>
            <a:r>
              <a:rPr lang="en-US" sz="2000"/>
              <a:t>Community Organizations</a:t>
            </a:r>
          </a:p>
          <a:p>
            <a:pPr>
              <a:spcBef>
                <a:spcPts val="400"/>
              </a:spcBef>
            </a:pPr>
            <a:endParaRPr lang="en-US" sz="2133">
              <a:latin typeface="Arial" panose="020B0604020202020204" pitchFamily="34" charset="0"/>
              <a:cs typeface="Arial" panose="020B0604020202020204" pitchFamily="34" charset="0"/>
            </a:endParaRPr>
          </a:p>
          <a:p>
            <a:pPr>
              <a:spcBef>
                <a:spcPts val="400"/>
              </a:spcBef>
            </a:pPr>
            <a:endParaRPr lang="en-US" sz="2133">
              <a:latin typeface="Arial" panose="020B0604020202020204" pitchFamily="34" charset="0"/>
              <a:cs typeface="Arial" panose="020B0604020202020204" pitchFamily="34" charset="0"/>
            </a:endParaRPr>
          </a:p>
        </p:txBody>
      </p:sp>
      <p:sp>
        <p:nvSpPr>
          <p:cNvPr id="11" name="TextBox 4">
            <a:extLst>
              <a:ext uri="{FF2B5EF4-FFF2-40B4-BE49-F238E27FC236}">
                <a16:creationId xmlns:a16="http://schemas.microsoft.com/office/drawing/2014/main" id="{BE5CE7AE-5EDB-9A5D-1C14-95B22101C148}"/>
              </a:ext>
            </a:extLst>
          </p:cNvPr>
          <p:cNvSpPr txBox="1"/>
          <p:nvPr/>
        </p:nvSpPr>
        <p:spPr>
          <a:xfrm>
            <a:off x="401317" y="3430938"/>
            <a:ext cx="4394416" cy="461665"/>
          </a:xfrm>
          <a:prstGeom prst="rect">
            <a:avLst/>
          </a:prstGeom>
          <a:noFill/>
        </p:spPr>
        <p:txBody>
          <a:bodyPr wrap="square" lIns="91440" tIns="45720" rIns="91440" bIns="4572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1pPr>
            <a:lvl2pPr marL="0" marR="0" indent="609585"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2pPr>
            <a:lvl3pPr marL="0" marR="0" indent="121917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3pPr>
            <a:lvl4pPr marL="0" marR="0" indent="182875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4pPr>
            <a:lvl5pPr marL="0" marR="0" indent="243833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5pPr>
            <a:lvl6pPr marL="0" marR="0" indent="304792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6pPr>
            <a:lvl7pPr marL="0" marR="0" indent="365750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7pPr>
            <a:lvl8pPr marL="0" marR="0" indent="4267093"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8pPr>
            <a:lvl9pPr marL="0" marR="0" indent="4876678"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9pPr>
          </a:lstStyle>
          <a:p>
            <a:r>
              <a:rPr lang="en-US" b="1"/>
              <a:t>Importance of EMS:</a:t>
            </a:r>
          </a:p>
        </p:txBody>
      </p:sp>
      <p:sp>
        <p:nvSpPr>
          <p:cNvPr id="13" name="Content Placeholder 2">
            <a:extLst>
              <a:ext uri="{FF2B5EF4-FFF2-40B4-BE49-F238E27FC236}">
                <a16:creationId xmlns:a16="http://schemas.microsoft.com/office/drawing/2014/main" id="{E84CFB5D-D1A6-B6BB-522A-64BCAA24A295}"/>
              </a:ext>
            </a:extLst>
          </p:cNvPr>
          <p:cNvSpPr txBox="1">
            <a:spLocks/>
          </p:cNvSpPr>
          <p:nvPr/>
        </p:nvSpPr>
        <p:spPr>
          <a:xfrm>
            <a:off x="600371" y="3895582"/>
            <a:ext cx="6592909" cy="2429020"/>
          </a:xfrm>
          <a:prstGeom prst="rect">
            <a:avLst/>
          </a:prstGeom>
        </p:spPr>
        <p:txBody>
          <a:bodyPr vert="horz" lIns="121920" tIns="60960" rIns="121920" bIns="60960" rtlCol="0" anchor="t">
            <a:norm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1pPr>
            <a:lvl2pPr marL="0" marR="0" indent="609585"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2pPr>
            <a:lvl3pPr marL="0" marR="0" indent="121917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3pPr>
            <a:lvl4pPr marL="0" marR="0" indent="182875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4pPr>
            <a:lvl5pPr marL="0" marR="0" indent="243833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5pPr>
            <a:lvl6pPr marL="0" marR="0" indent="304792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6pPr>
            <a:lvl7pPr marL="0" marR="0" indent="365750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7pPr>
            <a:lvl8pPr marL="0" marR="0" indent="4267093"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8pPr>
            <a:lvl9pPr marL="0" marR="0" indent="4876678"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9pPr>
          </a:lstStyle>
          <a:p>
            <a:pPr>
              <a:spcBef>
                <a:spcPts val="0"/>
              </a:spcBef>
            </a:pPr>
            <a:r>
              <a:rPr lang="en-US" sz="2000"/>
              <a:t>Post-Overdose Fear</a:t>
            </a:r>
          </a:p>
          <a:p>
            <a:pPr>
              <a:spcBef>
                <a:spcPts val="0"/>
              </a:spcBef>
            </a:pPr>
            <a:r>
              <a:rPr lang="en-US" sz="2000"/>
              <a:t>Trusted Source</a:t>
            </a:r>
          </a:p>
          <a:p>
            <a:pPr>
              <a:spcBef>
                <a:spcPts val="0"/>
              </a:spcBef>
            </a:pPr>
            <a:r>
              <a:rPr lang="en-US" sz="2000"/>
              <a:t>Only Healthcare Clinician They May Encounter</a:t>
            </a:r>
          </a:p>
          <a:p>
            <a:pPr>
              <a:spcBef>
                <a:spcPts val="0"/>
              </a:spcBef>
            </a:pPr>
            <a:r>
              <a:rPr lang="en-US" sz="2000"/>
              <a:t>One Patient at a Time</a:t>
            </a:r>
          </a:p>
          <a:p>
            <a:pPr>
              <a:spcBef>
                <a:spcPts val="0"/>
              </a:spcBef>
            </a:pPr>
            <a:r>
              <a:rPr lang="en-US" sz="2000"/>
              <a:t>Long Wait Times / AMA</a:t>
            </a:r>
          </a:p>
          <a:p>
            <a:pPr>
              <a:spcBef>
                <a:spcPts val="0"/>
              </a:spcBef>
            </a:pPr>
            <a:r>
              <a:rPr lang="en-US" sz="2000"/>
              <a:t>Meet Them Where They Are</a:t>
            </a:r>
          </a:p>
          <a:p>
            <a:pPr>
              <a:spcBef>
                <a:spcPts val="0"/>
              </a:spcBef>
            </a:pPr>
            <a:r>
              <a:rPr lang="en-US" sz="2000"/>
              <a:t>Trajectory of Care</a:t>
            </a:r>
          </a:p>
          <a:p>
            <a:pPr marL="0" indent="0">
              <a:spcBef>
                <a:spcPts val="0"/>
              </a:spcBef>
              <a:buNone/>
            </a:pPr>
            <a:endParaRPr lang="en-US" sz="2400"/>
          </a:p>
          <a:p>
            <a:pPr>
              <a:spcBef>
                <a:spcPts val="0"/>
              </a:spcBef>
            </a:pPr>
            <a:endParaRPr lang="en-US" sz="2400"/>
          </a:p>
          <a:p>
            <a:pPr>
              <a:spcBef>
                <a:spcPts val="0"/>
              </a:spcBef>
            </a:pPr>
            <a:endParaRPr lang="en-US" sz="2400"/>
          </a:p>
        </p:txBody>
      </p:sp>
    </p:spTree>
    <p:extLst>
      <p:ext uri="{BB962C8B-B14F-4D97-AF65-F5344CB8AC3E}">
        <p14:creationId xmlns:p14="http://schemas.microsoft.com/office/powerpoint/2010/main" val="798422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veryone Needs a Break - Hays Academy of Hair Design">
            <a:extLst>
              <a:ext uri="{FF2B5EF4-FFF2-40B4-BE49-F238E27FC236}">
                <a16:creationId xmlns:a16="http://schemas.microsoft.com/office/drawing/2014/main" id="{86711A1A-AE4B-6E4F-876B-C9E5C2F9964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343561" y="903509"/>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D7B47F4-51DB-6A44-B9EE-2847D6B4E54F}"/>
              </a:ext>
            </a:extLst>
          </p:cNvPr>
          <p:cNvSpPr/>
          <p:nvPr/>
        </p:nvSpPr>
        <p:spPr>
          <a:xfrm>
            <a:off x="0" y="0"/>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3" name="Picture 2" descr="A close-up of a logo&#10;&#10;AI-generated content may be incorrect.">
            <a:extLst>
              <a:ext uri="{FF2B5EF4-FFF2-40B4-BE49-F238E27FC236}">
                <a16:creationId xmlns:a16="http://schemas.microsoft.com/office/drawing/2014/main" id="{B520B0FD-E46A-1068-1957-D35A26957CDA}"/>
              </a:ext>
            </a:extLst>
          </p:cNvPr>
          <p:cNvPicPr>
            <a:picLocks noChangeAspect="1"/>
          </p:cNvPicPr>
          <p:nvPr/>
        </p:nvPicPr>
        <p:blipFill>
          <a:blip r:embed="rId4"/>
          <a:stretch>
            <a:fillRect/>
          </a:stretch>
        </p:blipFill>
        <p:spPr>
          <a:xfrm>
            <a:off x="0" y="6246574"/>
            <a:ext cx="1466687" cy="611426"/>
          </a:xfrm>
          <a:prstGeom prst="rect">
            <a:avLst/>
          </a:prstGeom>
        </p:spPr>
      </p:pic>
      <p:sp>
        <p:nvSpPr>
          <p:cNvPr id="4" name="Rectangle 3">
            <a:extLst>
              <a:ext uri="{FF2B5EF4-FFF2-40B4-BE49-F238E27FC236}">
                <a16:creationId xmlns:a16="http://schemas.microsoft.com/office/drawing/2014/main" id="{8DCC2439-F5A4-EF3B-A958-C917A3AD4876}"/>
              </a:ext>
            </a:extLst>
          </p:cNvPr>
          <p:cNvSpPr/>
          <p:nvPr/>
        </p:nvSpPr>
        <p:spPr>
          <a:xfrm rot="5400000">
            <a:off x="10216134" y="5738814"/>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1614154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AD7A30-91DF-483F-B4F3-5B250AB2E0A5}"/>
              </a:ext>
            </a:extLst>
          </p:cNvPr>
          <p:cNvSpPr>
            <a:spLocks noGrp="1"/>
          </p:cNvSpPr>
          <p:nvPr>
            <p:ph type="title"/>
          </p:nvPr>
        </p:nvSpPr>
        <p:spPr>
          <a:xfrm>
            <a:off x="4865640" y="528349"/>
            <a:ext cx="2460721" cy="1325563"/>
          </a:xfrm>
        </p:spPr>
        <p:txBody>
          <a:bodyPr vert="horz" lIns="91440" tIns="45721" rIns="91440" bIns="45721" rtlCol="0" anchor="ctr">
            <a:noAutofit/>
          </a:bodyPr>
          <a:lstStyle/>
          <a:p>
            <a:r>
              <a:rPr lang="en-US" sz="4000" b="1">
                <a:solidFill>
                  <a:srgbClr val="153753"/>
                </a:solidFill>
                <a:latin typeface="Arial"/>
                <a:cs typeface="Arial"/>
              </a:rPr>
              <a:t>Section 5</a:t>
            </a:r>
            <a:endParaRPr lang="en-US" sz="4000" b="1">
              <a:solidFill>
                <a:srgbClr val="153753"/>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F9DAC6C-D460-58BA-AF76-9B0F2849CB6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D31C6360-32F1-5897-42F2-A72F59C0D078}"/>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484CDD8-5EFE-766C-EA12-32827C858718}"/>
              </a:ext>
            </a:extLst>
          </p:cNvPr>
          <p:cNvCxnSpPr>
            <a:cxnSpLocks/>
          </p:cNvCxnSpPr>
          <p:nvPr/>
        </p:nvCxnSpPr>
        <p:spPr>
          <a:xfrm>
            <a:off x="3500438" y="1802323"/>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2" name="Picture 11" descr="A close-up of a logo&#10;&#10;AI-generated content may be incorrect.">
            <a:extLst>
              <a:ext uri="{FF2B5EF4-FFF2-40B4-BE49-F238E27FC236}">
                <a16:creationId xmlns:a16="http://schemas.microsoft.com/office/drawing/2014/main" id="{3CA397A9-2D0E-CABD-0A29-7FABFE2617C7}"/>
              </a:ext>
            </a:extLst>
          </p:cNvPr>
          <p:cNvPicPr>
            <a:picLocks noChangeAspect="1"/>
          </p:cNvPicPr>
          <p:nvPr/>
        </p:nvPicPr>
        <p:blipFill>
          <a:blip r:embed="rId3"/>
          <a:stretch>
            <a:fillRect/>
          </a:stretch>
        </p:blipFill>
        <p:spPr>
          <a:xfrm>
            <a:off x="0" y="6246574"/>
            <a:ext cx="1466687" cy="611426"/>
          </a:xfrm>
          <a:prstGeom prst="rect">
            <a:avLst/>
          </a:prstGeom>
        </p:spPr>
      </p:pic>
      <p:sp>
        <p:nvSpPr>
          <p:cNvPr id="13" name="Title 1">
            <a:extLst>
              <a:ext uri="{FF2B5EF4-FFF2-40B4-BE49-F238E27FC236}">
                <a16:creationId xmlns:a16="http://schemas.microsoft.com/office/drawing/2014/main" id="{AE38162B-8BA1-3CB5-B7E7-B20AB86B7A0A}"/>
              </a:ext>
            </a:extLst>
          </p:cNvPr>
          <p:cNvSpPr txBox="1">
            <a:spLocks/>
          </p:cNvSpPr>
          <p:nvPr/>
        </p:nvSpPr>
        <p:spPr>
          <a:xfrm>
            <a:off x="1235654" y="2971880"/>
            <a:ext cx="9720693" cy="1325563"/>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rgbClr val="153753"/>
                </a:solidFill>
                <a:latin typeface="Arial" panose="020B0604020202020204" pitchFamily="34" charset="0"/>
                <a:cs typeface="Arial" panose="020B0604020202020204" pitchFamily="34" charset="0"/>
              </a:rPr>
              <a:t>Behavior Change</a:t>
            </a:r>
          </a:p>
        </p:txBody>
      </p:sp>
    </p:spTree>
    <p:extLst>
      <p:ext uri="{BB962C8B-B14F-4D97-AF65-F5344CB8AC3E}">
        <p14:creationId xmlns:p14="http://schemas.microsoft.com/office/powerpoint/2010/main" val="3003865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Google Shape;309;p36">
            <a:extLst>
              <a:ext uri="{FF2B5EF4-FFF2-40B4-BE49-F238E27FC236}">
                <a16:creationId xmlns:a16="http://schemas.microsoft.com/office/drawing/2014/main" id="{59110612-C68D-E641-9A7E-1B8C7776C26C}"/>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4053"/>
            <a:ext cx="12192000" cy="696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close-up of a logo&#10;&#10;AI-generated content may be incorrect.">
            <a:extLst>
              <a:ext uri="{FF2B5EF4-FFF2-40B4-BE49-F238E27FC236}">
                <a16:creationId xmlns:a16="http://schemas.microsoft.com/office/drawing/2014/main" id="{4CAE49FE-008E-4A39-60FE-45733C33819C}"/>
              </a:ext>
            </a:extLst>
          </p:cNvPr>
          <p:cNvPicPr>
            <a:picLocks noChangeAspect="1"/>
          </p:cNvPicPr>
          <p:nvPr/>
        </p:nvPicPr>
        <p:blipFill>
          <a:blip r:embed="rId4"/>
          <a:stretch>
            <a:fillRect/>
          </a:stretch>
        </p:blipFill>
        <p:spPr>
          <a:xfrm>
            <a:off x="0" y="6246574"/>
            <a:ext cx="1466687" cy="611426"/>
          </a:xfrm>
          <a:prstGeom prst="rect">
            <a:avLst/>
          </a:prstGeom>
        </p:spPr>
      </p:pic>
    </p:spTree>
    <p:extLst>
      <p:ext uri="{BB962C8B-B14F-4D97-AF65-F5344CB8AC3E}">
        <p14:creationId xmlns:p14="http://schemas.microsoft.com/office/powerpoint/2010/main" val="2435245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0EB63B8-3D8A-45E3-9260-4FB5EBE9C9A1}"/>
              </a:ext>
            </a:extLst>
          </p:cNvPr>
          <p:cNvSpPr/>
          <p:nvPr/>
        </p:nvSpPr>
        <p:spPr>
          <a:xfrm>
            <a:off x="477983" y="477984"/>
            <a:ext cx="11236037" cy="5902036"/>
          </a:xfrm>
          <a:prstGeom prst="roundRect">
            <a:avLst/>
          </a:prstGeom>
          <a:noFill/>
          <a:ln w="571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E5397753-A9AC-1240-A67C-F5C7BA01F7BD}"/>
              </a:ext>
            </a:extLst>
          </p:cNvPr>
          <p:cNvSpPr>
            <a:spLocks noGrp="1"/>
          </p:cNvSpPr>
          <p:nvPr>
            <p:ph type="title"/>
          </p:nvPr>
        </p:nvSpPr>
        <p:spPr>
          <a:xfrm>
            <a:off x="917667" y="545135"/>
            <a:ext cx="10515600" cy="765406"/>
          </a:xfrm>
        </p:spPr>
        <p:txBody>
          <a:bodyPr>
            <a:noAutofit/>
          </a:bodyPr>
          <a:lstStyle/>
          <a:p>
            <a:pPr algn="ctr"/>
            <a:r>
              <a:rPr lang="en-US" b="1">
                <a:solidFill>
                  <a:srgbClr val="153753"/>
                </a:solidFill>
                <a:latin typeface="Arial" panose="020B0604020202020204" pitchFamily="34" charset="0"/>
                <a:cs typeface="Arial" panose="020B0604020202020204" pitchFamily="34" charset="0"/>
              </a:rPr>
              <a:t>Behavior Change </a:t>
            </a:r>
            <a:br>
              <a:rPr lang="en-US" b="1">
                <a:solidFill>
                  <a:srgbClr val="153753"/>
                </a:solidFill>
                <a:latin typeface="Arial" panose="020B0604020202020204" pitchFamily="34" charset="0"/>
                <a:cs typeface="Arial" panose="020B0604020202020204" pitchFamily="34" charset="0"/>
              </a:rPr>
            </a:br>
            <a:r>
              <a:rPr lang="en-US" b="1">
                <a:solidFill>
                  <a:srgbClr val="153753"/>
                </a:solidFill>
                <a:latin typeface="Arial" panose="020B0604020202020204" pitchFamily="34" charset="0"/>
                <a:cs typeface="Arial" panose="020B0604020202020204" pitchFamily="34" charset="0"/>
              </a:rPr>
              <a:t>Discussion Questions</a:t>
            </a:r>
          </a:p>
        </p:txBody>
      </p:sp>
      <p:sp>
        <p:nvSpPr>
          <p:cNvPr id="5" name="TextBox 4">
            <a:extLst>
              <a:ext uri="{FF2B5EF4-FFF2-40B4-BE49-F238E27FC236}">
                <a16:creationId xmlns:a16="http://schemas.microsoft.com/office/drawing/2014/main" id="{2311C771-332D-418B-BE3A-3D952DAEE37C}"/>
              </a:ext>
            </a:extLst>
          </p:cNvPr>
          <p:cNvSpPr txBox="1"/>
          <p:nvPr/>
        </p:nvSpPr>
        <p:spPr>
          <a:xfrm>
            <a:off x="1066076" y="2226498"/>
            <a:ext cx="10218782" cy="3354765"/>
          </a:xfrm>
          <a:prstGeom prst="rect">
            <a:avLst/>
          </a:prstGeom>
          <a:noFill/>
        </p:spPr>
        <p:txBody>
          <a:bodyPr wrap="square">
            <a:spAutoFit/>
          </a:bodyPr>
          <a:lstStyle/>
          <a:p>
            <a:pPr marL="514357" indent="-514357">
              <a:buAutoNum type="arabicPeriod"/>
            </a:pPr>
            <a:r>
              <a:rPr lang="en-US" sz="3600">
                <a:latin typeface="Arial" panose="020B0604020202020204" pitchFamily="34" charset="0"/>
                <a:cs typeface="Arial" panose="020B0604020202020204" pitchFamily="34" charset="0"/>
              </a:rPr>
              <a:t>What behavior/habit have you tried to change in your life?</a:t>
            </a:r>
          </a:p>
          <a:p>
            <a:pPr marL="514357" indent="-514357">
              <a:buAutoNum type="arabicPeriod"/>
            </a:pPr>
            <a:endParaRPr lang="en-US" sz="1600">
              <a:latin typeface="Arial" panose="020B0604020202020204" pitchFamily="34" charset="0"/>
              <a:cs typeface="Arial" panose="020B0604020202020204" pitchFamily="34" charset="0"/>
            </a:endParaRPr>
          </a:p>
          <a:p>
            <a:pPr marL="514357" indent="-514357">
              <a:buAutoNum type="arabicPeriod"/>
            </a:pPr>
            <a:r>
              <a:rPr lang="en-US" sz="3600">
                <a:latin typeface="Arial" panose="020B0604020202020204" pitchFamily="34" charset="0"/>
                <a:cs typeface="Arial" panose="020B0604020202020204" pitchFamily="34" charset="0"/>
              </a:rPr>
              <a:t>What barriers/challenges did you experience?</a:t>
            </a:r>
          </a:p>
          <a:p>
            <a:pPr marL="514357" indent="-514357">
              <a:buAutoNum type="arabicPeriod"/>
            </a:pPr>
            <a:endParaRPr lang="en-US" sz="1600">
              <a:latin typeface="Arial" panose="020B0604020202020204" pitchFamily="34" charset="0"/>
              <a:cs typeface="Arial" panose="020B0604020202020204" pitchFamily="34" charset="0"/>
            </a:endParaRPr>
          </a:p>
          <a:p>
            <a:pPr marL="514357" indent="-514357">
              <a:buAutoNum type="arabicPeriod"/>
            </a:pPr>
            <a:r>
              <a:rPr lang="en-US" sz="3600">
                <a:latin typeface="Arial" panose="020B0604020202020204" pitchFamily="34" charset="0"/>
                <a:cs typeface="Arial" panose="020B0604020202020204" pitchFamily="34" charset="0"/>
              </a:rPr>
              <a:t>Were you successful in changing behavior? Why or why not?</a:t>
            </a:r>
          </a:p>
        </p:txBody>
      </p:sp>
      <p:cxnSp>
        <p:nvCxnSpPr>
          <p:cNvPr id="3" name="Straight Connector 2">
            <a:extLst>
              <a:ext uri="{FF2B5EF4-FFF2-40B4-BE49-F238E27FC236}">
                <a16:creationId xmlns:a16="http://schemas.microsoft.com/office/drawing/2014/main" id="{A87BA8E0-1CC6-769F-EE64-980F53F0BB0B}"/>
              </a:ext>
            </a:extLst>
          </p:cNvPr>
          <p:cNvCxnSpPr>
            <a:cxnSpLocks/>
          </p:cNvCxnSpPr>
          <p:nvPr/>
        </p:nvCxnSpPr>
        <p:spPr>
          <a:xfrm>
            <a:off x="3579905" y="1768519"/>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0E3236C-3EC5-5DA5-26B1-3F1C10B57BC1}"/>
              </a:ext>
            </a:extLst>
          </p:cNvPr>
          <p:cNvSpPr/>
          <p:nvPr/>
        </p:nvSpPr>
        <p:spPr>
          <a:xfrm>
            <a:off x="-1" y="6618239"/>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D2A1B7D7-35D9-6EF4-3CE4-4E37EE25D8BA}"/>
              </a:ext>
            </a:extLst>
          </p:cNvPr>
          <p:cNvSpPr/>
          <p:nvPr/>
        </p:nvSpPr>
        <p:spPr>
          <a:xfrm rot="10800000">
            <a:off x="0" y="628408"/>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3539643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7" name="Google Shape;163;p18">
            <a:extLst>
              <a:ext uri="{FF2B5EF4-FFF2-40B4-BE49-F238E27FC236}">
                <a16:creationId xmlns:a16="http://schemas.microsoft.com/office/drawing/2014/main" id="{60621532-7DEE-EE4E-A477-5684449AA984}"/>
              </a:ext>
            </a:extLst>
          </p:cNvPr>
          <p:cNvSpPr txBox="1">
            <a:spLocks/>
          </p:cNvSpPr>
          <p:nvPr/>
        </p:nvSpPr>
        <p:spPr>
          <a:xfrm>
            <a:off x="1851932" y="164912"/>
            <a:ext cx="8035018" cy="1121431"/>
          </a:xfrm>
          <a:prstGeom prst="rect">
            <a:avLst/>
          </a:prstGeom>
        </p:spPr>
        <p:txBody>
          <a:bodyPr spcFirstLastPara="1" vert="horz" lIns="91440" tIns="45721" rIns="91440" bIns="4572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1"/>
              </a:spcAft>
            </a:pPr>
            <a:r>
              <a:rPr lang="en-US" sz="3600" b="1">
                <a:solidFill>
                  <a:srgbClr val="153753"/>
                </a:solidFill>
                <a:latin typeface="Arial" panose="020B0604020202020204" pitchFamily="34" charset="0"/>
                <a:cs typeface="Arial" panose="020B0604020202020204" pitchFamily="34" charset="0"/>
              </a:rPr>
              <a:t>Goal of Five Minutes to Help</a:t>
            </a:r>
          </a:p>
        </p:txBody>
      </p:sp>
      <p:sp>
        <p:nvSpPr>
          <p:cNvPr id="18" name="Google Shape;164;p18">
            <a:extLst>
              <a:ext uri="{FF2B5EF4-FFF2-40B4-BE49-F238E27FC236}">
                <a16:creationId xmlns:a16="http://schemas.microsoft.com/office/drawing/2014/main" id="{91CFF736-C767-D841-AC46-9CABB2171509}"/>
              </a:ext>
            </a:extLst>
          </p:cNvPr>
          <p:cNvSpPr txBox="1">
            <a:spLocks/>
          </p:cNvSpPr>
          <p:nvPr/>
        </p:nvSpPr>
        <p:spPr>
          <a:xfrm>
            <a:off x="526214" y="1807210"/>
            <a:ext cx="4932970" cy="4745980"/>
          </a:xfrm>
          <a:prstGeom prst="rect">
            <a:avLst/>
          </a:prstGeom>
        </p:spPr>
        <p:txBody>
          <a:bodyPr spcFirstLastPara="1" vert="horz" lIns="91440" tIns="45721" rIns="91440" bIns="45721" rtlCol="0"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3001">
                <a:latin typeface="Arial" panose="020B0604020202020204" pitchFamily="34" charset="0"/>
                <a:cs typeface="Arial" panose="020B0604020202020204" pitchFamily="34" charset="0"/>
              </a:rPr>
              <a:t>To provide first responders with new skills in </a:t>
            </a:r>
          </a:p>
          <a:p>
            <a:pPr marL="0" indent="0" algn="ctr">
              <a:lnSpc>
                <a:spcPct val="110000"/>
              </a:lnSpc>
              <a:spcBef>
                <a:spcPts val="0"/>
              </a:spcBef>
              <a:buNone/>
            </a:pPr>
            <a:r>
              <a:rPr lang="en-US" sz="3001">
                <a:latin typeface="Arial" panose="020B0604020202020204" pitchFamily="34" charset="0"/>
                <a:cs typeface="Arial" panose="020B0604020202020204" pitchFamily="34" charset="0"/>
              </a:rPr>
              <a:t>motivational interviewing </a:t>
            </a:r>
          </a:p>
          <a:p>
            <a:pPr marL="0" indent="0" algn="ctr">
              <a:lnSpc>
                <a:spcPct val="110000"/>
              </a:lnSpc>
              <a:spcBef>
                <a:spcPts val="0"/>
              </a:spcBef>
              <a:buNone/>
            </a:pPr>
            <a:r>
              <a:rPr lang="en-US" sz="3001">
                <a:latin typeface="Arial" panose="020B0604020202020204" pitchFamily="34" charset="0"/>
                <a:cs typeface="Arial" panose="020B0604020202020204" pitchFamily="34" charset="0"/>
              </a:rPr>
              <a:t>and other communication techniques to apply </a:t>
            </a:r>
          </a:p>
          <a:p>
            <a:pPr marL="0" indent="0" algn="ctr">
              <a:lnSpc>
                <a:spcPct val="110000"/>
              </a:lnSpc>
              <a:spcBef>
                <a:spcPts val="0"/>
              </a:spcBef>
              <a:buNone/>
            </a:pPr>
            <a:r>
              <a:rPr lang="en-US" sz="3001">
                <a:latin typeface="Arial" panose="020B0604020202020204" pitchFamily="34" charset="0"/>
                <a:cs typeface="Arial" panose="020B0604020202020204" pitchFamily="34" charset="0"/>
              </a:rPr>
              <a:t>after revival from an opioid overdose.</a:t>
            </a:r>
          </a:p>
          <a:p>
            <a:pPr marL="342904" algn="ctr">
              <a:spcBef>
                <a:spcPts val="0"/>
              </a:spcBef>
              <a:spcAft>
                <a:spcPts val="601"/>
              </a:spcAft>
              <a:buClr>
                <a:schemeClr val="dk2"/>
              </a:buClr>
              <a:buSzPts val="2200"/>
            </a:pPr>
            <a:endParaRPr lang="en-US" sz="1801">
              <a:latin typeface="Arial" panose="020B0604020202020204" pitchFamily="34" charset="0"/>
              <a:cs typeface="Arial" panose="020B0604020202020204" pitchFamily="34" charset="0"/>
            </a:endParaRPr>
          </a:p>
          <a:p>
            <a:pPr marL="342904" algn="ctr">
              <a:spcBef>
                <a:spcPts val="0"/>
              </a:spcBef>
              <a:spcAft>
                <a:spcPts val="601"/>
              </a:spcAft>
              <a:buClr>
                <a:schemeClr val="dk2"/>
              </a:buClr>
              <a:buSzPts val="2200"/>
            </a:pPr>
            <a:endParaRPr lang="en-US" sz="1801">
              <a:latin typeface="Arial" panose="020B0604020202020204" pitchFamily="34" charset="0"/>
              <a:cs typeface="Arial" panose="020B0604020202020204" pitchFamily="34" charset="0"/>
            </a:endParaRPr>
          </a:p>
        </p:txBody>
      </p:sp>
      <p:pic>
        <p:nvPicPr>
          <p:cNvPr id="12" name="Picture 11" descr="A group of people in uniform&#10;&#10;Description automatically generated">
            <a:extLst>
              <a:ext uri="{FF2B5EF4-FFF2-40B4-BE49-F238E27FC236}">
                <a16:creationId xmlns:a16="http://schemas.microsoft.com/office/drawing/2014/main" id="{67871C19-D1FE-334C-A560-7293162FCA71}"/>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6462031" y="1702435"/>
            <a:ext cx="4427766" cy="4020362"/>
          </a:xfrm>
          <a:prstGeom prst="rect">
            <a:avLst/>
          </a:prstGeom>
          <a:effectLst/>
        </p:spPr>
      </p:pic>
      <p:sp>
        <p:nvSpPr>
          <p:cNvPr id="3" name="Rectangle 2">
            <a:extLst>
              <a:ext uri="{FF2B5EF4-FFF2-40B4-BE49-F238E27FC236}">
                <a16:creationId xmlns:a16="http://schemas.microsoft.com/office/drawing/2014/main" id="{954C334C-6FDF-69C1-FAD4-8C75983DEA97}"/>
              </a:ext>
            </a:extLst>
          </p:cNvPr>
          <p:cNvSpPr/>
          <p:nvPr/>
        </p:nvSpPr>
        <p:spPr>
          <a:xfrm>
            <a:off x="11892644" y="0"/>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14C882CA-8060-B966-8524-AE5E76BC0DA5}"/>
              </a:ext>
            </a:extLst>
          </p:cNvPr>
          <p:cNvCxnSpPr>
            <a:cxnSpLocks/>
          </p:cNvCxnSpPr>
          <p:nvPr/>
        </p:nvCxnSpPr>
        <p:spPr>
          <a:xfrm>
            <a:off x="3273879" y="1238718"/>
            <a:ext cx="5191125" cy="0"/>
          </a:xfrm>
          <a:prstGeom prst="line">
            <a:avLst/>
          </a:prstGeom>
          <a:ln w="38100">
            <a:solidFill>
              <a:srgbClr val="153753"/>
            </a:solidFill>
          </a:ln>
        </p:spPr>
        <p:style>
          <a:lnRef idx="1">
            <a:schemeClr val="accent1"/>
          </a:lnRef>
          <a:fillRef idx="0">
            <a:schemeClr val="accent1"/>
          </a:fillRef>
          <a:effectRef idx="0">
            <a:schemeClr val="accent1"/>
          </a:effectRef>
          <a:fontRef idx="minor">
            <a:schemeClr val="tx1"/>
          </a:fontRef>
        </p:style>
      </p:cxnSp>
      <p:pic>
        <p:nvPicPr>
          <p:cNvPr id="7" name="Picture 6" descr="A close-up of a logo&#10;&#10;AI-generated content may be incorrect.">
            <a:extLst>
              <a:ext uri="{FF2B5EF4-FFF2-40B4-BE49-F238E27FC236}">
                <a16:creationId xmlns:a16="http://schemas.microsoft.com/office/drawing/2014/main" id="{17437D6D-6EFD-06B0-F4C8-F323D13E09AA}"/>
              </a:ext>
            </a:extLst>
          </p:cNvPr>
          <p:cNvPicPr>
            <a:picLocks noChangeAspect="1"/>
          </p:cNvPicPr>
          <p:nvPr/>
        </p:nvPicPr>
        <p:blipFill>
          <a:blip r:embed="rId4"/>
          <a:stretch>
            <a:fillRect/>
          </a:stretch>
        </p:blipFill>
        <p:spPr>
          <a:xfrm>
            <a:off x="0" y="6246574"/>
            <a:ext cx="1466687" cy="61142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8" descr="Image result for frustration"/>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905000" y="661726"/>
            <a:ext cx="10287003" cy="6203675"/>
          </a:xfrm>
          <a:prstGeom prst="rect">
            <a:avLst/>
          </a:prstGeom>
          <a:noFill/>
          <a:ln>
            <a:noFill/>
          </a:ln>
        </p:spPr>
      </p:pic>
      <p:pic>
        <p:nvPicPr>
          <p:cNvPr id="322" name="Google Shape;322;p38" descr="Image result for frustration"/>
          <p:cNvPicPr preferRelativeResize="0"/>
          <p:nvPr/>
        </p:nvPicPr>
        <p:blipFill rotWithShape="1">
          <a:blip r:embed="rId4">
            <a:alphaModFix amt="96000"/>
            <a:extLst>
              <a:ext uri="{28A0092B-C50C-407E-A947-70E740481C1C}">
                <a14:useLocalDpi xmlns:a14="http://schemas.microsoft.com/office/drawing/2010/main"/>
              </a:ext>
            </a:extLst>
          </a:blip>
          <a:srcRect/>
          <a:stretch/>
        </p:blipFill>
        <p:spPr>
          <a:xfrm>
            <a:off x="0" y="657140"/>
            <a:ext cx="1925320" cy="6203675"/>
          </a:xfrm>
          <a:prstGeom prst="rect">
            <a:avLst/>
          </a:prstGeom>
          <a:noFill/>
          <a:ln>
            <a:noFill/>
          </a:ln>
        </p:spPr>
      </p:pic>
      <p:sp>
        <p:nvSpPr>
          <p:cNvPr id="323" name="Google Shape;323;p38"/>
          <p:cNvSpPr txBox="1">
            <a:spLocks noGrp="1"/>
          </p:cNvSpPr>
          <p:nvPr>
            <p:ph type="title"/>
          </p:nvPr>
        </p:nvSpPr>
        <p:spPr>
          <a:xfrm>
            <a:off x="65314" y="-2703"/>
            <a:ext cx="12192000" cy="762400"/>
          </a:xfrm>
          <a:prstGeom prst="rect">
            <a:avLst/>
          </a:prstGeom>
          <a:noFill/>
          <a:ln>
            <a:noFill/>
          </a:ln>
        </p:spPr>
        <p:txBody>
          <a:bodyPr spcFirstLastPara="1" vert="horz" wrap="square" lIns="91426" tIns="45700" rIns="91426" bIns="45700" rtlCol="0" anchor="ctr" anchorCtr="0">
            <a:noAutofit/>
          </a:bodyPr>
          <a:lstStyle/>
          <a:p>
            <a:pPr algn="ctr">
              <a:spcBef>
                <a:spcPts val="0"/>
              </a:spcBef>
            </a:pPr>
            <a:r>
              <a:rPr lang="en-US" sz="3600" b="1">
                <a:solidFill>
                  <a:srgbClr val="153753"/>
                </a:solidFill>
                <a:latin typeface="Arial" panose="020B0604020202020204" pitchFamily="34" charset="0"/>
                <a:cs typeface="Arial" panose="020B0604020202020204" pitchFamily="34" charset="0"/>
              </a:rPr>
              <a:t>Dedicated to all the people who are weary….</a:t>
            </a:r>
            <a:endParaRPr sz="3600" b="1">
              <a:solidFill>
                <a:srgbClr val="153753"/>
              </a:solidFill>
              <a:latin typeface="Arial" panose="020B0604020202020204" pitchFamily="34" charset="0"/>
              <a:cs typeface="Arial" panose="020B0604020202020204" pitchFamily="34" charset="0"/>
            </a:endParaRPr>
          </a:p>
        </p:txBody>
      </p:sp>
      <p:sp>
        <p:nvSpPr>
          <p:cNvPr id="324" name="Google Shape;324;p38"/>
          <p:cNvSpPr txBox="1">
            <a:spLocks noGrp="1"/>
          </p:cNvSpPr>
          <p:nvPr>
            <p:ph idx="1"/>
          </p:nvPr>
        </p:nvSpPr>
        <p:spPr>
          <a:xfrm>
            <a:off x="266614" y="1882826"/>
            <a:ext cx="5894700" cy="5127300"/>
          </a:xfrm>
          <a:prstGeom prst="rect">
            <a:avLst/>
          </a:prstGeom>
          <a:noFill/>
          <a:ln>
            <a:noFill/>
          </a:ln>
        </p:spPr>
        <p:txBody>
          <a:bodyPr spcFirstLastPara="1" vert="horz" wrap="square" lIns="91426" tIns="45700" rIns="91426" bIns="45700" rtlCol="0" anchor="t" anchorCtr="0">
            <a:noAutofit/>
          </a:bodyPr>
          <a:lstStyle/>
          <a:p>
            <a:pPr marL="0" indent="0" algn="ctr">
              <a:spcBef>
                <a:spcPts val="0"/>
              </a:spcBef>
              <a:buClr>
                <a:schemeClr val="dk2"/>
              </a:buClr>
              <a:buSzPts val="3200"/>
              <a:buNone/>
            </a:pPr>
            <a:r>
              <a:rPr lang="en-US" sz="3600" b="1" i="1">
                <a:solidFill>
                  <a:srgbClr val="FFFFFF"/>
                </a:solidFill>
                <a:latin typeface="Arial" panose="020B0604020202020204" pitchFamily="34" charset="0"/>
                <a:cs typeface="Arial" panose="020B0604020202020204" pitchFamily="34" charset="0"/>
              </a:rPr>
              <a:t>….of trying to educate, advise, entice, convince, coax, cajole, persuade, sweet-­talk, smooth-­talk, guilt-­trip, bribe, manipulate, or otherwise get people to change. </a:t>
            </a:r>
            <a:endParaRPr sz="3600" b="1" i="1">
              <a:solidFill>
                <a:srgbClr val="FFFFFF"/>
              </a:solidFill>
              <a:latin typeface="Arial" panose="020B0604020202020204" pitchFamily="34" charset="0"/>
              <a:cs typeface="Arial" panose="020B0604020202020204" pitchFamily="34" charset="0"/>
            </a:endParaRPr>
          </a:p>
          <a:p>
            <a:pPr marL="0" indent="0">
              <a:spcBef>
                <a:spcPts val="640"/>
              </a:spcBef>
              <a:buClr>
                <a:schemeClr val="dk2"/>
              </a:buClr>
              <a:buSzPts val="3200"/>
              <a:buNone/>
            </a:pPr>
            <a:endParaRPr sz="4000" b="1" i="1">
              <a:solidFill>
                <a:srgbClr val="000000"/>
              </a:solidFill>
              <a:latin typeface="Arial" panose="020B0604020202020204" pitchFamily="34" charset="0"/>
              <a:cs typeface="Arial" panose="020B0604020202020204" pitchFamily="34" charset="0"/>
            </a:endParaRPr>
          </a:p>
        </p:txBody>
      </p:sp>
      <p:pic>
        <p:nvPicPr>
          <p:cNvPr id="2" name="Picture 1" descr="A close-up of a logo&#10;&#10;AI-generated content may be incorrect.">
            <a:extLst>
              <a:ext uri="{FF2B5EF4-FFF2-40B4-BE49-F238E27FC236}">
                <a16:creationId xmlns:a16="http://schemas.microsoft.com/office/drawing/2014/main" id="{FB3BFE8C-0189-9543-C497-A1137CD604E0}"/>
              </a:ext>
            </a:extLst>
          </p:cNvPr>
          <p:cNvPicPr>
            <a:picLocks noChangeAspect="1"/>
          </p:cNvPicPr>
          <p:nvPr/>
        </p:nvPicPr>
        <p:blipFill>
          <a:blip r:embed="rId5"/>
          <a:stretch>
            <a:fillRect/>
          </a:stretch>
        </p:blipFill>
        <p:spPr>
          <a:xfrm>
            <a:off x="0" y="6246574"/>
            <a:ext cx="1466687" cy="61142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9"/>
          <p:cNvSpPr txBox="1">
            <a:spLocks noGrp="1"/>
          </p:cNvSpPr>
          <p:nvPr>
            <p:ph type="title"/>
          </p:nvPr>
        </p:nvSpPr>
        <p:spPr>
          <a:xfrm>
            <a:off x="303502" y="185247"/>
            <a:ext cx="10972800" cy="807900"/>
          </a:xfrm>
          <a:prstGeom prst="rect">
            <a:avLst/>
          </a:prstGeom>
          <a:noFill/>
          <a:ln>
            <a:noFill/>
          </a:ln>
        </p:spPr>
        <p:txBody>
          <a:bodyPr spcFirstLastPara="1" vert="horz" wrap="square" lIns="91426" tIns="45700" rIns="91426" bIns="45700" rtlCol="0" anchor="ctr" anchorCtr="0">
            <a:noAutofit/>
          </a:bodyPr>
          <a:lstStyle/>
          <a:p>
            <a:pPr algn="ctr">
              <a:spcBef>
                <a:spcPts val="0"/>
              </a:spcBef>
            </a:pPr>
            <a:r>
              <a:rPr lang="en-US" sz="4000" b="1">
                <a:solidFill>
                  <a:srgbClr val="153753"/>
                </a:solidFill>
                <a:latin typeface="Arial" panose="020B0604020202020204" pitchFamily="34" charset="0"/>
                <a:cs typeface="Arial" panose="020B0604020202020204" pitchFamily="34" charset="0"/>
              </a:rPr>
              <a:t>Stages of Behavior Change</a:t>
            </a:r>
            <a:endParaRPr sz="4000" b="1">
              <a:solidFill>
                <a:srgbClr val="153753"/>
              </a:solidFill>
              <a:latin typeface="Arial" panose="020B0604020202020204" pitchFamily="34" charset="0"/>
              <a:cs typeface="Arial" panose="020B0604020202020204" pitchFamily="34" charset="0"/>
            </a:endParaRPr>
          </a:p>
        </p:txBody>
      </p:sp>
      <p:sp>
        <p:nvSpPr>
          <p:cNvPr id="331" name="Google Shape;331;p39"/>
          <p:cNvSpPr/>
          <p:nvPr/>
        </p:nvSpPr>
        <p:spPr>
          <a:xfrm>
            <a:off x="3146326" y="3904550"/>
            <a:ext cx="3390900" cy="1920900"/>
          </a:xfrm>
          <a:prstGeom prst="ellipse">
            <a:avLst/>
          </a:prstGeom>
          <a:solidFill>
            <a:srgbClr val="4A86E8"/>
          </a:solidFill>
          <a:ln w="9525" cap="flat" cmpd="sng">
            <a:solidFill>
              <a:srgbClr val="FFFFFF"/>
            </a:solidFill>
            <a:prstDash val="solid"/>
            <a:round/>
            <a:headEnd type="none" w="sm" len="sm"/>
            <a:tailEnd type="none" w="sm" len="sm"/>
          </a:ln>
        </p:spPr>
        <p:txBody>
          <a:bodyPr spcFirstLastPara="1" wrap="square" lIns="91426" tIns="91426" rIns="91426" bIns="91426" anchor="ctr" anchorCtr="0">
            <a:noAutofit/>
          </a:bodyPr>
          <a:lstStyle/>
          <a:p>
            <a:pPr algn="ctr"/>
            <a:r>
              <a:rPr lang="en-US" sz="1801" b="1">
                <a:latin typeface="Arial" panose="020B0604020202020204" pitchFamily="34" charset="0"/>
                <a:cs typeface="Arial" panose="020B0604020202020204" pitchFamily="34" charset="0"/>
              </a:rPr>
              <a:t>Maintenance        </a:t>
            </a:r>
          </a:p>
          <a:p>
            <a:pPr algn="ctr"/>
            <a:r>
              <a:rPr lang="en-US" sz="1801" b="1">
                <a:latin typeface="Arial" panose="020B0604020202020204" pitchFamily="34" charset="0"/>
                <a:cs typeface="Arial" panose="020B0604020202020204" pitchFamily="34" charset="0"/>
              </a:rPr>
              <a:t>(“I’m feeling pretty good about what I’ve done!”)</a:t>
            </a:r>
            <a:endParaRPr sz="1801" b="1">
              <a:latin typeface="Arial" panose="020B0604020202020204" pitchFamily="34" charset="0"/>
              <a:cs typeface="Arial" panose="020B0604020202020204" pitchFamily="34" charset="0"/>
            </a:endParaRPr>
          </a:p>
        </p:txBody>
      </p:sp>
      <p:sp>
        <p:nvSpPr>
          <p:cNvPr id="332" name="Google Shape;332;p39"/>
          <p:cNvSpPr/>
          <p:nvPr/>
        </p:nvSpPr>
        <p:spPr>
          <a:xfrm>
            <a:off x="5472763" y="4764900"/>
            <a:ext cx="3390900" cy="1920900"/>
          </a:xfrm>
          <a:prstGeom prst="ellipse">
            <a:avLst/>
          </a:prstGeom>
          <a:solidFill>
            <a:srgbClr val="9900FF"/>
          </a:solidFill>
          <a:ln w="9525" cap="flat" cmpd="sng">
            <a:solidFill>
              <a:srgbClr val="FFFFFF"/>
            </a:solidFill>
            <a:prstDash val="solid"/>
            <a:round/>
            <a:headEnd type="none" w="sm" len="sm"/>
            <a:tailEnd type="none" w="sm" len="sm"/>
          </a:ln>
        </p:spPr>
        <p:txBody>
          <a:bodyPr spcFirstLastPara="1" wrap="square" lIns="91426" tIns="91426" rIns="91426" bIns="91426" anchor="ctr" anchorCtr="0">
            <a:noAutofit/>
          </a:bodyPr>
          <a:lstStyle/>
          <a:p>
            <a:pPr algn="ctr"/>
            <a:r>
              <a:rPr lang="en-US" sz="1801" b="1">
                <a:latin typeface="Arial" panose="020B0604020202020204" pitchFamily="34" charset="0"/>
                <a:cs typeface="Arial" panose="020B0604020202020204" pitchFamily="34" charset="0"/>
              </a:rPr>
              <a:t>Action</a:t>
            </a:r>
          </a:p>
          <a:p>
            <a:pPr algn="ctr"/>
            <a:r>
              <a:rPr lang="en-US" sz="1801" b="1" i="1">
                <a:latin typeface="Arial" panose="020B0604020202020204" pitchFamily="34" charset="0"/>
                <a:cs typeface="Arial" panose="020B0604020202020204" pitchFamily="34" charset="0"/>
              </a:rPr>
              <a:t>(“Let’s Do it!”) </a:t>
            </a:r>
            <a:endParaRPr sz="1801" b="1" i="1">
              <a:latin typeface="Arial" panose="020B0604020202020204" pitchFamily="34" charset="0"/>
              <a:cs typeface="Arial" panose="020B0604020202020204" pitchFamily="34" charset="0"/>
            </a:endParaRPr>
          </a:p>
        </p:txBody>
      </p:sp>
      <p:sp>
        <p:nvSpPr>
          <p:cNvPr id="333" name="Google Shape;333;p39"/>
          <p:cNvSpPr/>
          <p:nvPr/>
        </p:nvSpPr>
        <p:spPr>
          <a:xfrm>
            <a:off x="7716475" y="3807825"/>
            <a:ext cx="3390900" cy="1920900"/>
          </a:xfrm>
          <a:prstGeom prst="ellipse">
            <a:avLst/>
          </a:prstGeom>
          <a:solidFill>
            <a:srgbClr val="00FF00"/>
          </a:solidFill>
          <a:ln w="9525" cap="flat" cmpd="sng">
            <a:solidFill>
              <a:srgbClr val="FFFFFF"/>
            </a:solidFill>
            <a:prstDash val="solid"/>
            <a:round/>
            <a:headEnd type="none" w="sm" len="sm"/>
            <a:tailEnd type="none" w="sm" len="sm"/>
          </a:ln>
        </p:spPr>
        <p:txBody>
          <a:bodyPr spcFirstLastPara="1" wrap="square" lIns="91426" tIns="91426" rIns="91426" bIns="91426" anchor="ctr" anchorCtr="0">
            <a:noAutofit/>
          </a:bodyPr>
          <a:lstStyle/>
          <a:p>
            <a:pPr algn="ctr"/>
            <a:r>
              <a:rPr lang="en-US" sz="1801" b="1">
                <a:latin typeface="Arial" panose="020B0604020202020204" pitchFamily="34" charset="0"/>
                <a:cs typeface="Arial" panose="020B0604020202020204" pitchFamily="34" charset="0"/>
              </a:rPr>
              <a:t>Preparation</a:t>
            </a:r>
          </a:p>
          <a:p>
            <a:pPr algn="ctr"/>
            <a:r>
              <a:rPr lang="en-US" sz="1801" b="1" i="1">
                <a:latin typeface="Arial" panose="020B0604020202020204" pitchFamily="34" charset="0"/>
                <a:cs typeface="Arial" panose="020B0604020202020204" pitchFamily="34" charset="0"/>
              </a:rPr>
              <a:t>(“What do I need to do?” or “What will I need?”)</a:t>
            </a:r>
            <a:endParaRPr sz="1801" b="1" i="1">
              <a:latin typeface="Arial" panose="020B0604020202020204" pitchFamily="34" charset="0"/>
              <a:cs typeface="Arial" panose="020B0604020202020204" pitchFamily="34" charset="0"/>
            </a:endParaRPr>
          </a:p>
        </p:txBody>
      </p:sp>
      <p:sp>
        <p:nvSpPr>
          <p:cNvPr id="334" name="Google Shape;334;p39"/>
          <p:cNvSpPr/>
          <p:nvPr/>
        </p:nvSpPr>
        <p:spPr>
          <a:xfrm>
            <a:off x="2661889" y="2269266"/>
            <a:ext cx="3390900" cy="1920900"/>
          </a:xfrm>
          <a:prstGeom prst="ellipse">
            <a:avLst/>
          </a:prstGeom>
          <a:solidFill>
            <a:srgbClr val="B7B7B7"/>
          </a:solidFill>
          <a:ln w="9525" cap="flat" cmpd="sng">
            <a:solidFill>
              <a:srgbClr val="FFFFFF"/>
            </a:solidFill>
            <a:prstDash val="solid"/>
            <a:round/>
            <a:headEnd type="none" w="sm" len="sm"/>
            <a:tailEnd type="none" w="sm" len="sm"/>
          </a:ln>
        </p:spPr>
        <p:txBody>
          <a:bodyPr spcFirstLastPara="1" wrap="square" lIns="91426" tIns="91426" rIns="91426" bIns="91426" anchor="ctr" anchorCtr="0">
            <a:noAutofit/>
          </a:bodyPr>
          <a:lstStyle/>
          <a:p>
            <a:pPr algn="ctr"/>
            <a:r>
              <a:rPr lang="en-US" b="1">
                <a:latin typeface="Arial"/>
                <a:cs typeface="Arial"/>
              </a:rPr>
              <a:t>Re-Occurrence </a:t>
            </a:r>
            <a:endParaRPr lang="en-US">
              <a:latin typeface="Arial"/>
              <a:cs typeface="Arial"/>
            </a:endParaRPr>
          </a:p>
          <a:p>
            <a:pPr algn="ctr"/>
            <a:r>
              <a:rPr lang="en-US" sz="1801" b="1">
                <a:latin typeface="Arial" panose="020B0604020202020204" pitchFamily="34" charset="0"/>
                <a:cs typeface="Arial" panose="020B0604020202020204" pitchFamily="34" charset="0"/>
              </a:rPr>
              <a:t>of Use (triggers, over-confidence) </a:t>
            </a:r>
            <a:endParaRPr sz="1801" b="1">
              <a:latin typeface="Arial" panose="020B0604020202020204" pitchFamily="34" charset="0"/>
              <a:cs typeface="Arial" panose="020B0604020202020204" pitchFamily="34" charset="0"/>
            </a:endParaRPr>
          </a:p>
        </p:txBody>
      </p:sp>
      <p:sp>
        <p:nvSpPr>
          <p:cNvPr id="335" name="Google Shape;335;p39"/>
          <p:cNvSpPr/>
          <p:nvPr/>
        </p:nvSpPr>
        <p:spPr>
          <a:xfrm>
            <a:off x="4841776" y="1255432"/>
            <a:ext cx="3613700" cy="1920900"/>
          </a:xfrm>
          <a:prstGeom prst="ellipse">
            <a:avLst/>
          </a:prstGeom>
          <a:solidFill>
            <a:srgbClr val="FF0000"/>
          </a:solidFill>
          <a:ln w="9525" cap="flat" cmpd="sng">
            <a:solidFill>
              <a:srgbClr val="FFFFFF"/>
            </a:solidFill>
            <a:prstDash val="solid"/>
            <a:round/>
            <a:headEnd type="none" w="sm" len="sm"/>
            <a:tailEnd type="none" w="sm" len="sm"/>
          </a:ln>
        </p:spPr>
        <p:txBody>
          <a:bodyPr spcFirstLastPara="1" wrap="square" lIns="91426" tIns="91426" rIns="91426" bIns="91426" anchor="ctr" anchorCtr="0">
            <a:noAutofit/>
          </a:bodyPr>
          <a:lstStyle/>
          <a:p>
            <a:pPr algn="ctr"/>
            <a:r>
              <a:rPr lang="en-US" sz="1801" b="1">
                <a:latin typeface="Arial" panose="020B0604020202020204" pitchFamily="34" charset="0"/>
                <a:cs typeface="Arial" panose="020B0604020202020204" pitchFamily="34" charset="0"/>
              </a:rPr>
              <a:t>Pre-Contemplation</a:t>
            </a:r>
            <a:endParaRPr sz="1801" b="1">
              <a:latin typeface="Arial" panose="020B0604020202020204" pitchFamily="34" charset="0"/>
              <a:cs typeface="Arial" panose="020B0604020202020204" pitchFamily="34" charset="0"/>
            </a:endParaRPr>
          </a:p>
          <a:p>
            <a:pPr algn="ctr"/>
            <a:r>
              <a:rPr lang="en-US" sz="1801" b="1">
                <a:latin typeface="Arial" panose="020B0604020202020204" pitchFamily="34" charset="0"/>
                <a:cs typeface="Arial" panose="020B0604020202020204" pitchFamily="34" charset="0"/>
              </a:rPr>
              <a:t>(“</a:t>
            </a:r>
            <a:r>
              <a:rPr lang="en-US" sz="1801" b="1" i="1">
                <a:latin typeface="Arial" panose="020B0604020202020204" pitchFamily="34" charset="0"/>
                <a:cs typeface="Arial" panose="020B0604020202020204" pitchFamily="34" charset="0"/>
              </a:rPr>
              <a:t>I don’t have a problem”)</a:t>
            </a:r>
            <a:endParaRPr sz="1801" b="1">
              <a:latin typeface="Arial" panose="020B0604020202020204" pitchFamily="34" charset="0"/>
              <a:cs typeface="Arial" panose="020B0604020202020204" pitchFamily="34" charset="0"/>
            </a:endParaRPr>
          </a:p>
        </p:txBody>
      </p:sp>
      <p:sp>
        <p:nvSpPr>
          <p:cNvPr id="336" name="Google Shape;336;p39"/>
          <p:cNvSpPr/>
          <p:nvPr/>
        </p:nvSpPr>
        <p:spPr>
          <a:xfrm>
            <a:off x="7554599" y="2067857"/>
            <a:ext cx="3552775" cy="1920900"/>
          </a:xfrm>
          <a:prstGeom prst="ellipse">
            <a:avLst/>
          </a:prstGeom>
          <a:solidFill>
            <a:srgbClr val="FF9900"/>
          </a:solidFill>
          <a:ln w="9525" cap="flat" cmpd="sng">
            <a:solidFill>
              <a:srgbClr val="FFFFFF"/>
            </a:solidFill>
            <a:prstDash val="solid"/>
            <a:round/>
            <a:headEnd type="none" w="sm" len="sm"/>
            <a:tailEnd type="none" w="sm" len="sm"/>
          </a:ln>
        </p:spPr>
        <p:txBody>
          <a:bodyPr spcFirstLastPara="1" wrap="square" lIns="91426" tIns="91426" rIns="91426" bIns="91426" anchor="ctr" anchorCtr="0">
            <a:noAutofit/>
          </a:bodyPr>
          <a:lstStyle/>
          <a:p>
            <a:pPr algn="ctr"/>
            <a:r>
              <a:rPr lang="en-US" sz="1801" b="1">
                <a:latin typeface="Arial" panose="020B0604020202020204" pitchFamily="34" charset="0"/>
                <a:cs typeface="Arial" panose="020B0604020202020204" pitchFamily="34" charset="0"/>
              </a:rPr>
              <a:t>Contemplation</a:t>
            </a:r>
          </a:p>
          <a:p>
            <a:pPr algn="ctr"/>
            <a:r>
              <a:rPr lang="en-US" sz="1801" b="1" i="1">
                <a:latin typeface="Arial" panose="020B0604020202020204" pitchFamily="34" charset="0"/>
                <a:cs typeface="Arial" panose="020B0604020202020204" pitchFamily="34" charset="0"/>
              </a:rPr>
              <a:t>(“Maybe this is something I should consider?”)</a:t>
            </a:r>
            <a:endParaRPr sz="1801" b="1" i="1">
              <a:latin typeface="Arial" panose="020B0604020202020204" pitchFamily="34" charset="0"/>
              <a:cs typeface="Arial" panose="020B0604020202020204" pitchFamily="34" charset="0"/>
            </a:endParaRPr>
          </a:p>
        </p:txBody>
      </p:sp>
      <p:sp>
        <p:nvSpPr>
          <p:cNvPr id="337" name="Google Shape;337;p39"/>
          <p:cNvSpPr txBox="1"/>
          <p:nvPr/>
        </p:nvSpPr>
        <p:spPr>
          <a:xfrm>
            <a:off x="171518" y="3226404"/>
            <a:ext cx="2223900" cy="1345200"/>
          </a:xfrm>
          <a:prstGeom prst="rect">
            <a:avLst/>
          </a:prstGeom>
          <a:noFill/>
          <a:ln>
            <a:noFill/>
          </a:ln>
        </p:spPr>
        <p:txBody>
          <a:bodyPr spcFirstLastPara="1" wrap="square" lIns="91426" tIns="91426" rIns="91426" bIns="91426" anchor="t" anchorCtr="0">
            <a:noAutofit/>
          </a:bodyPr>
          <a:lstStyle/>
          <a:p>
            <a:pPr algn="ctr"/>
            <a:r>
              <a:rPr lang="en-US" sz="1801" b="1">
                <a:latin typeface="Arial" panose="020B0604020202020204" pitchFamily="34" charset="0"/>
                <a:cs typeface="Arial" panose="020B0604020202020204" pitchFamily="34" charset="0"/>
              </a:rPr>
              <a:t>Termination /</a:t>
            </a:r>
            <a:endParaRPr sz="1801" b="1">
              <a:latin typeface="Arial" panose="020B0604020202020204" pitchFamily="34" charset="0"/>
              <a:cs typeface="Arial" panose="020B0604020202020204" pitchFamily="34" charset="0"/>
            </a:endParaRPr>
          </a:p>
          <a:p>
            <a:pPr algn="ctr"/>
            <a:r>
              <a:rPr lang="en-US" sz="1801" b="1">
                <a:latin typeface="Arial" panose="020B0604020202020204" pitchFamily="34" charset="0"/>
                <a:cs typeface="Arial" panose="020B0604020202020204" pitchFamily="34" charset="0"/>
              </a:rPr>
              <a:t>Ongoing Recovery </a:t>
            </a:r>
            <a:endParaRPr sz="1801" b="1">
              <a:latin typeface="Arial" panose="020B0604020202020204" pitchFamily="34" charset="0"/>
              <a:cs typeface="Arial" panose="020B0604020202020204" pitchFamily="34" charset="0"/>
            </a:endParaRPr>
          </a:p>
        </p:txBody>
      </p:sp>
      <p:cxnSp>
        <p:nvCxnSpPr>
          <p:cNvPr id="338" name="Google Shape;338;p39"/>
          <p:cNvCxnSpPr>
            <a:cxnSpLocks/>
          </p:cNvCxnSpPr>
          <p:nvPr/>
        </p:nvCxnSpPr>
        <p:spPr>
          <a:xfrm flipH="1" flipV="1">
            <a:off x="2133437" y="3988758"/>
            <a:ext cx="951038" cy="731685"/>
          </a:xfrm>
          <a:prstGeom prst="straightConnector1">
            <a:avLst/>
          </a:prstGeom>
          <a:noFill/>
          <a:ln w="38100" cap="flat" cmpd="sng">
            <a:solidFill>
              <a:schemeClr val="dk2"/>
            </a:solidFill>
            <a:prstDash val="solid"/>
            <a:round/>
            <a:headEnd type="none" w="med" len="med"/>
            <a:tailEnd type="triangle" w="med" len="med"/>
          </a:ln>
        </p:spPr>
      </p:cxnSp>
      <p:cxnSp>
        <p:nvCxnSpPr>
          <p:cNvPr id="3" name="Straight Connector 2">
            <a:extLst>
              <a:ext uri="{FF2B5EF4-FFF2-40B4-BE49-F238E27FC236}">
                <a16:creationId xmlns:a16="http://schemas.microsoft.com/office/drawing/2014/main" id="{62E878DA-E147-A80B-AE53-647327933940}"/>
              </a:ext>
            </a:extLst>
          </p:cNvPr>
          <p:cNvCxnSpPr>
            <a:cxnSpLocks/>
          </p:cNvCxnSpPr>
          <p:nvPr/>
        </p:nvCxnSpPr>
        <p:spPr>
          <a:xfrm>
            <a:off x="3677122" y="969553"/>
            <a:ext cx="4387226" cy="0"/>
          </a:xfrm>
          <a:prstGeom prst="line">
            <a:avLst/>
          </a:prstGeom>
          <a:ln w="38100">
            <a:solidFill>
              <a:srgbClr val="15375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CFA8952-0BA1-C4C8-1F99-9817AB026507}"/>
              </a:ext>
            </a:extLst>
          </p:cNvPr>
          <p:cNvSpPr/>
          <p:nvPr/>
        </p:nvSpPr>
        <p:spPr>
          <a:xfrm>
            <a:off x="11892644"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6FBF169-46F1-8378-79A7-E715A49C57EC}"/>
              </a:ext>
            </a:extLst>
          </p:cNvPr>
          <p:cNvSpPr/>
          <p:nvPr/>
        </p:nvSpPr>
        <p:spPr>
          <a:xfrm rot="10800000">
            <a:off x="0" y="455344"/>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animBg="1"/>
      <p:bldP spid="332" grpId="0" animBg="1"/>
      <p:bldP spid="333" grpId="0" animBg="1"/>
      <p:bldP spid="334" grpId="0" animBg="1"/>
      <p:bldP spid="335" grpId="0" animBg="1"/>
      <p:bldP spid="336" grpId="0" animBg="1"/>
      <p:bldP spid="3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AD7A30-91DF-483F-B4F3-5B250AB2E0A5}"/>
              </a:ext>
            </a:extLst>
          </p:cNvPr>
          <p:cNvSpPr>
            <a:spLocks noGrp="1"/>
          </p:cNvSpPr>
          <p:nvPr>
            <p:ph type="title"/>
          </p:nvPr>
        </p:nvSpPr>
        <p:spPr>
          <a:xfrm>
            <a:off x="4865640" y="528349"/>
            <a:ext cx="2460721" cy="1325563"/>
          </a:xfrm>
        </p:spPr>
        <p:txBody>
          <a:bodyPr vert="horz" lIns="91440" tIns="45721" rIns="91440" bIns="45721" rtlCol="0" anchor="ctr">
            <a:noAutofit/>
          </a:bodyPr>
          <a:lstStyle/>
          <a:p>
            <a:r>
              <a:rPr lang="en-US" sz="4000" b="1">
                <a:solidFill>
                  <a:srgbClr val="153753"/>
                </a:solidFill>
                <a:latin typeface="Arial"/>
                <a:cs typeface="Arial"/>
              </a:rPr>
              <a:t>Section 6</a:t>
            </a:r>
          </a:p>
        </p:txBody>
      </p:sp>
      <p:sp>
        <p:nvSpPr>
          <p:cNvPr id="3" name="Rectangle 2">
            <a:extLst>
              <a:ext uri="{FF2B5EF4-FFF2-40B4-BE49-F238E27FC236}">
                <a16:creationId xmlns:a16="http://schemas.microsoft.com/office/drawing/2014/main" id="{FF9DAC6C-D460-58BA-AF76-9B0F2849CB6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D31C6360-32F1-5897-42F2-A72F59C0D078}"/>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484CDD8-5EFE-766C-EA12-32827C858718}"/>
              </a:ext>
            </a:extLst>
          </p:cNvPr>
          <p:cNvCxnSpPr>
            <a:cxnSpLocks/>
          </p:cNvCxnSpPr>
          <p:nvPr/>
        </p:nvCxnSpPr>
        <p:spPr>
          <a:xfrm>
            <a:off x="3500438" y="1802323"/>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AE38162B-8BA1-3CB5-B7E7-B20AB86B7A0A}"/>
              </a:ext>
            </a:extLst>
          </p:cNvPr>
          <p:cNvSpPr txBox="1">
            <a:spLocks/>
          </p:cNvSpPr>
          <p:nvPr/>
        </p:nvSpPr>
        <p:spPr>
          <a:xfrm>
            <a:off x="1235653" y="2971880"/>
            <a:ext cx="9720693" cy="1325563"/>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rgbClr val="153753"/>
                </a:solidFill>
                <a:latin typeface="Arial" panose="020B0604020202020204" pitchFamily="34" charset="0"/>
                <a:cs typeface="Arial" panose="020B0604020202020204" pitchFamily="34" charset="0"/>
              </a:rPr>
              <a:t>Motivational Interviewing</a:t>
            </a:r>
          </a:p>
        </p:txBody>
      </p:sp>
    </p:spTree>
    <p:extLst>
      <p:ext uri="{BB962C8B-B14F-4D97-AF65-F5344CB8AC3E}">
        <p14:creationId xmlns:p14="http://schemas.microsoft.com/office/powerpoint/2010/main" val="716133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3"/>
        <p:cNvGrpSpPr/>
        <p:nvPr/>
      </p:nvGrpSpPr>
      <p:grpSpPr>
        <a:xfrm>
          <a:off x="0" y="0"/>
          <a:ext cx="0" cy="0"/>
          <a:chOff x="0" y="0"/>
          <a:chExt cx="0" cy="0"/>
        </a:xfrm>
      </p:grpSpPr>
      <p:sp>
        <p:nvSpPr>
          <p:cNvPr id="344" name="Google Shape;344;p40"/>
          <p:cNvSpPr txBox="1">
            <a:spLocks noGrp="1"/>
          </p:cNvSpPr>
          <p:nvPr>
            <p:ph type="title"/>
          </p:nvPr>
        </p:nvSpPr>
        <p:spPr>
          <a:xfrm>
            <a:off x="609600" y="61641"/>
            <a:ext cx="10972800" cy="1066201"/>
          </a:xfrm>
          <a:prstGeom prst="rect">
            <a:avLst/>
          </a:prstGeom>
          <a:noFill/>
          <a:ln>
            <a:noFill/>
          </a:ln>
        </p:spPr>
        <p:txBody>
          <a:bodyPr spcFirstLastPara="1" vert="horz" wrap="square" lIns="91426" tIns="45700" rIns="91426" bIns="45700" rtlCol="0" anchor="ctr" anchorCtr="0">
            <a:noAutofit/>
          </a:bodyPr>
          <a:lstStyle/>
          <a:p>
            <a:pPr algn="ctr">
              <a:spcBef>
                <a:spcPts val="0"/>
              </a:spcBef>
            </a:pPr>
            <a:r>
              <a:rPr lang="en-US" sz="4800" b="1">
                <a:solidFill>
                  <a:srgbClr val="153753"/>
                </a:solidFill>
                <a:latin typeface="Arial" panose="020B0604020202020204" pitchFamily="34" charset="0"/>
                <a:cs typeface="Arial" panose="020B0604020202020204" pitchFamily="34" charset="0"/>
              </a:rPr>
              <a:t>Motivational Strategies </a:t>
            </a:r>
            <a:endParaRPr sz="4800" b="1">
              <a:solidFill>
                <a:srgbClr val="153753"/>
              </a:solidFill>
              <a:latin typeface="Arial" panose="020B0604020202020204" pitchFamily="34" charset="0"/>
              <a:cs typeface="Arial" panose="020B0604020202020204" pitchFamily="34" charset="0"/>
            </a:endParaRPr>
          </a:p>
        </p:txBody>
      </p:sp>
      <p:sp>
        <p:nvSpPr>
          <p:cNvPr id="345" name="Google Shape;345;p40"/>
          <p:cNvSpPr txBox="1">
            <a:spLocks noGrp="1"/>
          </p:cNvSpPr>
          <p:nvPr>
            <p:ph sz="half" idx="1"/>
          </p:nvPr>
        </p:nvSpPr>
        <p:spPr>
          <a:xfrm>
            <a:off x="822439" y="1636883"/>
            <a:ext cx="4690468" cy="2912400"/>
          </a:xfrm>
          <a:prstGeom prst="rect">
            <a:avLst/>
          </a:prstGeom>
          <a:noFill/>
          <a:ln>
            <a:noFill/>
          </a:ln>
        </p:spPr>
        <p:txBody>
          <a:bodyPr spcFirstLastPara="1" vert="horz" wrap="square" lIns="91426" tIns="45700" rIns="91426" bIns="45700" rtlCol="0" anchor="t" anchorCtr="0">
            <a:noAutofit/>
          </a:bodyPr>
          <a:lstStyle/>
          <a:p>
            <a:pPr marL="0" indent="0">
              <a:spcBef>
                <a:spcPts val="0"/>
              </a:spcBef>
              <a:buClr>
                <a:schemeClr val="dk2"/>
              </a:buClr>
              <a:buSzPts val="3400"/>
              <a:buNone/>
            </a:pPr>
            <a:r>
              <a:rPr lang="en-US" sz="4000" b="1">
                <a:latin typeface="Arial" panose="020B0604020202020204" pitchFamily="34" charset="0"/>
                <a:cs typeface="Arial" panose="020B0604020202020204" pitchFamily="34" charset="0"/>
              </a:rPr>
              <a:t>Fear Based:</a:t>
            </a:r>
          </a:p>
          <a:p>
            <a:pPr marL="0" indent="0" algn="ctr">
              <a:spcBef>
                <a:spcPts val="0"/>
              </a:spcBef>
              <a:buClr>
                <a:schemeClr val="dk2"/>
              </a:buClr>
              <a:buSzPts val="3400"/>
              <a:buNone/>
            </a:pPr>
            <a:endParaRPr lang="en-US" sz="1801" b="1">
              <a:latin typeface="Arial" panose="020B0604020202020204" pitchFamily="34" charset="0"/>
              <a:cs typeface="Arial" panose="020B0604020202020204" pitchFamily="34" charset="0"/>
            </a:endParaRPr>
          </a:p>
          <a:p>
            <a:pPr marL="342904" indent="-342904">
              <a:spcBef>
                <a:spcPts val="0"/>
              </a:spcBef>
              <a:buClr>
                <a:schemeClr val="dk2"/>
              </a:buClr>
              <a:buSzPts val="3400"/>
              <a:buFont typeface="Arial"/>
              <a:buChar char="●"/>
            </a:pPr>
            <a:r>
              <a:rPr lang="en-US" sz="3401">
                <a:latin typeface="Arial" panose="020B0604020202020204" pitchFamily="34" charset="0"/>
                <a:cs typeface="Arial" panose="020B0604020202020204" pitchFamily="34" charset="0"/>
              </a:rPr>
              <a:t>Extrinsic</a:t>
            </a:r>
            <a:endParaRPr>
              <a:latin typeface="Arial" panose="020B0604020202020204" pitchFamily="34" charset="0"/>
              <a:cs typeface="Arial" panose="020B0604020202020204" pitchFamily="34" charset="0"/>
            </a:endParaRPr>
          </a:p>
          <a:p>
            <a:pPr marL="342904" indent="-342904">
              <a:spcBef>
                <a:spcPts val="681"/>
              </a:spcBef>
              <a:buClr>
                <a:schemeClr val="dk2"/>
              </a:buClr>
              <a:buSzPts val="3400"/>
              <a:buFont typeface="Arial"/>
              <a:buChar char="●"/>
            </a:pPr>
            <a:r>
              <a:rPr lang="en-US" sz="3401">
                <a:latin typeface="Arial" panose="020B0604020202020204" pitchFamily="34" charset="0"/>
                <a:cs typeface="Arial" panose="020B0604020202020204" pitchFamily="34" charset="0"/>
              </a:rPr>
              <a:t>Short Term</a:t>
            </a:r>
            <a:endParaRPr>
              <a:latin typeface="Arial" panose="020B0604020202020204" pitchFamily="34" charset="0"/>
              <a:cs typeface="Arial" panose="020B0604020202020204" pitchFamily="34" charset="0"/>
            </a:endParaRPr>
          </a:p>
          <a:p>
            <a:pPr marL="342904" indent="-342904">
              <a:spcBef>
                <a:spcPts val="681"/>
              </a:spcBef>
              <a:buClr>
                <a:schemeClr val="dk2"/>
              </a:buClr>
              <a:buSzPts val="3400"/>
              <a:buFont typeface="Arial"/>
              <a:buChar char="●"/>
            </a:pPr>
            <a:r>
              <a:rPr lang="en-US" sz="3401">
                <a:latin typeface="Arial" panose="020B0604020202020204" pitchFamily="34" charset="0"/>
                <a:cs typeface="Arial" panose="020B0604020202020204" pitchFamily="34" charset="0"/>
              </a:rPr>
              <a:t>Power is external</a:t>
            </a:r>
            <a:endParaRPr>
              <a:latin typeface="Arial" panose="020B0604020202020204" pitchFamily="34" charset="0"/>
              <a:cs typeface="Arial" panose="020B0604020202020204" pitchFamily="34" charset="0"/>
            </a:endParaRPr>
          </a:p>
          <a:p>
            <a:pPr marL="342904" indent="-342904">
              <a:spcBef>
                <a:spcPts val="681"/>
              </a:spcBef>
              <a:buClr>
                <a:schemeClr val="dk2"/>
              </a:buClr>
              <a:buSzPts val="3400"/>
              <a:buFont typeface="Arial"/>
              <a:buChar char="●"/>
            </a:pPr>
            <a:r>
              <a:rPr lang="en-US" sz="3401">
                <a:latin typeface="Arial" panose="020B0604020202020204" pitchFamily="34" charset="0"/>
                <a:cs typeface="Arial" panose="020B0604020202020204" pitchFamily="34" charset="0"/>
              </a:rPr>
              <a:t>Disempowering</a:t>
            </a:r>
            <a:endParaRPr>
              <a:latin typeface="Arial" panose="020B0604020202020204" pitchFamily="34" charset="0"/>
              <a:cs typeface="Arial" panose="020B0604020202020204" pitchFamily="34" charset="0"/>
            </a:endParaRPr>
          </a:p>
        </p:txBody>
      </p:sp>
      <p:sp>
        <p:nvSpPr>
          <p:cNvPr id="346" name="Google Shape;346;p40"/>
          <p:cNvSpPr txBox="1">
            <a:spLocks noGrp="1"/>
          </p:cNvSpPr>
          <p:nvPr>
            <p:ph sz="half" idx="2"/>
          </p:nvPr>
        </p:nvSpPr>
        <p:spPr>
          <a:xfrm>
            <a:off x="7547048" y="1636883"/>
            <a:ext cx="3875525" cy="2912400"/>
          </a:xfrm>
          <a:prstGeom prst="rect">
            <a:avLst/>
          </a:prstGeom>
          <a:noFill/>
          <a:ln>
            <a:noFill/>
          </a:ln>
        </p:spPr>
        <p:txBody>
          <a:bodyPr spcFirstLastPara="1" vert="horz" wrap="square" lIns="91426" tIns="45700" rIns="91426" bIns="45700" rtlCol="0" anchor="t" anchorCtr="0">
            <a:noAutofit/>
          </a:bodyPr>
          <a:lstStyle/>
          <a:p>
            <a:pPr marL="0" indent="0">
              <a:spcBef>
                <a:spcPts val="0"/>
              </a:spcBef>
              <a:buClr>
                <a:schemeClr val="dk2"/>
              </a:buClr>
              <a:buSzPts val="3400"/>
              <a:buNone/>
            </a:pPr>
            <a:r>
              <a:rPr lang="en-US" sz="4000" b="1">
                <a:latin typeface="Arial" panose="020B0604020202020204" pitchFamily="34" charset="0"/>
                <a:cs typeface="Arial" panose="020B0604020202020204" pitchFamily="34" charset="0"/>
              </a:rPr>
              <a:t>Goal Based:</a:t>
            </a:r>
          </a:p>
          <a:p>
            <a:pPr marL="342904" indent="-342904">
              <a:spcBef>
                <a:spcPts val="0"/>
              </a:spcBef>
              <a:buClr>
                <a:schemeClr val="dk2"/>
              </a:buClr>
              <a:buSzPts val="3400"/>
              <a:buFont typeface="Arial"/>
              <a:buChar char="●"/>
            </a:pPr>
            <a:endParaRPr lang="en-US" sz="1600">
              <a:latin typeface="Arial" panose="020B0604020202020204" pitchFamily="34" charset="0"/>
              <a:cs typeface="Arial" panose="020B0604020202020204" pitchFamily="34" charset="0"/>
            </a:endParaRPr>
          </a:p>
          <a:p>
            <a:pPr marL="342904" indent="-342904">
              <a:spcBef>
                <a:spcPts val="0"/>
              </a:spcBef>
              <a:buClr>
                <a:schemeClr val="dk2"/>
              </a:buClr>
              <a:buSzPts val="3400"/>
              <a:buFont typeface="Arial"/>
              <a:buChar char="●"/>
            </a:pPr>
            <a:r>
              <a:rPr lang="en-US" sz="3600">
                <a:latin typeface="Arial" panose="020B0604020202020204" pitchFamily="34" charset="0"/>
                <a:cs typeface="Arial" panose="020B0604020202020204" pitchFamily="34" charset="0"/>
              </a:rPr>
              <a:t>Intrinsic</a:t>
            </a:r>
            <a:endParaRPr sz="3600">
              <a:latin typeface="Arial" panose="020B0604020202020204" pitchFamily="34" charset="0"/>
              <a:cs typeface="Arial" panose="020B0604020202020204" pitchFamily="34" charset="0"/>
            </a:endParaRPr>
          </a:p>
          <a:p>
            <a:pPr marL="342904" indent="-342904">
              <a:spcBef>
                <a:spcPts val="681"/>
              </a:spcBef>
              <a:buClr>
                <a:schemeClr val="dk2"/>
              </a:buClr>
              <a:buSzPts val="3400"/>
              <a:buFont typeface="Arial"/>
              <a:buChar char="●"/>
            </a:pPr>
            <a:r>
              <a:rPr lang="en-US" sz="3600">
                <a:latin typeface="Arial" panose="020B0604020202020204" pitchFamily="34" charset="0"/>
                <a:cs typeface="Arial" panose="020B0604020202020204" pitchFamily="34" charset="0"/>
              </a:rPr>
              <a:t>Long Term</a:t>
            </a:r>
            <a:endParaRPr sz="3600">
              <a:latin typeface="Arial" panose="020B0604020202020204" pitchFamily="34" charset="0"/>
              <a:cs typeface="Arial" panose="020B0604020202020204" pitchFamily="34" charset="0"/>
            </a:endParaRPr>
          </a:p>
          <a:p>
            <a:pPr marL="342904" indent="-342904">
              <a:spcBef>
                <a:spcPts val="681"/>
              </a:spcBef>
              <a:buClr>
                <a:schemeClr val="dk2"/>
              </a:buClr>
              <a:buSzPts val="3400"/>
              <a:buFont typeface="Arial"/>
              <a:buChar char="●"/>
            </a:pPr>
            <a:r>
              <a:rPr lang="en-US" sz="3600">
                <a:latin typeface="Arial" panose="020B0604020202020204" pitchFamily="34" charset="0"/>
                <a:cs typeface="Arial" panose="020B0604020202020204" pitchFamily="34" charset="0"/>
              </a:rPr>
              <a:t>Empowering</a:t>
            </a:r>
            <a:endParaRPr sz="3600">
              <a:latin typeface="Arial" panose="020B0604020202020204" pitchFamily="34" charset="0"/>
              <a:cs typeface="Arial" panose="020B0604020202020204" pitchFamily="34" charset="0"/>
            </a:endParaRPr>
          </a:p>
          <a:p>
            <a:pPr marL="342904" indent="-342904">
              <a:spcBef>
                <a:spcPts val="681"/>
              </a:spcBef>
              <a:buClr>
                <a:schemeClr val="dk2"/>
              </a:buClr>
              <a:buSzPts val="3400"/>
              <a:buFont typeface="Arial"/>
              <a:buChar char="●"/>
            </a:pPr>
            <a:r>
              <a:rPr lang="en-US" sz="3600">
                <a:latin typeface="Arial" panose="020B0604020202020204" pitchFamily="34" charset="0"/>
                <a:cs typeface="Arial" panose="020B0604020202020204" pitchFamily="34" charset="0"/>
              </a:rPr>
              <a:t>Self-sustaining</a:t>
            </a:r>
            <a:endParaRPr sz="36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9303127-781D-DD47-A5E2-28DD01639891}"/>
              </a:ext>
            </a:extLst>
          </p:cNvPr>
          <p:cNvSpPr txBox="1"/>
          <p:nvPr/>
        </p:nvSpPr>
        <p:spPr>
          <a:xfrm>
            <a:off x="2169944" y="5226465"/>
            <a:ext cx="7648713" cy="1139030"/>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401">
                <a:latin typeface="Arial" panose="020B0604020202020204" pitchFamily="34" charset="0"/>
                <a:cs typeface="Arial" panose="020B0604020202020204" pitchFamily="34" charset="0"/>
              </a:rPr>
              <a:t>Think of goal-based motivation as doing the work from the inside out. </a:t>
            </a:r>
          </a:p>
        </p:txBody>
      </p:sp>
      <p:cxnSp>
        <p:nvCxnSpPr>
          <p:cNvPr id="4" name="Straight Connector 3">
            <a:extLst>
              <a:ext uri="{FF2B5EF4-FFF2-40B4-BE49-F238E27FC236}">
                <a16:creationId xmlns:a16="http://schemas.microsoft.com/office/drawing/2014/main" id="{0AAC631E-DC48-343A-C600-DBFBEB32BD3E}"/>
              </a:ext>
            </a:extLst>
          </p:cNvPr>
          <p:cNvCxnSpPr>
            <a:cxnSpLocks/>
          </p:cNvCxnSpPr>
          <p:nvPr/>
        </p:nvCxnSpPr>
        <p:spPr>
          <a:xfrm>
            <a:off x="3902387" y="1134802"/>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8DCBA15-470C-0D3C-68F7-67C7A676C6B9}"/>
              </a:ext>
            </a:extLst>
          </p:cNvPr>
          <p:cNvSpPr/>
          <p:nvPr/>
        </p:nvSpPr>
        <p:spPr>
          <a:xfrm>
            <a:off x="11892644"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0BBF885-B513-C980-AE8B-9BECA2540D9B}"/>
              </a:ext>
            </a:extLst>
          </p:cNvPr>
          <p:cNvSpPr/>
          <p:nvPr/>
        </p:nvSpPr>
        <p:spPr>
          <a:xfrm rot="10800000">
            <a:off x="0" y="455344"/>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 name="Picture 2" descr="A person using a computer&#10;&#10;Description automatically generated">
            <a:extLst>
              <a:ext uri="{FF2B5EF4-FFF2-40B4-BE49-F238E27FC236}">
                <a16:creationId xmlns:a16="http://schemas.microsoft.com/office/drawing/2014/main" id="{B77F9996-3F9B-D047-B61F-8059C83B74D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589"/>
            <a:ext cx="5845629" cy="6856411"/>
          </a:xfrm>
          <a:custGeom>
            <a:avLst/>
            <a:gdLst>
              <a:gd name="connsiteX0" fmla="*/ 0 w 6649908"/>
              <a:gd name="connsiteY0" fmla="*/ 0 h 6856413"/>
              <a:gd name="connsiteX1" fmla="*/ 6559859 w 6649908"/>
              <a:gd name="connsiteY1" fmla="*/ 0 h 6856413"/>
              <a:gd name="connsiteX2" fmla="*/ 6572145 w 6649908"/>
              <a:gd name="connsiteY2" fmla="*/ 79394 h 6856413"/>
              <a:gd name="connsiteX3" fmla="*/ 6528796 w 6649908"/>
              <a:gd name="connsiteY3" fmla="*/ 6624522 h 6856413"/>
              <a:gd name="connsiteX4" fmla="*/ 6564680 w 6649908"/>
              <a:gd name="connsiteY4" fmla="*/ 6856413 h 6856413"/>
              <a:gd name="connsiteX5" fmla="*/ 0 w 6649908"/>
              <a:gd name="connsiteY5"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75" name="Google Shape;375;p44"/>
          <p:cNvSpPr txBox="1">
            <a:spLocks noGrp="1"/>
          </p:cNvSpPr>
          <p:nvPr>
            <p:ph idx="1"/>
          </p:nvPr>
        </p:nvSpPr>
        <p:spPr>
          <a:xfrm>
            <a:off x="5845628" y="243097"/>
            <a:ext cx="6346372" cy="5488709"/>
          </a:xfrm>
          <a:prstGeom prst="rect">
            <a:avLst/>
          </a:prstGeom>
        </p:spPr>
        <p:txBody>
          <a:bodyPr spcFirstLastPara="1" vert="horz" lIns="91426" tIns="45700" rIns="91426" bIns="45700" rtlCol="0" anchor="t" anchorCtr="0">
            <a:noAutofit/>
          </a:bodyPr>
          <a:lstStyle/>
          <a:p>
            <a:pPr marL="38102" indent="0" algn="ctr">
              <a:spcBef>
                <a:spcPts val="361"/>
              </a:spcBef>
              <a:buSzPts val="3000"/>
              <a:buNone/>
            </a:pPr>
            <a:r>
              <a:rPr lang="en-US" sz="4000" b="1">
                <a:solidFill>
                  <a:srgbClr val="153753"/>
                </a:solidFill>
                <a:latin typeface="Arial" panose="020B0604020202020204" pitchFamily="34" charset="0"/>
                <a:cs typeface="Arial" panose="020B0604020202020204" pitchFamily="34" charset="0"/>
              </a:rPr>
              <a:t>Steps to Developing Rapid Rapport</a:t>
            </a:r>
          </a:p>
          <a:p>
            <a:pPr marL="323855" indent="-285753">
              <a:spcBef>
                <a:spcPts val="361"/>
              </a:spcBef>
              <a:buSzPts val="3000"/>
            </a:pPr>
            <a:endParaRPr lang="en-US" sz="2400">
              <a:latin typeface="Arial" panose="020B0604020202020204" pitchFamily="34" charset="0"/>
              <a:cs typeface="Arial" panose="020B0604020202020204" pitchFamily="34" charset="0"/>
            </a:endParaRPr>
          </a:p>
          <a:p>
            <a:pPr marL="323855" indent="-285753">
              <a:spcBef>
                <a:spcPts val="361"/>
              </a:spcBef>
              <a:buSzPts val="3000"/>
            </a:pPr>
            <a:r>
              <a:rPr lang="en-US" sz="2400">
                <a:latin typeface="Arial" panose="020B0604020202020204" pitchFamily="34" charset="0"/>
                <a:cs typeface="Arial" panose="020B0604020202020204" pitchFamily="34" charset="0"/>
              </a:rPr>
              <a:t>Go to person’s eye level or below</a:t>
            </a:r>
          </a:p>
          <a:p>
            <a:pPr marL="323855" indent="-285753">
              <a:spcBef>
                <a:spcPts val="361"/>
              </a:spcBef>
              <a:buSzPts val="3000"/>
            </a:pPr>
            <a:endParaRPr lang="en-US" sz="2400">
              <a:latin typeface="Arial" panose="020B0604020202020204" pitchFamily="34" charset="0"/>
              <a:cs typeface="Arial" panose="020B0604020202020204" pitchFamily="34" charset="0"/>
            </a:endParaRPr>
          </a:p>
          <a:p>
            <a:pPr marL="323855" indent="-285753">
              <a:spcBef>
                <a:spcPts val="0"/>
              </a:spcBef>
              <a:buSzPts val="3000"/>
            </a:pPr>
            <a:r>
              <a:rPr lang="en-US" sz="2400">
                <a:latin typeface="Arial" panose="020B0604020202020204" pitchFamily="34" charset="0"/>
                <a:cs typeface="Arial" panose="020B0604020202020204" pitchFamily="34" charset="0"/>
              </a:rPr>
              <a:t>Once lucid, ask permission before entering their personal space</a:t>
            </a:r>
          </a:p>
          <a:p>
            <a:pPr marL="323855" indent="-285753">
              <a:spcBef>
                <a:spcPts val="0"/>
              </a:spcBef>
              <a:buSzPts val="3000"/>
            </a:pPr>
            <a:endParaRPr lang="en-US" sz="2400">
              <a:latin typeface="Arial" panose="020B0604020202020204" pitchFamily="34" charset="0"/>
              <a:cs typeface="Arial" panose="020B0604020202020204" pitchFamily="34" charset="0"/>
            </a:endParaRPr>
          </a:p>
          <a:p>
            <a:pPr marL="323855" indent="-285753">
              <a:spcBef>
                <a:spcPts val="0"/>
              </a:spcBef>
              <a:buSzPts val="3000"/>
            </a:pPr>
            <a:r>
              <a:rPr lang="en-US" sz="2400">
                <a:latin typeface="Arial"/>
                <a:cs typeface="Arial"/>
              </a:rPr>
              <a:t>Ask and use the patient's name</a:t>
            </a:r>
          </a:p>
          <a:p>
            <a:pPr marL="323855" indent="-285753">
              <a:spcBef>
                <a:spcPts val="0"/>
              </a:spcBef>
              <a:buSzPts val="3000"/>
            </a:pPr>
            <a:endParaRPr lang="en-US" sz="2400">
              <a:latin typeface="Arial" panose="020B0604020202020204" pitchFamily="34" charset="0"/>
              <a:cs typeface="Arial" panose="020B0604020202020204" pitchFamily="34" charset="0"/>
            </a:endParaRPr>
          </a:p>
          <a:p>
            <a:pPr marL="323855" indent="-285753">
              <a:spcBef>
                <a:spcPts val="0"/>
              </a:spcBef>
              <a:buSzPts val="3000"/>
            </a:pPr>
            <a:r>
              <a:rPr lang="en-US" sz="2400">
                <a:latin typeface="Arial" panose="020B0604020202020204" pitchFamily="34" charset="0"/>
                <a:cs typeface="Arial" panose="020B0604020202020204" pitchFamily="34" charset="0"/>
              </a:rPr>
              <a:t>Ask the patient what pronouns they use</a:t>
            </a:r>
          </a:p>
          <a:p>
            <a:pPr marL="323855" indent="-285753">
              <a:spcBef>
                <a:spcPts val="0"/>
              </a:spcBef>
              <a:buSzPts val="3000"/>
            </a:pPr>
            <a:endParaRPr lang="en-US" sz="2400">
              <a:latin typeface="Arial" panose="020B0604020202020204" pitchFamily="34" charset="0"/>
              <a:cs typeface="Arial" panose="020B0604020202020204" pitchFamily="34" charset="0"/>
            </a:endParaRPr>
          </a:p>
          <a:p>
            <a:pPr marL="323855" indent="-285753">
              <a:spcBef>
                <a:spcPts val="0"/>
              </a:spcBef>
              <a:buSzPts val="3000"/>
            </a:pPr>
            <a:r>
              <a:rPr lang="en-US" sz="2400">
                <a:latin typeface="Arial" panose="020B0604020202020204" pitchFamily="34" charset="0"/>
                <a:cs typeface="Arial" panose="020B0604020202020204" pitchFamily="34" charset="0"/>
              </a:rPr>
              <a:t>Lead in slow deep breathing for someone who is anxious</a:t>
            </a:r>
          </a:p>
          <a:p>
            <a:pPr marL="323855" indent="-285753">
              <a:spcBef>
                <a:spcPts val="0"/>
              </a:spcBef>
              <a:buSzPts val="3000"/>
            </a:pPr>
            <a:endParaRPr lang="en-US" sz="2400">
              <a:latin typeface="Arial" panose="020B0604020202020204" pitchFamily="34" charset="0"/>
              <a:cs typeface="Arial" panose="020B0604020202020204" pitchFamily="34" charset="0"/>
            </a:endParaRPr>
          </a:p>
          <a:p>
            <a:pPr marL="323855" indent="-285753">
              <a:spcBef>
                <a:spcPts val="0"/>
              </a:spcBef>
              <a:buSzPts val="3000"/>
            </a:pPr>
            <a:r>
              <a:rPr lang="en-US" sz="2400">
                <a:latin typeface="Arial" panose="020B0604020202020204" pitchFamily="34" charset="0"/>
                <a:cs typeface="Arial" panose="020B0604020202020204" pitchFamily="34" charset="0"/>
              </a:rPr>
              <a:t>Unless agitated, join person’s verbal tone and pace</a:t>
            </a:r>
          </a:p>
        </p:txBody>
      </p:sp>
      <p:sp>
        <p:nvSpPr>
          <p:cNvPr id="5" name="Rectangle 4">
            <a:extLst>
              <a:ext uri="{FF2B5EF4-FFF2-40B4-BE49-F238E27FC236}">
                <a16:creationId xmlns:a16="http://schemas.microsoft.com/office/drawing/2014/main" id="{997E441F-D10E-71C1-2484-802C3420D88C}"/>
              </a:ext>
            </a:extLst>
          </p:cNvPr>
          <p:cNvSpPr/>
          <p:nvPr/>
        </p:nvSpPr>
        <p:spPr>
          <a:xfrm rot="16200000">
            <a:off x="10532127" y="5737898"/>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6" name="Straight Connector 5">
            <a:extLst>
              <a:ext uri="{FF2B5EF4-FFF2-40B4-BE49-F238E27FC236}">
                <a16:creationId xmlns:a16="http://schemas.microsoft.com/office/drawing/2014/main" id="{EA5C829C-C33E-58BC-BC2D-663E566B895F}"/>
              </a:ext>
            </a:extLst>
          </p:cNvPr>
          <p:cNvCxnSpPr>
            <a:cxnSpLocks/>
          </p:cNvCxnSpPr>
          <p:nvPr/>
        </p:nvCxnSpPr>
        <p:spPr>
          <a:xfrm>
            <a:off x="6629643" y="1597513"/>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2E57-1779-3646-AB71-C0FB0F270E69}"/>
              </a:ext>
            </a:extLst>
          </p:cNvPr>
          <p:cNvSpPr>
            <a:spLocks noGrp="1"/>
          </p:cNvSpPr>
          <p:nvPr>
            <p:ph type="title"/>
          </p:nvPr>
        </p:nvSpPr>
        <p:spPr>
          <a:xfrm>
            <a:off x="304639" y="226913"/>
            <a:ext cx="11993378" cy="1485995"/>
          </a:xfrm>
        </p:spPr>
        <p:txBody>
          <a:bodyPr>
            <a:noAutofit/>
          </a:bodyPr>
          <a:lstStyle/>
          <a:p>
            <a:pPr algn="ctr"/>
            <a:r>
              <a:rPr lang="en-US" sz="4000" b="1">
                <a:solidFill>
                  <a:srgbClr val="153753"/>
                </a:solidFill>
                <a:latin typeface="Arial" panose="020B0604020202020204" pitchFamily="34" charset="0"/>
                <a:cs typeface="Arial" panose="020B0604020202020204" pitchFamily="34" charset="0"/>
              </a:rPr>
              <a:t>Sympathy vs. Empathy Video</a:t>
            </a:r>
            <a:br>
              <a:rPr lang="en-US" sz="3600" b="1">
                <a:latin typeface="Arial" panose="020B0604020202020204" pitchFamily="34" charset="0"/>
                <a:cs typeface="Arial" panose="020B0604020202020204" pitchFamily="34" charset="0"/>
              </a:rPr>
            </a:br>
            <a:r>
              <a:rPr lang="en-US" sz="1001" b="1">
                <a:latin typeface="Arial" panose="020B0604020202020204" pitchFamily="34" charset="0"/>
                <a:cs typeface="Arial" panose="020B0604020202020204" pitchFamily="34" charset="0"/>
              </a:rPr>
              <a:t> </a:t>
            </a:r>
            <a:br>
              <a:rPr lang="en-US" sz="3600" b="1">
                <a:latin typeface="Arial" panose="020B0604020202020204" pitchFamily="34" charset="0"/>
                <a:cs typeface="Arial" panose="020B0604020202020204" pitchFamily="34" charset="0"/>
              </a:rPr>
            </a:br>
            <a:br>
              <a:rPr lang="en-US" sz="3600" b="1">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As you watch this video, look for examples of how the characters develop rapport!</a:t>
            </a:r>
          </a:p>
        </p:txBody>
      </p:sp>
      <p:pic>
        <p:nvPicPr>
          <p:cNvPr id="4" name="Trim Brene Brown.mp4" descr="Trim Brene Brown.mp4">
            <a:hlinkClick r:id="" action="ppaction://media"/>
            <a:extLst>
              <a:ext uri="{FF2B5EF4-FFF2-40B4-BE49-F238E27FC236}">
                <a16:creationId xmlns:a16="http://schemas.microsoft.com/office/drawing/2014/main" id="{BA347389-AC57-D249-BAE0-287A2CAD0D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66232" y="1912423"/>
            <a:ext cx="7451506" cy="4191379"/>
          </a:xfrm>
        </p:spPr>
      </p:pic>
      <p:sp>
        <p:nvSpPr>
          <p:cNvPr id="5" name="TextBox 4">
            <a:extLst>
              <a:ext uri="{FF2B5EF4-FFF2-40B4-BE49-F238E27FC236}">
                <a16:creationId xmlns:a16="http://schemas.microsoft.com/office/drawing/2014/main" id="{561B0D2E-ED96-E14F-8F0E-042DEC212DDA}"/>
              </a:ext>
            </a:extLst>
          </p:cNvPr>
          <p:cNvSpPr txBox="1"/>
          <p:nvPr/>
        </p:nvSpPr>
        <p:spPr>
          <a:xfrm>
            <a:off x="3048462" y="6303317"/>
            <a:ext cx="6505732" cy="369460"/>
          </a:xfrm>
          <a:prstGeom prst="rect">
            <a:avLst/>
          </a:prstGeom>
          <a:noFill/>
        </p:spPr>
        <p:txBody>
          <a:bodyPr wrap="square" rtlCol="0">
            <a:spAutoFit/>
          </a:bodyPr>
          <a:lstStyle/>
          <a:p>
            <a:r>
              <a:rPr lang="en-US" sz="1801">
                <a:latin typeface="Arial" panose="020B0604020202020204" pitchFamily="34" charset="0"/>
                <a:cs typeface="Arial" panose="020B0604020202020204" pitchFamily="34" charset="0"/>
              </a:rPr>
              <a:t>https://brenebrown.com/videos/rsa-short-empathy/</a:t>
            </a:r>
          </a:p>
        </p:txBody>
      </p:sp>
      <p:sp>
        <p:nvSpPr>
          <p:cNvPr id="6" name="Rectangle 5">
            <a:extLst>
              <a:ext uri="{FF2B5EF4-FFF2-40B4-BE49-F238E27FC236}">
                <a16:creationId xmlns:a16="http://schemas.microsoft.com/office/drawing/2014/main" id="{2B1E0440-873B-DFA2-1857-895CBD76BF96}"/>
              </a:ext>
            </a:extLst>
          </p:cNvPr>
          <p:cNvSpPr/>
          <p:nvPr/>
        </p:nvSpPr>
        <p:spPr>
          <a:xfrm>
            <a:off x="11887202" y="4554472"/>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7" name="Straight Connector 6">
            <a:extLst>
              <a:ext uri="{FF2B5EF4-FFF2-40B4-BE49-F238E27FC236}">
                <a16:creationId xmlns:a16="http://schemas.microsoft.com/office/drawing/2014/main" id="{D7D4B32D-054C-BFCB-8345-44A1171B25A7}"/>
              </a:ext>
            </a:extLst>
          </p:cNvPr>
          <p:cNvCxnSpPr>
            <a:cxnSpLocks/>
          </p:cNvCxnSpPr>
          <p:nvPr/>
        </p:nvCxnSpPr>
        <p:spPr>
          <a:xfrm>
            <a:off x="3902387" y="1002961"/>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ADBA364-9586-A8ED-6EA7-A9A617772344}"/>
              </a:ext>
            </a:extLst>
          </p:cNvPr>
          <p:cNvSpPr/>
          <p:nvPr/>
        </p:nvSpPr>
        <p:spPr>
          <a:xfrm>
            <a:off x="0" y="1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24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46AC45-4DE8-0148-E472-0C78422E1377}"/>
              </a:ext>
            </a:extLst>
          </p:cNvPr>
          <p:cNvSpPr/>
          <p:nvPr/>
        </p:nvSpPr>
        <p:spPr>
          <a:xfrm>
            <a:off x="-1" y="6618239"/>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2" name="Title 1">
            <a:extLst>
              <a:ext uri="{FF2B5EF4-FFF2-40B4-BE49-F238E27FC236}">
                <a16:creationId xmlns:a16="http://schemas.microsoft.com/office/drawing/2014/main" id="{997612CD-EE9E-4239-99C2-571781A65D8A}"/>
              </a:ext>
            </a:extLst>
          </p:cNvPr>
          <p:cNvSpPr>
            <a:spLocks noGrp="1"/>
          </p:cNvSpPr>
          <p:nvPr>
            <p:ph type="title"/>
          </p:nvPr>
        </p:nvSpPr>
        <p:spPr>
          <a:xfrm>
            <a:off x="1138857" y="-44068"/>
            <a:ext cx="10515600" cy="1325563"/>
          </a:xfrm>
        </p:spPr>
        <p:txBody>
          <a:bodyPr>
            <a:normAutofit/>
          </a:bodyPr>
          <a:lstStyle/>
          <a:p>
            <a:pPr algn="ctr"/>
            <a:r>
              <a:rPr lang="en-US" sz="4000" b="1">
                <a:solidFill>
                  <a:srgbClr val="153753"/>
                </a:solidFill>
                <a:latin typeface="Arial" panose="020B0604020202020204" pitchFamily="34" charset="0"/>
                <a:cs typeface="Arial" panose="020B0604020202020204" pitchFamily="34" charset="0"/>
              </a:rPr>
              <a:t>Rapid Rapport Discussion</a:t>
            </a:r>
          </a:p>
        </p:txBody>
      </p:sp>
      <p:sp>
        <p:nvSpPr>
          <p:cNvPr id="3" name="Content Placeholder 2">
            <a:extLst>
              <a:ext uri="{FF2B5EF4-FFF2-40B4-BE49-F238E27FC236}">
                <a16:creationId xmlns:a16="http://schemas.microsoft.com/office/drawing/2014/main" id="{96E1B9C7-EE9D-4798-99A0-0A7E0ED2111C}"/>
              </a:ext>
            </a:extLst>
          </p:cNvPr>
          <p:cNvSpPr>
            <a:spLocks noGrp="1"/>
          </p:cNvSpPr>
          <p:nvPr>
            <p:ph idx="1"/>
          </p:nvPr>
        </p:nvSpPr>
        <p:spPr>
          <a:xfrm>
            <a:off x="695324" y="1471045"/>
            <a:ext cx="11402667" cy="3536510"/>
          </a:xfrm>
        </p:spPr>
        <p:txBody>
          <a:bodyPr>
            <a:normAutofit/>
          </a:bodyPr>
          <a:lstStyle/>
          <a:p>
            <a:pPr marL="457206" indent="-457206">
              <a:buFont typeface="+mj-lt"/>
              <a:buAutoNum type="arabicPeriod"/>
            </a:pPr>
            <a:r>
              <a:rPr lang="en-US" sz="2601">
                <a:latin typeface="Arial" panose="020B0604020202020204" pitchFamily="34" charset="0"/>
                <a:cs typeface="Arial" panose="020B0604020202020204" pitchFamily="34" charset="0"/>
              </a:rPr>
              <a:t>Which animal was most effective in developing rapid rapport and why?</a:t>
            </a:r>
          </a:p>
          <a:p>
            <a:pPr marL="514357" indent="-514357">
              <a:buFont typeface="+mj-lt"/>
              <a:buAutoNum type="arabicPeriod"/>
            </a:pPr>
            <a:r>
              <a:rPr lang="en-US" sz="2601">
                <a:latin typeface="Arial" panose="020B0604020202020204" pitchFamily="34" charset="0"/>
                <a:cs typeface="Arial" panose="020B0604020202020204" pitchFamily="34" charset="0"/>
              </a:rPr>
              <a:t>Which rapid rapport techniques did you notice in the video?</a:t>
            </a:r>
          </a:p>
          <a:p>
            <a:pPr marL="514357" indent="-514357">
              <a:buFont typeface="+mj-lt"/>
              <a:buAutoNum type="arabicPeriod"/>
            </a:pPr>
            <a:r>
              <a:rPr lang="en-US" sz="2601">
                <a:latin typeface="Arial" panose="020B0604020202020204" pitchFamily="34" charset="0"/>
                <a:cs typeface="Arial" panose="020B0604020202020204" pitchFamily="34" charset="0"/>
              </a:rPr>
              <a:t>Would you change/add anything about how the animal using rapid rapport responded? </a:t>
            </a:r>
          </a:p>
          <a:p>
            <a:pPr marL="0" indent="0">
              <a:buNone/>
            </a:pPr>
            <a:endParaRPr lang="en-US" sz="1600">
              <a:latin typeface="Arial" panose="020B0604020202020204" pitchFamily="34" charset="0"/>
              <a:cs typeface="Arial" panose="020B0604020202020204" pitchFamily="34" charset="0"/>
            </a:endParaRPr>
          </a:p>
          <a:p>
            <a:pPr marL="0" indent="0" algn="ctr">
              <a:buNone/>
            </a:pPr>
            <a:r>
              <a:rPr lang="en-US" sz="2400" b="1">
                <a:latin typeface="Arial" panose="020B0604020202020204" pitchFamily="34" charset="0"/>
                <a:cs typeface="Arial" panose="020B0604020202020204" pitchFamily="34" charset="0"/>
              </a:rPr>
              <a:t>Rapid Rapport Techniques</a:t>
            </a:r>
            <a:endParaRPr lang="en-US" sz="2400">
              <a:latin typeface="Arial" panose="020B0604020202020204" pitchFamily="34" charset="0"/>
              <a:cs typeface="Arial" panose="020B0604020202020204" pitchFamily="34" charset="0"/>
            </a:endParaRPr>
          </a:p>
          <a:p>
            <a:pPr marL="514357" indent="-514357">
              <a:buFont typeface="+mj-lt"/>
              <a:buAutoNum type="arabicPeriod"/>
            </a:pPr>
            <a:endParaRPr lang="en-US">
              <a:latin typeface="Arial" panose="020B0604020202020204" pitchFamily="34" charset="0"/>
              <a:cs typeface="Arial" panose="020B0604020202020204" pitchFamily="34" charset="0"/>
            </a:endParaRPr>
          </a:p>
          <a:p>
            <a:pPr marL="514357" indent="-514357">
              <a:buFont typeface="+mj-lt"/>
              <a:buAutoNum type="arabicPeriod"/>
            </a:pPr>
            <a:endParaRPr lang="en-US">
              <a:latin typeface="Arial" panose="020B0604020202020204" pitchFamily="34" charset="0"/>
              <a:cs typeface="Arial" panose="020B0604020202020204" pitchFamily="34" charset="0"/>
            </a:endParaRPr>
          </a:p>
          <a:p>
            <a:pPr marL="514357" indent="-514357">
              <a:buFont typeface="+mj-lt"/>
              <a:buAutoNum type="arabicPeriod"/>
            </a:pPr>
            <a:endParaRPr lang="en-US">
              <a:latin typeface="Arial" panose="020B0604020202020204" pitchFamily="34" charset="0"/>
              <a:cs typeface="Arial" panose="020B0604020202020204" pitchFamily="34" charset="0"/>
            </a:endParaRPr>
          </a:p>
          <a:p>
            <a:pPr marL="514357" indent="-514357">
              <a:buFont typeface="+mj-lt"/>
              <a:buAutoNum type="arabicPeriod"/>
            </a:pP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E042838-7066-48F4-9CE2-32BCA5B45672}"/>
              </a:ext>
            </a:extLst>
          </p:cNvPr>
          <p:cNvSpPr txBox="1"/>
          <p:nvPr/>
        </p:nvSpPr>
        <p:spPr>
          <a:xfrm>
            <a:off x="983974" y="4320213"/>
            <a:ext cx="5112027" cy="1959639"/>
          </a:xfrm>
          <a:prstGeom prst="rect">
            <a:avLst/>
          </a:prstGeom>
          <a:noFill/>
        </p:spPr>
        <p:txBody>
          <a:bodyPr wrap="square">
            <a:spAutoFit/>
          </a:bodyPr>
          <a:lstStyle/>
          <a:p>
            <a:pPr marL="323855" indent="-285753">
              <a:spcBef>
                <a:spcPts val="361"/>
              </a:spcBef>
              <a:buSzPts val="3000"/>
              <a:buFont typeface="Arial" panose="020B0604020202020204" pitchFamily="34" charset="0"/>
              <a:buChar char="•"/>
            </a:pPr>
            <a:r>
              <a:rPr lang="en-US" sz="2000">
                <a:latin typeface="Arial" panose="020B0604020202020204" pitchFamily="34" charset="0"/>
                <a:cs typeface="Arial" panose="020B0604020202020204" pitchFamily="34" charset="0"/>
              </a:rPr>
              <a:t>Go to person’s eye level or below</a:t>
            </a:r>
          </a:p>
          <a:p>
            <a:pPr marL="323855" indent="-285753">
              <a:spcBef>
                <a:spcPts val="361"/>
              </a:spcBef>
              <a:buSzPts val="3000"/>
              <a:buFont typeface="Arial" panose="020B0604020202020204" pitchFamily="34" charset="0"/>
              <a:buChar char="•"/>
            </a:pPr>
            <a:endParaRPr lang="en-US" sz="800">
              <a:latin typeface="Arial" panose="020B0604020202020204" pitchFamily="34" charset="0"/>
              <a:cs typeface="Arial" panose="020B0604020202020204" pitchFamily="34" charset="0"/>
            </a:endParaRPr>
          </a:p>
          <a:p>
            <a:pPr marL="323855" indent="-285753">
              <a:buSzPts val="3000"/>
              <a:buFont typeface="Arial" panose="020B0604020202020204" pitchFamily="34" charset="0"/>
              <a:buChar char="•"/>
            </a:pPr>
            <a:r>
              <a:rPr lang="en-US" sz="2000">
                <a:latin typeface="Arial" panose="020B0604020202020204" pitchFamily="34" charset="0"/>
                <a:cs typeface="Arial" panose="020B0604020202020204" pitchFamily="34" charset="0"/>
              </a:rPr>
              <a:t>Once lucid, ask permission before entering their personal space</a:t>
            </a:r>
          </a:p>
          <a:p>
            <a:pPr marL="323855" indent="-285753">
              <a:buSzPts val="3000"/>
              <a:buFont typeface="Arial" panose="020B0604020202020204" pitchFamily="34" charset="0"/>
              <a:buChar char="•"/>
            </a:pPr>
            <a:endParaRPr lang="en-US" sz="800">
              <a:latin typeface="Arial" panose="020B0604020202020204" pitchFamily="34" charset="0"/>
              <a:cs typeface="Arial" panose="020B0604020202020204" pitchFamily="34" charset="0"/>
            </a:endParaRPr>
          </a:p>
          <a:p>
            <a:pPr marL="323855" indent="-285753">
              <a:buSzPts val="3000"/>
              <a:buFont typeface="Arial" panose="020B0604020202020204" pitchFamily="34" charset="0"/>
              <a:buChar char="•"/>
            </a:pPr>
            <a:r>
              <a:rPr lang="en-US" sz="2000">
                <a:latin typeface="Arial" panose="020B0604020202020204" pitchFamily="34" charset="0"/>
                <a:cs typeface="Arial" panose="020B0604020202020204" pitchFamily="34" charset="0"/>
              </a:rPr>
              <a:t>Ask and use their name</a:t>
            </a:r>
          </a:p>
          <a:p>
            <a:pPr marL="323855" indent="-285753">
              <a:buSzPts val="3000"/>
              <a:buFont typeface="Arial" panose="020B0604020202020204" pitchFamily="34" charset="0"/>
              <a:buChar char="•"/>
            </a:pPr>
            <a:endParaRPr lang="en-US" sz="220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2675FBA-71DB-42ED-B5A4-423D8B03B624}"/>
              </a:ext>
            </a:extLst>
          </p:cNvPr>
          <p:cNvSpPr txBox="1"/>
          <p:nvPr/>
        </p:nvSpPr>
        <p:spPr>
          <a:xfrm>
            <a:off x="6608694" y="4320215"/>
            <a:ext cx="5112027" cy="1877437"/>
          </a:xfrm>
          <a:prstGeom prst="rect">
            <a:avLst/>
          </a:prstGeom>
          <a:noFill/>
        </p:spPr>
        <p:txBody>
          <a:bodyPr wrap="square">
            <a:spAutoFit/>
          </a:bodyPr>
          <a:lstStyle/>
          <a:p>
            <a:pPr marL="323855" indent="-285753">
              <a:buSzPts val="3000"/>
              <a:buFont typeface="Arial" panose="020B0604020202020204" pitchFamily="34" charset="0"/>
              <a:buChar char="•"/>
            </a:pPr>
            <a:r>
              <a:rPr lang="en-US" sz="2000">
                <a:latin typeface="Arial" panose="020B0604020202020204" pitchFamily="34" charset="0"/>
                <a:cs typeface="Arial" panose="020B0604020202020204" pitchFamily="34" charset="0"/>
              </a:rPr>
              <a:t>Ask the patient what pronouns they use</a:t>
            </a:r>
          </a:p>
          <a:p>
            <a:pPr marL="323855" indent="-285753">
              <a:buSzPts val="3000"/>
              <a:buFont typeface="Arial" panose="020B0604020202020204" pitchFamily="34" charset="0"/>
              <a:buChar char="•"/>
            </a:pPr>
            <a:endParaRPr lang="en-US" sz="800">
              <a:latin typeface="Arial" panose="020B0604020202020204" pitchFamily="34" charset="0"/>
              <a:cs typeface="Arial" panose="020B0604020202020204" pitchFamily="34" charset="0"/>
            </a:endParaRPr>
          </a:p>
          <a:p>
            <a:pPr marL="323855" indent="-285753">
              <a:buSzPts val="3000"/>
              <a:buFont typeface="Arial" panose="020B0604020202020204" pitchFamily="34" charset="0"/>
              <a:buChar char="•"/>
            </a:pPr>
            <a:r>
              <a:rPr lang="en-US" sz="2000">
                <a:latin typeface="Arial" panose="020B0604020202020204" pitchFamily="34" charset="0"/>
                <a:cs typeface="Arial" panose="020B0604020202020204" pitchFamily="34" charset="0"/>
              </a:rPr>
              <a:t>Lead in slow deep breathing for someone who is anxious</a:t>
            </a:r>
          </a:p>
          <a:p>
            <a:pPr marL="323855" indent="-285753">
              <a:buSzPts val="3000"/>
              <a:buFont typeface="Arial" panose="020B0604020202020204" pitchFamily="34" charset="0"/>
              <a:buChar char="•"/>
            </a:pPr>
            <a:endParaRPr lang="en-US" sz="800">
              <a:latin typeface="Arial" panose="020B0604020202020204" pitchFamily="34" charset="0"/>
              <a:cs typeface="Arial" panose="020B0604020202020204" pitchFamily="34" charset="0"/>
            </a:endParaRPr>
          </a:p>
          <a:p>
            <a:pPr marL="323855" indent="-285753">
              <a:buSzPts val="3000"/>
              <a:buFont typeface="Arial" panose="020B0604020202020204" pitchFamily="34" charset="0"/>
              <a:buChar char="•"/>
            </a:pPr>
            <a:r>
              <a:rPr lang="en-US" sz="2000">
                <a:latin typeface="Arial" panose="020B0604020202020204" pitchFamily="34" charset="0"/>
                <a:cs typeface="Arial" panose="020B0604020202020204" pitchFamily="34" charset="0"/>
              </a:rPr>
              <a:t>Unless agitated, join person’s verbal tone and pace</a:t>
            </a:r>
          </a:p>
        </p:txBody>
      </p:sp>
      <p:sp>
        <p:nvSpPr>
          <p:cNvPr id="6" name="Rectangle 5">
            <a:extLst>
              <a:ext uri="{FF2B5EF4-FFF2-40B4-BE49-F238E27FC236}">
                <a16:creationId xmlns:a16="http://schemas.microsoft.com/office/drawing/2014/main" id="{15567591-770C-DD93-C36B-5AE819F6E911}"/>
              </a:ext>
            </a:extLst>
          </p:cNvPr>
          <p:cNvSpPr/>
          <p:nvPr/>
        </p:nvSpPr>
        <p:spPr>
          <a:xfrm>
            <a:off x="0" y="504257"/>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7" name="Straight Connector 6">
            <a:extLst>
              <a:ext uri="{FF2B5EF4-FFF2-40B4-BE49-F238E27FC236}">
                <a16:creationId xmlns:a16="http://schemas.microsoft.com/office/drawing/2014/main" id="{40AB7B38-D314-8D57-B2E8-3303ED28E4FF}"/>
              </a:ext>
            </a:extLst>
          </p:cNvPr>
          <p:cNvCxnSpPr>
            <a:cxnSpLocks/>
          </p:cNvCxnSpPr>
          <p:nvPr/>
        </p:nvCxnSpPr>
        <p:spPr>
          <a:xfrm>
            <a:off x="4203044" y="1113129"/>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50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0"/>
        <p:cNvGrpSpPr/>
        <p:nvPr/>
      </p:nvGrpSpPr>
      <p:grpSpPr>
        <a:xfrm>
          <a:off x="0" y="0"/>
          <a:ext cx="0" cy="0"/>
          <a:chOff x="0" y="0"/>
          <a:chExt cx="0" cy="0"/>
        </a:xfrm>
      </p:grpSpPr>
      <p:sp>
        <p:nvSpPr>
          <p:cNvPr id="381" name="Google Shape;381;p45"/>
          <p:cNvSpPr txBox="1">
            <a:spLocks noGrp="1"/>
          </p:cNvSpPr>
          <p:nvPr>
            <p:ph type="title"/>
          </p:nvPr>
        </p:nvSpPr>
        <p:spPr>
          <a:xfrm>
            <a:off x="516958" y="264175"/>
            <a:ext cx="10972800" cy="807900"/>
          </a:xfrm>
          <a:prstGeom prst="rect">
            <a:avLst/>
          </a:prstGeom>
          <a:noFill/>
          <a:ln>
            <a:noFill/>
          </a:ln>
        </p:spPr>
        <p:txBody>
          <a:bodyPr spcFirstLastPara="1" vert="horz" wrap="square" lIns="91426" tIns="45700" rIns="91426" bIns="45700" rtlCol="0" anchor="ctr" anchorCtr="0">
            <a:noAutofit/>
          </a:bodyPr>
          <a:lstStyle/>
          <a:p>
            <a:pPr algn="ctr">
              <a:spcBef>
                <a:spcPts val="0"/>
              </a:spcBef>
            </a:pPr>
            <a:r>
              <a:rPr lang="en-US" sz="4000" b="1">
                <a:solidFill>
                  <a:srgbClr val="153753"/>
                </a:solidFill>
                <a:latin typeface="Arial" panose="020B0604020202020204" pitchFamily="34" charset="0"/>
                <a:cs typeface="Arial" panose="020B0604020202020204" pitchFamily="34" charset="0"/>
              </a:rPr>
              <a:t>What is Motivational Interviewing (MI)? </a:t>
            </a:r>
            <a:endParaRPr sz="4000" b="1">
              <a:solidFill>
                <a:srgbClr val="153753"/>
              </a:solidFill>
              <a:latin typeface="Arial" panose="020B0604020202020204" pitchFamily="34" charset="0"/>
              <a:cs typeface="Arial" panose="020B0604020202020204" pitchFamily="34" charset="0"/>
            </a:endParaRPr>
          </a:p>
        </p:txBody>
      </p:sp>
      <p:sp>
        <p:nvSpPr>
          <p:cNvPr id="382" name="Google Shape;382;p45"/>
          <p:cNvSpPr txBox="1">
            <a:spLocks noGrp="1"/>
          </p:cNvSpPr>
          <p:nvPr>
            <p:ph idx="1"/>
          </p:nvPr>
        </p:nvSpPr>
        <p:spPr>
          <a:xfrm>
            <a:off x="1090314" y="1127160"/>
            <a:ext cx="9625200" cy="5533532"/>
          </a:xfrm>
          <a:prstGeom prst="rect">
            <a:avLst/>
          </a:prstGeom>
          <a:noFill/>
          <a:ln>
            <a:noFill/>
          </a:ln>
        </p:spPr>
        <p:txBody>
          <a:bodyPr spcFirstLastPara="1" vert="horz" wrap="square" lIns="91426" tIns="45700" rIns="91426" bIns="45700" rtlCol="0" anchor="t" anchorCtr="0">
            <a:noAutofit/>
          </a:bodyPr>
          <a:lstStyle/>
          <a:p>
            <a:pPr marL="457206" indent="-419106">
              <a:lnSpc>
                <a:spcPct val="200000"/>
              </a:lnSpc>
              <a:spcBef>
                <a:spcPts val="0"/>
              </a:spcBef>
              <a:buSzPts val="3000"/>
              <a:buChar char="●"/>
            </a:pPr>
            <a:r>
              <a:rPr lang="en-US" sz="3401">
                <a:latin typeface="Arial" panose="020B0604020202020204" pitchFamily="34" charset="0"/>
                <a:cs typeface="Arial" panose="020B0604020202020204" pitchFamily="34" charset="0"/>
              </a:rPr>
              <a:t>General approach to facilitate change</a:t>
            </a:r>
            <a:endParaRPr sz="3401">
              <a:latin typeface="Arial" panose="020B0604020202020204" pitchFamily="34" charset="0"/>
              <a:cs typeface="Arial" panose="020B0604020202020204" pitchFamily="34" charset="0"/>
            </a:endParaRPr>
          </a:p>
          <a:p>
            <a:pPr marL="457206" indent="-419106">
              <a:lnSpc>
                <a:spcPct val="200000"/>
              </a:lnSpc>
              <a:spcBef>
                <a:spcPts val="0"/>
              </a:spcBef>
              <a:buSzPts val="3000"/>
              <a:buChar char="●"/>
            </a:pPr>
            <a:r>
              <a:rPr lang="en-US" sz="3401">
                <a:latin typeface="Arial" panose="020B0604020202020204" pitchFamily="34" charset="0"/>
                <a:cs typeface="Arial" panose="020B0604020202020204" pitchFamily="34" charset="0"/>
              </a:rPr>
              <a:t>Communication style to build rapport </a:t>
            </a:r>
            <a:endParaRPr sz="3401">
              <a:latin typeface="Arial" panose="020B0604020202020204" pitchFamily="34" charset="0"/>
              <a:cs typeface="Arial" panose="020B0604020202020204" pitchFamily="34" charset="0"/>
            </a:endParaRPr>
          </a:p>
          <a:p>
            <a:pPr marL="457206" indent="-419106">
              <a:lnSpc>
                <a:spcPct val="200000"/>
              </a:lnSpc>
              <a:spcBef>
                <a:spcPts val="0"/>
              </a:spcBef>
              <a:buSzPts val="3000"/>
              <a:buChar char="●"/>
            </a:pPr>
            <a:r>
              <a:rPr lang="en-US" sz="3401">
                <a:latin typeface="Arial" panose="020B0604020202020204" pitchFamily="34" charset="0"/>
                <a:cs typeface="Arial" panose="020B0604020202020204" pitchFamily="34" charset="0"/>
              </a:rPr>
              <a:t>Not based on one scientific theory </a:t>
            </a:r>
            <a:endParaRPr sz="3401">
              <a:latin typeface="Arial" panose="020B0604020202020204" pitchFamily="34" charset="0"/>
              <a:cs typeface="Arial" panose="020B0604020202020204" pitchFamily="34" charset="0"/>
            </a:endParaRPr>
          </a:p>
          <a:p>
            <a:pPr marL="457206" indent="-419106">
              <a:lnSpc>
                <a:spcPct val="200000"/>
              </a:lnSpc>
              <a:spcBef>
                <a:spcPts val="0"/>
              </a:spcBef>
              <a:buSzPts val="3000"/>
              <a:buChar char="●"/>
            </a:pPr>
            <a:r>
              <a:rPr lang="en-US" sz="3401">
                <a:latin typeface="Arial" panose="020B0604020202020204" pitchFamily="34" charset="0"/>
                <a:cs typeface="Arial" panose="020B0604020202020204" pitchFamily="34" charset="0"/>
              </a:rPr>
              <a:t>Blending of techniques from other theories</a:t>
            </a:r>
            <a:endParaRPr sz="3401">
              <a:latin typeface="Arial" panose="020B0604020202020204" pitchFamily="34" charset="0"/>
              <a:cs typeface="Arial" panose="020B0604020202020204" pitchFamily="34" charset="0"/>
            </a:endParaRPr>
          </a:p>
          <a:p>
            <a:pPr marL="457206" indent="-419106">
              <a:lnSpc>
                <a:spcPct val="200000"/>
              </a:lnSpc>
              <a:spcBef>
                <a:spcPts val="0"/>
              </a:spcBef>
              <a:buSzPts val="3000"/>
              <a:buChar char="●"/>
            </a:pPr>
            <a:r>
              <a:rPr lang="en-US" sz="3401">
                <a:latin typeface="Arial" panose="020B0604020202020204" pitchFamily="34" charset="0"/>
                <a:cs typeface="Arial" panose="020B0604020202020204" pitchFamily="34" charset="0"/>
              </a:rPr>
              <a:t>Avoids labeling patients </a:t>
            </a:r>
            <a:endParaRPr sz="3401">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2976DC7-FC44-D93D-EAEE-D180ABFF8A9E}"/>
              </a:ext>
            </a:extLst>
          </p:cNvPr>
          <p:cNvSpPr/>
          <p:nvPr/>
        </p:nvSpPr>
        <p:spPr>
          <a:xfrm>
            <a:off x="255" y="3710165"/>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4" name="Straight Connector 3">
            <a:extLst>
              <a:ext uri="{FF2B5EF4-FFF2-40B4-BE49-F238E27FC236}">
                <a16:creationId xmlns:a16="http://schemas.microsoft.com/office/drawing/2014/main" id="{D4DA6FAB-CA92-395C-2EDB-7D93FCD1B35F}"/>
              </a:ext>
            </a:extLst>
          </p:cNvPr>
          <p:cNvCxnSpPr>
            <a:cxnSpLocks/>
          </p:cNvCxnSpPr>
          <p:nvPr/>
        </p:nvCxnSpPr>
        <p:spPr>
          <a:xfrm>
            <a:off x="3809745" y="1113129"/>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B397C29-ECEA-698D-8109-2C92063108CF}"/>
              </a:ext>
            </a:extLst>
          </p:cNvPr>
          <p:cNvSpPr/>
          <p:nvPr/>
        </p:nvSpPr>
        <p:spPr>
          <a:xfrm>
            <a:off x="11892644" y="0"/>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7"/>
        <p:cNvGrpSpPr/>
        <p:nvPr/>
      </p:nvGrpSpPr>
      <p:grpSpPr>
        <a:xfrm>
          <a:off x="0" y="0"/>
          <a:ext cx="0" cy="0"/>
          <a:chOff x="0" y="0"/>
          <a:chExt cx="0" cy="0"/>
        </a:xfrm>
      </p:grpSpPr>
      <p:sp>
        <p:nvSpPr>
          <p:cNvPr id="388" name="Google Shape;388;p46"/>
          <p:cNvSpPr txBox="1">
            <a:spLocks noGrp="1"/>
          </p:cNvSpPr>
          <p:nvPr>
            <p:ph type="title"/>
          </p:nvPr>
        </p:nvSpPr>
        <p:spPr>
          <a:xfrm>
            <a:off x="733343" y="191631"/>
            <a:ext cx="10972800" cy="807900"/>
          </a:xfrm>
          <a:prstGeom prst="rect">
            <a:avLst/>
          </a:prstGeom>
          <a:noFill/>
          <a:ln>
            <a:noFill/>
          </a:ln>
        </p:spPr>
        <p:txBody>
          <a:bodyPr spcFirstLastPara="1" vert="horz" wrap="square" lIns="91426" tIns="45700" rIns="91426" bIns="45700" rtlCol="0" anchor="ctr" anchorCtr="0">
            <a:noAutofit/>
          </a:bodyPr>
          <a:lstStyle/>
          <a:p>
            <a:pPr algn="ctr">
              <a:spcBef>
                <a:spcPts val="0"/>
              </a:spcBef>
            </a:pPr>
            <a:r>
              <a:rPr lang="en-US" sz="4000" b="1">
                <a:solidFill>
                  <a:srgbClr val="153753"/>
                </a:solidFill>
                <a:latin typeface="Arial" panose="020B0604020202020204" pitchFamily="34" charset="0"/>
                <a:ea typeface="Calibri"/>
                <a:cs typeface="Arial" panose="020B0604020202020204" pitchFamily="34" charset="0"/>
                <a:sym typeface="Calibri"/>
              </a:rPr>
              <a:t>MI recognizes that:</a:t>
            </a:r>
          </a:p>
        </p:txBody>
      </p:sp>
      <p:sp>
        <p:nvSpPr>
          <p:cNvPr id="389" name="Google Shape;389;p46"/>
          <p:cNvSpPr txBox="1"/>
          <p:nvPr/>
        </p:nvSpPr>
        <p:spPr>
          <a:xfrm>
            <a:off x="783526" y="1340326"/>
            <a:ext cx="10395600" cy="4565100"/>
          </a:xfrm>
          <a:prstGeom prst="rect">
            <a:avLst/>
          </a:prstGeom>
          <a:noFill/>
          <a:ln>
            <a:noFill/>
          </a:ln>
        </p:spPr>
        <p:txBody>
          <a:bodyPr spcFirstLastPara="1" wrap="square" lIns="91426" tIns="91426" rIns="91426" bIns="91426" anchor="t" anchorCtr="0">
            <a:noAutofit/>
          </a:bodyPr>
          <a:lstStyle/>
          <a:p>
            <a:pPr marL="457206" indent="-419106">
              <a:buSzPts val="3000"/>
              <a:buFont typeface="Calibri"/>
              <a:buChar char="●"/>
            </a:pPr>
            <a:r>
              <a:rPr lang="en-US" sz="3401">
                <a:latin typeface="Arial" panose="020B0604020202020204" pitchFamily="34" charset="0"/>
                <a:ea typeface="Calibri"/>
                <a:cs typeface="Arial" panose="020B0604020202020204" pitchFamily="34" charset="0"/>
                <a:sym typeface="Calibri"/>
              </a:rPr>
              <a:t>The ideas most likely to succeed are those</a:t>
            </a:r>
            <a:r>
              <a:rPr lang="en-US" sz="3401" u="sng">
                <a:latin typeface="Arial" panose="020B0604020202020204" pitchFamily="34" charset="0"/>
                <a:ea typeface="Calibri"/>
                <a:cs typeface="Arial" panose="020B0604020202020204" pitchFamily="34" charset="0"/>
                <a:sym typeface="Calibri"/>
              </a:rPr>
              <a:t> generated by the individual.</a:t>
            </a:r>
            <a:endParaRPr sz="3401" u="sng">
              <a:latin typeface="Arial" panose="020B0604020202020204" pitchFamily="34" charset="0"/>
              <a:ea typeface="Calibri"/>
              <a:cs typeface="Arial" panose="020B0604020202020204" pitchFamily="34" charset="0"/>
              <a:sym typeface="Calibri"/>
            </a:endParaRPr>
          </a:p>
          <a:p>
            <a:pPr marL="457206"/>
            <a:endParaRPr sz="3401" u="sng">
              <a:latin typeface="Arial" panose="020B0604020202020204" pitchFamily="34" charset="0"/>
              <a:ea typeface="Calibri"/>
              <a:cs typeface="Arial" panose="020B0604020202020204" pitchFamily="34" charset="0"/>
              <a:sym typeface="Calibri"/>
            </a:endParaRPr>
          </a:p>
          <a:p>
            <a:pPr marL="457206" indent="-419106">
              <a:buSzPts val="3000"/>
              <a:buFont typeface="Calibri"/>
              <a:buChar char="●"/>
            </a:pPr>
            <a:r>
              <a:rPr lang="en-US" sz="3401">
                <a:latin typeface="Arial" panose="020B0604020202020204" pitchFamily="34" charset="0"/>
                <a:ea typeface="Calibri"/>
                <a:cs typeface="Arial" panose="020B0604020202020204" pitchFamily="34" charset="0"/>
                <a:sym typeface="Calibri"/>
              </a:rPr>
              <a:t>Applies principles that emphasize a </a:t>
            </a:r>
            <a:r>
              <a:rPr lang="en-US" sz="3401" u="sng">
                <a:latin typeface="Arial" panose="020B0604020202020204" pitchFamily="34" charset="0"/>
                <a:ea typeface="Calibri"/>
                <a:cs typeface="Arial" panose="020B0604020202020204" pitchFamily="34" charset="0"/>
                <a:sym typeface="Calibri"/>
              </a:rPr>
              <a:t>collaborative relationship</a:t>
            </a:r>
            <a:endParaRPr sz="3401" u="sng">
              <a:latin typeface="Arial" panose="020B0604020202020204" pitchFamily="34" charset="0"/>
              <a:ea typeface="Calibri"/>
              <a:cs typeface="Arial" panose="020B0604020202020204" pitchFamily="34" charset="0"/>
              <a:sym typeface="Calibri"/>
            </a:endParaRPr>
          </a:p>
          <a:p>
            <a:pPr marL="457206"/>
            <a:endParaRPr sz="3401" u="sng">
              <a:latin typeface="Arial" panose="020B0604020202020204" pitchFamily="34" charset="0"/>
              <a:ea typeface="Calibri"/>
              <a:cs typeface="Arial" panose="020B0604020202020204" pitchFamily="34" charset="0"/>
              <a:sym typeface="Calibri"/>
            </a:endParaRPr>
          </a:p>
          <a:p>
            <a:pPr marL="457206" indent="-419106">
              <a:buSzPts val="3000"/>
              <a:buFont typeface="Calibri"/>
              <a:buChar char="●"/>
            </a:pPr>
            <a:r>
              <a:rPr lang="en-US" sz="3401">
                <a:latin typeface="Arial" panose="020B0604020202020204" pitchFamily="34" charset="0"/>
                <a:ea typeface="Calibri"/>
                <a:cs typeface="Arial" panose="020B0604020202020204" pitchFamily="34" charset="0"/>
                <a:sym typeface="Calibri"/>
              </a:rPr>
              <a:t>Can help to influence/ encourage </a:t>
            </a:r>
            <a:r>
              <a:rPr lang="en-US" sz="3401" u="sng">
                <a:latin typeface="Arial" panose="020B0604020202020204" pitchFamily="34" charset="0"/>
                <a:ea typeface="Calibri"/>
                <a:cs typeface="Arial" panose="020B0604020202020204" pitchFamily="34" charset="0"/>
                <a:sym typeface="Calibri"/>
              </a:rPr>
              <a:t>progression</a:t>
            </a:r>
            <a:r>
              <a:rPr lang="en-US" sz="3401">
                <a:latin typeface="Arial" panose="020B0604020202020204" pitchFamily="34" charset="0"/>
                <a:ea typeface="Calibri"/>
                <a:cs typeface="Arial" panose="020B0604020202020204" pitchFamily="34" charset="0"/>
                <a:sym typeface="Calibri"/>
              </a:rPr>
              <a:t> through the </a:t>
            </a:r>
            <a:r>
              <a:rPr lang="en-US" sz="3401" u="sng">
                <a:latin typeface="Arial" panose="020B0604020202020204" pitchFamily="34" charset="0"/>
                <a:ea typeface="Calibri"/>
                <a:cs typeface="Arial" panose="020B0604020202020204" pitchFamily="34" charset="0"/>
                <a:sym typeface="Calibri"/>
              </a:rPr>
              <a:t>stages of change</a:t>
            </a:r>
            <a:endParaRPr sz="3401" u="sng">
              <a:latin typeface="Arial" panose="020B0604020202020204" pitchFamily="34" charset="0"/>
              <a:ea typeface="Calibri"/>
              <a:cs typeface="Arial" panose="020B0604020202020204" pitchFamily="34" charset="0"/>
              <a:sym typeface="Calibri"/>
            </a:endParaRPr>
          </a:p>
        </p:txBody>
      </p:sp>
      <p:sp>
        <p:nvSpPr>
          <p:cNvPr id="3" name="Rectangle 2">
            <a:extLst>
              <a:ext uri="{FF2B5EF4-FFF2-40B4-BE49-F238E27FC236}">
                <a16:creationId xmlns:a16="http://schemas.microsoft.com/office/drawing/2014/main" id="{748C29C8-43D5-2B8B-319D-6A7C22FE4937}"/>
              </a:ext>
            </a:extLst>
          </p:cNvPr>
          <p:cNvSpPr/>
          <p:nvPr/>
        </p:nvSpPr>
        <p:spPr>
          <a:xfrm>
            <a:off x="11887202" y="1113129"/>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4" name="Straight Connector 3">
            <a:extLst>
              <a:ext uri="{FF2B5EF4-FFF2-40B4-BE49-F238E27FC236}">
                <a16:creationId xmlns:a16="http://schemas.microsoft.com/office/drawing/2014/main" id="{7719B188-5957-BC3E-79C1-A0C25B27A6C2}"/>
              </a:ext>
            </a:extLst>
          </p:cNvPr>
          <p:cNvCxnSpPr>
            <a:cxnSpLocks/>
          </p:cNvCxnSpPr>
          <p:nvPr/>
        </p:nvCxnSpPr>
        <p:spPr>
          <a:xfrm>
            <a:off x="4026130" y="1113129"/>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C730F1F-9308-D4A1-CBBA-CE5CC19C06EA}"/>
              </a:ext>
            </a:extLst>
          </p:cNvPr>
          <p:cNvSpPr/>
          <p:nvPr/>
        </p:nvSpPr>
        <p:spPr>
          <a:xfrm>
            <a:off x="-19546"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7"/>
          <p:cNvSpPr/>
          <p:nvPr/>
        </p:nvSpPr>
        <p:spPr>
          <a:xfrm>
            <a:off x="589350" y="324724"/>
            <a:ext cx="5312400" cy="2890201"/>
          </a:xfrm>
          <a:prstGeom prst="roundRect">
            <a:avLst>
              <a:gd name="adj" fmla="val 16667"/>
            </a:avLst>
          </a:prstGeom>
          <a:solidFill>
            <a:srgbClr val="71A2BD"/>
          </a:solidFill>
          <a:ln w="19050" cap="flat" cmpd="sng">
            <a:solidFill>
              <a:schemeClr val="dk2"/>
            </a:solidFill>
            <a:prstDash val="solid"/>
            <a:round/>
            <a:headEnd type="none" w="sm" len="sm"/>
            <a:tailEnd type="none" w="sm" len="sm"/>
          </a:ln>
        </p:spPr>
        <p:txBody>
          <a:bodyPr spcFirstLastPara="1" wrap="square" lIns="91426" tIns="91426" rIns="91426" bIns="91426" anchor="ctr" anchorCtr="0">
            <a:noAutofit/>
          </a:bodyPr>
          <a:lstStyle/>
          <a:p>
            <a:pPr marL="50801" algn="ctr">
              <a:buClr>
                <a:schemeClr val="bg1"/>
              </a:buClr>
              <a:buSzPts val="2800"/>
            </a:pPr>
            <a:r>
              <a:rPr lang="en-US" sz="3001" b="1">
                <a:solidFill>
                  <a:schemeClr val="bg1"/>
                </a:solidFill>
                <a:latin typeface="Arial" panose="020B0604020202020204" pitchFamily="34" charset="0"/>
                <a:cs typeface="Arial" panose="020B0604020202020204" pitchFamily="34" charset="0"/>
              </a:rPr>
              <a:t>Express Empathy </a:t>
            </a:r>
            <a:endParaRPr sz="3001">
              <a:solidFill>
                <a:schemeClr val="bg1"/>
              </a:solidFill>
              <a:latin typeface="Arial" panose="020B0604020202020204" pitchFamily="34" charset="0"/>
              <a:cs typeface="Arial" panose="020B0604020202020204" pitchFamily="34" charset="0"/>
            </a:endParaRPr>
          </a:p>
          <a:p>
            <a:pPr marL="457206" algn="ctr"/>
            <a:r>
              <a:rPr lang="en-US" sz="3001">
                <a:solidFill>
                  <a:schemeClr val="bg1"/>
                </a:solidFill>
                <a:latin typeface="Arial" panose="020B0604020202020204" pitchFamily="34" charset="0"/>
                <a:cs typeface="Arial" panose="020B0604020202020204" pitchFamily="34" charset="0"/>
              </a:rPr>
              <a:t>Show compassion and </a:t>
            </a:r>
            <a:endParaRPr sz="3001">
              <a:solidFill>
                <a:schemeClr val="bg1"/>
              </a:solidFill>
              <a:latin typeface="Arial" panose="020B0604020202020204" pitchFamily="34" charset="0"/>
              <a:cs typeface="Arial" panose="020B0604020202020204" pitchFamily="34" charset="0"/>
            </a:endParaRPr>
          </a:p>
          <a:p>
            <a:pPr marL="457206" algn="ctr"/>
            <a:r>
              <a:rPr lang="en-US" sz="3001">
                <a:solidFill>
                  <a:schemeClr val="bg1"/>
                </a:solidFill>
                <a:latin typeface="Arial" panose="020B0604020202020204" pitchFamily="34" charset="0"/>
                <a:cs typeface="Arial" panose="020B0604020202020204" pitchFamily="34" charset="0"/>
              </a:rPr>
              <a:t>understanding; remember open- ended questions &amp; affirmations can help!</a:t>
            </a:r>
            <a:endParaRPr sz="3001">
              <a:solidFill>
                <a:schemeClr val="bg1"/>
              </a:solidFill>
              <a:latin typeface="Arial" panose="020B0604020202020204" pitchFamily="34" charset="0"/>
              <a:cs typeface="Arial" panose="020B0604020202020204" pitchFamily="34" charset="0"/>
            </a:endParaRPr>
          </a:p>
        </p:txBody>
      </p:sp>
      <p:sp>
        <p:nvSpPr>
          <p:cNvPr id="395" name="Google Shape;395;p47"/>
          <p:cNvSpPr/>
          <p:nvPr/>
        </p:nvSpPr>
        <p:spPr>
          <a:xfrm>
            <a:off x="6054902" y="339519"/>
            <a:ext cx="5312400" cy="2890201"/>
          </a:xfrm>
          <a:prstGeom prst="roundRect">
            <a:avLst>
              <a:gd name="adj" fmla="val 16667"/>
            </a:avLst>
          </a:prstGeom>
          <a:solidFill>
            <a:srgbClr val="3A667E"/>
          </a:solidFill>
          <a:ln w="19050" cap="flat" cmpd="sng">
            <a:solidFill>
              <a:schemeClr val="dk2"/>
            </a:solidFill>
            <a:prstDash val="solid"/>
            <a:round/>
            <a:headEnd type="none" w="sm" len="sm"/>
            <a:tailEnd type="none" w="sm" len="sm"/>
          </a:ln>
        </p:spPr>
        <p:txBody>
          <a:bodyPr spcFirstLastPara="1" wrap="square" lIns="91426" tIns="91426" rIns="91426" bIns="91426" anchor="ctr" anchorCtr="0">
            <a:noAutofit/>
          </a:bodyPr>
          <a:lstStyle/>
          <a:p>
            <a:pPr marL="457206" algn="ctr"/>
            <a:r>
              <a:rPr lang="en-US" sz="3001" b="1">
                <a:solidFill>
                  <a:schemeClr val="bg1"/>
                </a:solidFill>
                <a:latin typeface="Arial" panose="020B0604020202020204" pitchFamily="34" charset="0"/>
                <a:cs typeface="Arial" panose="020B0604020202020204" pitchFamily="34" charset="0"/>
              </a:rPr>
              <a:t>Develop Discrepancy</a:t>
            </a:r>
            <a:r>
              <a:rPr lang="en-US" sz="3001">
                <a:solidFill>
                  <a:schemeClr val="bg1"/>
                </a:solidFill>
                <a:latin typeface="Arial" panose="020B0604020202020204" pitchFamily="34" charset="0"/>
                <a:cs typeface="Arial" panose="020B0604020202020204" pitchFamily="34" charset="0"/>
              </a:rPr>
              <a:t> </a:t>
            </a:r>
            <a:endParaRPr sz="3001">
              <a:solidFill>
                <a:schemeClr val="bg1"/>
              </a:solidFill>
              <a:latin typeface="Arial" panose="020B0604020202020204" pitchFamily="34" charset="0"/>
              <a:cs typeface="Arial" panose="020B0604020202020204" pitchFamily="34" charset="0"/>
            </a:endParaRPr>
          </a:p>
          <a:p>
            <a:pPr marL="457206" algn="ctr"/>
            <a:r>
              <a:rPr lang="en-US" sz="3001">
                <a:solidFill>
                  <a:schemeClr val="bg1"/>
                </a:solidFill>
                <a:latin typeface="Arial" panose="020B0604020202020204" pitchFamily="34" charset="0"/>
                <a:cs typeface="Arial" panose="020B0604020202020204" pitchFamily="34" charset="0"/>
              </a:rPr>
              <a:t>Help person see the discrepancy between personal values/goals and current behavior</a:t>
            </a:r>
            <a:endParaRPr sz="3001">
              <a:solidFill>
                <a:schemeClr val="bg1"/>
              </a:solidFill>
              <a:latin typeface="Arial" panose="020B0604020202020204" pitchFamily="34" charset="0"/>
              <a:cs typeface="Arial" panose="020B0604020202020204" pitchFamily="34" charset="0"/>
            </a:endParaRPr>
          </a:p>
        </p:txBody>
      </p:sp>
      <p:sp>
        <p:nvSpPr>
          <p:cNvPr id="396" name="Google Shape;396;p47"/>
          <p:cNvSpPr/>
          <p:nvPr/>
        </p:nvSpPr>
        <p:spPr>
          <a:xfrm>
            <a:off x="516835" y="3428676"/>
            <a:ext cx="5538066" cy="2905865"/>
          </a:xfrm>
          <a:prstGeom prst="roundRect">
            <a:avLst>
              <a:gd name="adj" fmla="val 16667"/>
            </a:avLst>
          </a:prstGeom>
          <a:solidFill>
            <a:srgbClr val="153753"/>
          </a:solidFill>
          <a:ln w="9525" cap="flat" cmpd="sng">
            <a:solidFill>
              <a:schemeClr val="dk2"/>
            </a:solidFill>
            <a:prstDash val="solid"/>
            <a:round/>
            <a:headEnd type="none" w="sm" len="sm"/>
            <a:tailEnd type="none" w="sm" len="sm"/>
          </a:ln>
        </p:spPr>
        <p:txBody>
          <a:bodyPr spcFirstLastPara="1" wrap="square" lIns="91426" tIns="91426" rIns="91426" bIns="91426" anchor="ctr" anchorCtr="0">
            <a:noAutofit/>
          </a:bodyPr>
          <a:lstStyle/>
          <a:p>
            <a:pPr marL="457206" algn="ctr"/>
            <a:r>
              <a:rPr lang="en-US" sz="3001" b="1">
                <a:solidFill>
                  <a:schemeClr val="bg1"/>
                </a:solidFill>
                <a:latin typeface="Arial" panose="020B0604020202020204" pitchFamily="34" charset="0"/>
                <a:cs typeface="Arial" panose="020B0604020202020204" pitchFamily="34" charset="0"/>
              </a:rPr>
              <a:t>Roll with Resistance </a:t>
            </a:r>
            <a:endParaRPr sz="3001" b="1">
              <a:solidFill>
                <a:schemeClr val="bg1"/>
              </a:solidFill>
              <a:latin typeface="Arial" panose="020B0604020202020204" pitchFamily="34" charset="0"/>
              <a:cs typeface="Arial" panose="020B0604020202020204" pitchFamily="34" charset="0"/>
            </a:endParaRPr>
          </a:p>
          <a:p>
            <a:pPr marL="457206" algn="ctr"/>
            <a:r>
              <a:rPr lang="en-US" sz="3001">
                <a:solidFill>
                  <a:schemeClr val="bg1"/>
                </a:solidFill>
                <a:latin typeface="Arial" panose="020B0604020202020204" pitchFamily="34" charset="0"/>
                <a:cs typeface="Arial" panose="020B0604020202020204" pitchFamily="34" charset="0"/>
              </a:rPr>
              <a:t>Help guide the process...not force or drag person into treatment. Avoid direct confrontation!</a:t>
            </a:r>
          </a:p>
        </p:txBody>
      </p:sp>
      <p:sp>
        <p:nvSpPr>
          <p:cNvPr id="397" name="Google Shape;397;p47"/>
          <p:cNvSpPr/>
          <p:nvPr/>
        </p:nvSpPr>
        <p:spPr>
          <a:xfrm>
            <a:off x="6153430" y="3428675"/>
            <a:ext cx="5312400" cy="2890201"/>
          </a:xfrm>
          <a:prstGeom prst="roundRect">
            <a:avLst>
              <a:gd name="adj" fmla="val 16667"/>
            </a:avLst>
          </a:prstGeom>
          <a:solidFill>
            <a:schemeClr val="accent1">
              <a:lumMod val="60000"/>
              <a:lumOff val="40000"/>
            </a:schemeClr>
          </a:solidFill>
          <a:ln w="9525" cap="flat" cmpd="sng">
            <a:solidFill>
              <a:schemeClr val="dk2"/>
            </a:solidFill>
            <a:prstDash val="solid"/>
            <a:round/>
            <a:headEnd type="none" w="sm" len="sm"/>
            <a:tailEnd type="none" w="sm" len="sm"/>
          </a:ln>
        </p:spPr>
        <p:txBody>
          <a:bodyPr spcFirstLastPara="1" wrap="square" lIns="91426" tIns="91426" rIns="91426" bIns="91426" anchor="ctr" anchorCtr="0">
            <a:noAutofit/>
          </a:bodyPr>
          <a:lstStyle/>
          <a:p>
            <a:pPr marL="457206" algn="ctr"/>
            <a:r>
              <a:rPr lang="en-US" sz="3001" b="1">
                <a:solidFill>
                  <a:schemeClr val="bg1"/>
                </a:solidFill>
                <a:latin typeface="Arial" panose="020B0604020202020204" pitchFamily="34" charset="0"/>
                <a:cs typeface="Arial" panose="020B0604020202020204" pitchFamily="34" charset="0"/>
              </a:rPr>
              <a:t>Support Self-Efficacy</a:t>
            </a:r>
            <a:r>
              <a:rPr lang="en-US" sz="3001">
                <a:solidFill>
                  <a:schemeClr val="bg1"/>
                </a:solidFill>
                <a:latin typeface="Arial" panose="020B0604020202020204" pitchFamily="34" charset="0"/>
                <a:cs typeface="Arial" panose="020B0604020202020204" pitchFamily="34" charset="0"/>
              </a:rPr>
              <a:t> </a:t>
            </a:r>
            <a:endParaRPr sz="3001">
              <a:solidFill>
                <a:schemeClr val="bg1"/>
              </a:solidFill>
              <a:latin typeface="Arial" panose="020B0604020202020204" pitchFamily="34" charset="0"/>
              <a:cs typeface="Arial" panose="020B0604020202020204" pitchFamily="34" charset="0"/>
            </a:endParaRPr>
          </a:p>
          <a:p>
            <a:pPr marL="457206" algn="ctr"/>
            <a:r>
              <a:rPr lang="en-US" sz="3001">
                <a:solidFill>
                  <a:schemeClr val="bg1"/>
                </a:solidFill>
                <a:latin typeface="Arial" panose="020B0604020202020204" pitchFamily="34" charset="0"/>
                <a:cs typeface="Arial" panose="020B0604020202020204" pitchFamily="34" charset="0"/>
              </a:rPr>
              <a:t>Listen for examples of small success. Believe in the ability to change, to support developing confidence</a:t>
            </a:r>
            <a:endParaRPr sz="3001">
              <a:solidFill>
                <a:schemeClr val="bg1"/>
              </a:solidFill>
              <a:latin typeface="Arial" panose="020B0604020202020204" pitchFamily="34" charset="0"/>
              <a:cs typeface="Arial" panose="020B0604020202020204" pitchFamily="34" charset="0"/>
            </a:endParaRPr>
          </a:p>
        </p:txBody>
      </p:sp>
      <p:sp>
        <p:nvSpPr>
          <p:cNvPr id="398" name="Google Shape;398;p47"/>
          <p:cNvSpPr txBox="1">
            <a:spLocks noGrp="1"/>
          </p:cNvSpPr>
          <p:nvPr>
            <p:ph type="title"/>
          </p:nvPr>
        </p:nvSpPr>
        <p:spPr>
          <a:xfrm>
            <a:off x="5288960" y="2831167"/>
            <a:ext cx="1721806" cy="1058133"/>
          </a:xfrm>
          <a:prstGeom prst="rect">
            <a:avLst/>
          </a:prstGeom>
          <a:solidFill>
            <a:schemeClr val="bg1"/>
          </a:solidFill>
          <a:ln w="19050" cap="flat" cmpd="sng">
            <a:solidFill>
              <a:srgbClr val="000000"/>
            </a:solidFill>
            <a:prstDash val="solid"/>
            <a:round/>
            <a:headEnd type="none" w="sm" len="sm"/>
            <a:tailEnd type="none" w="sm" len="sm"/>
          </a:ln>
        </p:spPr>
        <p:txBody>
          <a:bodyPr spcFirstLastPara="1" vert="horz" wrap="square" lIns="91426" tIns="45700" rIns="91426" bIns="45700" rtlCol="0" anchor="ctr" anchorCtr="0">
            <a:noAutofit/>
          </a:bodyPr>
          <a:lstStyle/>
          <a:p>
            <a:pPr algn="ctr">
              <a:spcBef>
                <a:spcPts val="0"/>
              </a:spcBef>
            </a:pPr>
            <a:r>
              <a:rPr lang="en-US" sz="2400" b="1"/>
              <a:t>MI: FOUR </a:t>
            </a:r>
            <a:r>
              <a:rPr lang="en-US" sz="2400" b="1" i="1"/>
              <a:t>GUIDING PRINCIPLES</a:t>
            </a:r>
            <a:endParaRPr sz="2400" b="1" i="1"/>
          </a:p>
        </p:txBody>
      </p:sp>
      <p:sp>
        <p:nvSpPr>
          <p:cNvPr id="2" name="Rectangle 1">
            <a:extLst>
              <a:ext uri="{FF2B5EF4-FFF2-40B4-BE49-F238E27FC236}">
                <a16:creationId xmlns:a16="http://schemas.microsoft.com/office/drawing/2014/main" id="{C4843124-84FF-3EDD-7AA9-7F3A180495F1}"/>
              </a:ext>
            </a:extLst>
          </p:cNvPr>
          <p:cNvSpPr/>
          <p:nvPr/>
        </p:nvSpPr>
        <p:spPr>
          <a:xfrm>
            <a:off x="-1" y="6618239"/>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fade">
                                      <p:cBhvr>
                                        <p:cTn id="7" dur="1000"/>
                                        <p:tgtEl>
                                          <p:spTgt spid="3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000"/>
                                          </p:stCondLst>
                                        </p:cTn>
                                        <p:tgtEl>
                                          <p:spTgt spid="39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94"/>
                                        </p:tgtEl>
                                        <p:attrNameLst>
                                          <p:attrName>style.visibility</p:attrName>
                                        </p:attrNameLst>
                                      </p:cBhvr>
                                      <p:to>
                                        <p:strVal val="visible"/>
                                      </p:to>
                                    </p:set>
                                    <p:animEffect transition="in" filter="fade">
                                      <p:cBhvr>
                                        <p:cTn id="16" dur="1000"/>
                                        <p:tgtEl>
                                          <p:spTgt spid="39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5"/>
                                        </p:tgtEl>
                                        <p:attrNameLst>
                                          <p:attrName>style.visibility</p:attrName>
                                        </p:attrNameLst>
                                      </p:cBhvr>
                                      <p:to>
                                        <p:strVal val="visible"/>
                                      </p:to>
                                    </p:set>
                                    <p:animEffect transition="in" filter="fade">
                                      <p:cBhvr>
                                        <p:cTn id="21" dur="1000"/>
                                        <p:tgtEl>
                                          <p:spTgt spid="39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96"/>
                                        </p:tgtEl>
                                        <p:attrNameLst>
                                          <p:attrName>style.visibility</p:attrName>
                                        </p:attrNameLst>
                                      </p:cBhvr>
                                      <p:to>
                                        <p:strVal val="visible"/>
                                      </p:to>
                                    </p:set>
                                    <p:animEffect transition="in" filter="fade">
                                      <p:cBhvr>
                                        <p:cTn id="26" dur="1000"/>
                                        <p:tgtEl>
                                          <p:spTgt spid="39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7"/>
                                        </p:tgtEl>
                                        <p:attrNameLst>
                                          <p:attrName>style.visibility</p:attrName>
                                        </p:attrNameLst>
                                      </p:cBhvr>
                                      <p:to>
                                        <p:strVal val="visible"/>
                                      </p:to>
                                    </p:set>
                                    <p:animEffect transition="in" filter="fade">
                                      <p:cBhvr>
                                        <p:cTn id="31" dur="10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3" name="Google Shape;169;p19">
            <a:extLst>
              <a:ext uri="{FF2B5EF4-FFF2-40B4-BE49-F238E27FC236}">
                <a16:creationId xmlns:a16="http://schemas.microsoft.com/office/drawing/2014/main" id="{D3A0DDC6-2D0C-774E-B8F0-492DC88A4F59}"/>
              </a:ext>
            </a:extLst>
          </p:cNvPr>
          <p:cNvSpPr txBox="1">
            <a:spLocks noGrp="1"/>
          </p:cNvSpPr>
          <p:nvPr>
            <p:ph type="title"/>
          </p:nvPr>
        </p:nvSpPr>
        <p:spPr>
          <a:xfrm>
            <a:off x="3412675" y="358165"/>
            <a:ext cx="5167310" cy="693701"/>
          </a:xfrm>
          <a:prstGeom prst="rect">
            <a:avLst/>
          </a:prstGeom>
        </p:spPr>
        <p:txBody>
          <a:bodyPr spcFirstLastPara="1" vert="horz" lIns="91426" tIns="45700" rIns="91426" bIns="45700" rtlCol="0" anchor="t" anchorCtr="0">
            <a:normAutofit/>
          </a:bodyPr>
          <a:lstStyle/>
          <a:p>
            <a:pPr algn="ctr">
              <a:spcBef>
                <a:spcPts val="0"/>
              </a:spcBef>
            </a:pPr>
            <a:r>
              <a:rPr lang="en-US" sz="4000" b="1">
                <a:solidFill>
                  <a:srgbClr val="153753"/>
                </a:solidFill>
                <a:latin typeface="Arial"/>
                <a:cs typeface="Arial"/>
              </a:rPr>
              <a:t>Objectives</a:t>
            </a:r>
          </a:p>
        </p:txBody>
      </p:sp>
      <p:sp>
        <p:nvSpPr>
          <p:cNvPr id="14" name="Google Shape;170;p19">
            <a:extLst>
              <a:ext uri="{FF2B5EF4-FFF2-40B4-BE49-F238E27FC236}">
                <a16:creationId xmlns:a16="http://schemas.microsoft.com/office/drawing/2014/main" id="{F39AA9BD-0C76-DB44-AD0C-C136D4A5D690}"/>
              </a:ext>
            </a:extLst>
          </p:cNvPr>
          <p:cNvSpPr txBox="1">
            <a:spLocks noGrp="1"/>
          </p:cNvSpPr>
          <p:nvPr>
            <p:ph idx="1"/>
          </p:nvPr>
        </p:nvSpPr>
        <p:spPr>
          <a:xfrm>
            <a:off x="724242" y="1714565"/>
            <a:ext cx="10544176" cy="3643114"/>
          </a:xfrm>
          <a:prstGeom prst="rect">
            <a:avLst/>
          </a:prstGeom>
        </p:spPr>
        <p:txBody>
          <a:bodyPr spcFirstLastPara="1" vert="horz" lIns="91426" tIns="45700" rIns="91426" bIns="45700" rtlCol="0" anchor="t" anchorCtr="0">
            <a:noAutofit/>
          </a:bodyPr>
          <a:lstStyle/>
          <a:p>
            <a:pPr marL="50801" indent="0">
              <a:spcBef>
                <a:spcPts val="0"/>
              </a:spcBef>
              <a:spcAft>
                <a:spcPts val="601"/>
              </a:spcAft>
              <a:buSzPts val="2800"/>
              <a:buNone/>
            </a:pPr>
            <a:r>
              <a:rPr lang="en-US" sz="2400" b="1">
                <a:latin typeface="Arial"/>
                <a:cs typeface="Arial"/>
              </a:rPr>
              <a:t>After the training, participants will be able to:</a:t>
            </a:r>
          </a:p>
          <a:p>
            <a:pPr marL="508006" lvl="1" indent="0">
              <a:spcBef>
                <a:spcPts val="0"/>
              </a:spcBef>
              <a:spcAft>
                <a:spcPts val="601"/>
              </a:spcAft>
              <a:buSzPts val="2800"/>
              <a:buNone/>
            </a:pPr>
            <a:endParaRPr lang="en-US" sz="800">
              <a:latin typeface="Arial" panose="020B0604020202020204" pitchFamily="34" charset="0"/>
              <a:cs typeface="Arial" panose="020B0604020202020204" pitchFamily="34" charset="0"/>
            </a:endParaRPr>
          </a:p>
          <a:p>
            <a:pPr marL="914411" lvl="1" indent="-406405">
              <a:spcBef>
                <a:spcPts val="0"/>
              </a:spcBef>
              <a:spcAft>
                <a:spcPts val="601"/>
              </a:spcAft>
              <a:buSzPts val="2800"/>
              <a:buAutoNum type="arabicPeriod"/>
            </a:pPr>
            <a:r>
              <a:rPr lang="en-US">
                <a:latin typeface="Arial" panose="020B0604020202020204" pitchFamily="34" charset="0"/>
                <a:cs typeface="Arial" panose="020B0604020202020204" pitchFamily="34" charset="0"/>
              </a:rPr>
              <a:t>Describe the </a:t>
            </a:r>
            <a:r>
              <a:rPr lang="en-US" b="1">
                <a:latin typeface="Arial" panose="020B0604020202020204" pitchFamily="34" charset="0"/>
                <a:cs typeface="Arial" panose="020B0604020202020204" pitchFamily="34" charset="0"/>
              </a:rPr>
              <a:t>stigma &amp; stereotypes</a:t>
            </a:r>
            <a:r>
              <a:rPr lang="en-US">
                <a:latin typeface="Arial" panose="020B0604020202020204" pitchFamily="34" charset="0"/>
                <a:cs typeface="Arial" panose="020B0604020202020204" pitchFamily="34" charset="0"/>
              </a:rPr>
              <a:t> associated with substance use.</a:t>
            </a:r>
          </a:p>
          <a:p>
            <a:pPr marL="914411" lvl="1" indent="-406405">
              <a:spcBef>
                <a:spcPts val="0"/>
              </a:spcBef>
              <a:spcAft>
                <a:spcPts val="601"/>
              </a:spcAft>
              <a:buSzPts val="2800"/>
              <a:buAutoNum type="arabicPeriod"/>
            </a:pPr>
            <a:endParaRPr lang="en-US" sz="800">
              <a:latin typeface="Arial" panose="020B0604020202020204" pitchFamily="34" charset="0"/>
              <a:cs typeface="Arial" panose="020B0604020202020204" pitchFamily="34" charset="0"/>
            </a:endParaRPr>
          </a:p>
          <a:p>
            <a:pPr marL="914411" lvl="1" indent="-406405">
              <a:spcBef>
                <a:spcPts val="0"/>
              </a:spcBef>
              <a:spcAft>
                <a:spcPts val="601"/>
              </a:spcAft>
              <a:buSzPts val="2800"/>
              <a:buAutoNum type="arabicPeriod"/>
            </a:pPr>
            <a:endParaRPr lang="en-US" sz="800">
              <a:latin typeface="Arial" panose="020B0604020202020204" pitchFamily="34" charset="0"/>
              <a:cs typeface="Arial" panose="020B0604020202020204" pitchFamily="34" charset="0"/>
            </a:endParaRPr>
          </a:p>
          <a:p>
            <a:pPr marL="914411" lvl="1" indent="-406405">
              <a:spcBef>
                <a:spcPts val="0"/>
              </a:spcBef>
              <a:spcAft>
                <a:spcPts val="601"/>
              </a:spcAft>
              <a:buSzPts val="2800"/>
              <a:buAutoNum type="arabicPeriod"/>
            </a:pPr>
            <a:r>
              <a:rPr lang="en-US">
                <a:latin typeface="Arial"/>
                <a:cs typeface="Arial"/>
              </a:rPr>
              <a:t>Identify several approaches for </a:t>
            </a:r>
            <a:r>
              <a:rPr lang="en-US" b="1">
                <a:latin typeface="Arial"/>
                <a:cs typeface="Arial"/>
              </a:rPr>
              <a:t>addiction treatment </a:t>
            </a:r>
            <a:r>
              <a:rPr lang="en-US">
                <a:latin typeface="Arial"/>
                <a:cs typeface="Arial"/>
              </a:rPr>
              <a:t>and </a:t>
            </a:r>
            <a:r>
              <a:rPr lang="en-US" b="1">
                <a:latin typeface="Arial"/>
                <a:cs typeface="Arial"/>
              </a:rPr>
              <a:t>harm reduction.</a:t>
            </a:r>
          </a:p>
          <a:p>
            <a:pPr marL="914411" lvl="1" indent="-406405">
              <a:spcBef>
                <a:spcPts val="0"/>
              </a:spcBef>
              <a:spcAft>
                <a:spcPts val="601"/>
              </a:spcAft>
              <a:buSzPts val="2800"/>
              <a:buAutoNum type="arabicPeriod"/>
            </a:pPr>
            <a:endParaRPr lang="en-US" sz="800" b="1">
              <a:latin typeface="Arial"/>
              <a:cs typeface="Arial"/>
            </a:endParaRPr>
          </a:p>
          <a:p>
            <a:pPr marL="914411" lvl="1" indent="-406405">
              <a:spcBef>
                <a:spcPts val="0"/>
              </a:spcBef>
              <a:spcAft>
                <a:spcPts val="601"/>
              </a:spcAft>
              <a:buSzPts val="2800"/>
              <a:buAutoNum type="arabicPeriod"/>
            </a:pPr>
            <a:endParaRPr lang="en-US" sz="800">
              <a:latin typeface="Arial" panose="020B0604020202020204" pitchFamily="34" charset="0"/>
              <a:cs typeface="Arial" panose="020B0604020202020204" pitchFamily="34" charset="0"/>
            </a:endParaRPr>
          </a:p>
          <a:p>
            <a:pPr marL="914411" lvl="1" indent="-406405">
              <a:spcBef>
                <a:spcPts val="0"/>
              </a:spcBef>
              <a:spcAft>
                <a:spcPts val="601"/>
              </a:spcAft>
              <a:buSzPts val="2800"/>
              <a:buAutoNum type="arabicPeriod"/>
            </a:pPr>
            <a:r>
              <a:rPr lang="en-US">
                <a:latin typeface="Arial" panose="020B0604020202020204" pitchFamily="34" charset="0"/>
                <a:cs typeface="Arial" panose="020B0604020202020204" pitchFamily="34" charset="0"/>
              </a:rPr>
              <a:t>Explain the </a:t>
            </a:r>
            <a:r>
              <a:rPr lang="en-US" b="1">
                <a:latin typeface="Arial" panose="020B0604020202020204" pitchFamily="34" charset="0"/>
                <a:cs typeface="Arial" panose="020B0604020202020204" pitchFamily="34" charset="0"/>
              </a:rPr>
              <a:t>stages of behavior change.</a:t>
            </a:r>
          </a:p>
          <a:p>
            <a:pPr marL="914411" lvl="1" indent="-406405">
              <a:spcBef>
                <a:spcPts val="0"/>
              </a:spcBef>
              <a:spcAft>
                <a:spcPts val="601"/>
              </a:spcAft>
              <a:buSzPts val="2800"/>
              <a:buAutoNum type="arabicPeriod"/>
            </a:pPr>
            <a:endParaRPr lang="en-US" sz="800" b="1">
              <a:latin typeface="Arial" panose="020B0604020202020204" pitchFamily="34" charset="0"/>
              <a:cs typeface="Arial" panose="020B0604020202020204" pitchFamily="34" charset="0"/>
            </a:endParaRPr>
          </a:p>
          <a:p>
            <a:pPr marL="914411" lvl="1" indent="-406405">
              <a:spcBef>
                <a:spcPts val="0"/>
              </a:spcBef>
              <a:spcAft>
                <a:spcPts val="601"/>
              </a:spcAft>
              <a:buSzPts val="2800"/>
              <a:buAutoNum type="arabicPeriod"/>
            </a:pPr>
            <a:endParaRPr lang="en-US" sz="800">
              <a:latin typeface="Arial" panose="020B0604020202020204" pitchFamily="34" charset="0"/>
              <a:cs typeface="Arial" panose="020B0604020202020204" pitchFamily="34" charset="0"/>
            </a:endParaRPr>
          </a:p>
          <a:p>
            <a:pPr marL="914411" lvl="1" indent="-406405">
              <a:spcBef>
                <a:spcPts val="0"/>
              </a:spcBef>
              <a:spcAft>
                <a:spcPts val="601"/>
              </a:spcAft>
              <a:buSzPts val="2800"/>
              <a:buAutoNum type="arabicPeriod"/>
            </a:pPr>
            <a:r>
              <a:rPr lang="en-US">
                <a:latin typeface="Arial" panose="020B0604020202020204" pitchFamily="34" charset="0"/>
                <a:cs typeface="Arial" panose="020B0604020202020204" pitchFamily="34" charset="0"/>
              </a:rPr>
              <a:t>Demonstrate </a:t>
            </a:r>
            <a:r>
              <a:rPr lang="en-US" b="1">
                <a:latin typeface="Arial" panose="020B0604020202020204" pitchFamily="34" charset="0"/>
                <a:cs typeface="Arial" panose="020B0604020202020204" pitchFamily="34" charset="0"/>
              </a:rPr>
              <a:t>basic motivational interviewing techniques </a:t>
            </a:r>
            <a:r>
              <a:rPr lang="en-US">
                <a:latin typeface="Arial" panose="020B0604020202020204" pitchFamily="34" charset="0"/>
                <a:cs typeface="Arial" panose="020B0604020202020204" pitchFamily="34" charset="0"/>
              </a:rPr>
              <a:t>as a communication tool.</a:t>
            </a:r>
          </a:p>
        </p:txBody>
      </p:sp>
      <p:sp>
        <p:nvSpPr>
          <p:cNvPr id="2" name="Rectangle 1">
            <a:extLst>
              <a:ext uri="{FF2B5EF4-FFF2-40B4-BE49-F238E27FC236}">
                <a16:creationId xmlns:a16="http://schemas.microsoft.com/office/drawing/2014/main" id="{93FF91AB-CFBB-CC83-7928-0941C366EC3A}"/>
              </a:ext>
            </a:extLst>
          </p:cNvPr>
          <p:cNvSpPr/>
          <p:nvPr/>
        </p:nvSpPr>
        <p:spPr>
          <a:xfrm>
            <a:off x="11892644" y="0"/>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54F5D5FB-8E47-6222-9A7F-A28BB3134723}"/>
              </a:ext>
            </a:extLst>
          </p:cNvPr>
          <p:cNvCxnSpPr>
            <a:cxnSpLocks/>
          </p:cNvCxnSpPr>
          <p:nvPr/>
        </p:nvCxnSpPr>
        <p:spPr>
          <a:xfrm>
            <a:off x="3400768" y="1172043"/>
            <a:ext cx="5191125" cy="0"/>
          </a:xfrm>
          <a:prstGeom prst="line">
            <a:avLst/>
          </a:prstGeom>
          <a:ln w="38100">
            <a:solidFill>
              <a:srgbClr val="15375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7F97988-480B-BE1C-1DD0-60CE4547381C}"/>
              </a:ext>
            </a:extLst>
          </p:cNvPr>
          <p:cNvSpPr/>
          <p:nvPr/>
        </p:nvSpPr>
        <p:spPr>
          <a:xfrm>
            <a:off x="0" y="399214"/>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8D65D590-DE70-A7BB-7C01-1FEF63B5A482}"/>
              </a:ext>
            </a:extLst>
          </p:cNvPr>
          <p:cNvPicPr>
            <a:picLocks noChangeAspect="1"/>
          </p:cNvPicPr>
          <p:nvPr/>
        </p:nvPicPr>
        <p:blipFill>
          <a:blip r:embed="rId3"/>
          <a:stretch>
            <a:fillRect/>
          </a:stretch>
        </p:blipFill>
        <p:spPr>
          <a:xfrm>
            <a:off x="0" y="6246574"/>
            <a:ext cx="1466687" cy="61142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3"/>
        <p:cNvGrpSpPr/>
        <p:nvPr/>
      </p:nvGrpSpPr>
      <p:grpSpPr>
        <a:xfrm>
          <a:off x="0" y="0"/>
          <a:ext cx="0" cy="0"/>
          <a:chOff x="0" y="0"/>
          <a:chExt cx="0" cy="0"/>
        </a:xfrm>
      </p:grpSpPr>
      <p:sp>
        <p:nvSpPr>
          <p:cNvPr id="404" name="Google Shape;404;p48"/>
          <p:cNvSpPr txBox="1">
            <a:spLocks noGrp="1"/>
          </p:cNvSpPr>
          <p:nvPr>
            <p:ph type="title"/>
          </p:nvPr>
        </p:nvSpPr>
        <p:spPr>
          <a:xfrm>
            <a:off x="838202" y="430210"/>
            <a:ext cx="10515600" cy="1325563"/>
          </a:xfrm>
          <a:prstGeom prst="rect">
            <a:avLst/>
          </a:prstGeom>
        </p:spPr>
        <p:txBody>
          <a:bodyPr spcFirstLastPara="1" vert="horz" wrap="square" lIns="91426" tIns="45700" rIns="91426" bIns="45700" rtlCol="0" anchor="ctr" anchorCtr="0">
            <a:noAutofit/>
          </a:bodyPr>
          <a:lstStyle/>
          <a:p>
            <a:pPr algn="ctr">
              <a:spcBef>
                <a:spcPts val="0"/>
              </a:spcBef>
            </a:pPr>
            <a:r>
              <a:rPr lang="en-US" sz="4000" b="1">
                <a:solidFill>
                  <a:srgbClr val="153753"/>
                </a:solidFill>
                <a:latin typeface="Arial" panose="020B0604020202020204" pitchFamily="34" charset="0"/>
                <a:cs typeface="Arial" panose="020B0604020202020204" pitchFamily="34" charset="0"/>
              </a:rPr>
              <a:t>Motivational Interviewing Techniques</a:t>
            </a:r>
            <a:endParaRPr sz="4000" b="1">
              <a:solidFill>
                <a:srgbClr val="153753"/>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AB93114-A3C4-4593-6411-224261878F47}"/>
              </a:ext>
            </a:extLst>
          </p:cNvPr>
          <p:cNvCxnSpPr>
            <a:cxnSpLocks/>
          </p:cNvCxnSpPr>
          <p:nvPr/>
        </p:nvCxnSpPr>
        <p:spPr>
          <a:xfrm>
            <a:off x="3759167" y="1663973"/>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E0044AD-C1C3-7369-D98D-01D5E524BA7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8" name="Rectangle 7">
            <a:extLst>
              <a:ext uri="{FF2B5EF4-FFF2-40B4-BE49-F238E27FC236}">
                <a16:creationId xmlns:a16="http://schemas.microsoft.com/office/drawing/2014/main" id="{B1C82FC1-2A64-4237-20AA-570E160693CF}"/>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C27B887-4C1B-1C00-2B00-8323D7F55383}"/>
              </a:ext>
            </a:extLst>
          </p:cNvPr>
          <p:cNvGrpSpPr/>
          <p:nvPr/>
        </p:nvGrpSpPr>
        <p:grpSpPr>
          <a:xfrm>
            <a:off x="374573" y="2357609"/>
            <a:ext cx="11266583" cy="2482081"/>
            <a:chOff x="374573" y="2357609"/>
            <a:chExt cx="11266583" cy="2482081"/>
          </a:xfrm>
        </p:grpSpPr>
        <p:sp>
          <p:nvSpPr>
            <p:cNvPr id="9" name="Rectangle: Rounded Corners 8">
              <a:extLst>
                <a:ext uri="{FF2B5EF4-FFF2-40B4-BE49-F238E27FC236}">
                  <a16:creationId xmlns:a16="http://schemas.microsoft.com/office/drawing/2014/main" id="{980115FB-A9C7-40D3-0454-DF5642E2B400}"/>
                </a:ext>
              </a:extLst>
            </p:cNvPr>
            <p:cNvSpPr/>
            <p:nvPr/>
          </p:nvSpPr>
          <p:spPr>
            <a:xfrm>
              <a:off x="528810"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solidFill>
                    <a:schemeClr val="tx1"/>
                  </a:solidFill>
                </a:rPr>
                <a:t>OARS</a:t>
              </a:r>
            </a:p>
            <a:p>
              <a:pPr algn="ctr"/>
              <a:endParaRPr lang="en-US" sz="800">
                <a:solidFill>
                  <a:schemeClr val="tx1"/>
                </a:solidFill>
              </a:endParaRPr>
            </a:p>
            <a:p>
              <a:pPr algn="ctr"/>
              <a:r>
                <a:rPr lang="en-US" sz="2000">
                  <a:solidFill>
                    <a:schemeClr val="tx1"/>
                  </a:solidFill>
                </a:rPr>
                <a:t>Open Ended Questions</a:t>
              </a:r>
            </a:p>
            <a:p>
              <a:pPr algn="ctr"/>
              <a:r>
                <a:rPr lang="en-US" sz="2000">
                  <a:solidFill>
                    <a:schemeClr val="tx1"/>
                  </a:solidFill>
                </a:rPr>
                <a:t>Affirmations</a:t>
              </a:r>
            </a:p>
            <a:p>
              <a:pPr algn="ctr"/>
              <a:r>
                <a:rPr lang="en-US" sz="2000">
                  <a:solidFill>
                    <a:schemeClr val="tx1"/>
                  </a:solidFill>
                </a:rPr>
                <a:t>Reflect</a:t>
              </a:r>
              <a:endParaRPr lang="en-US" sz="2000">
                <a:solidFill>
                  <a:schemeClr val="tx1"/>
                </a:solidFill>
                <a:ea typeface="Calibri"/>
                <a:cs typeface="Calibri"/>
              </a:endParaRPr>
            </a:p>
            <a:p>
              <a:pPr algn="ctr"/>
              <a:r>
                <a:rPr lang="en-US" sz="2000">
                  <a:solidFill>
                    <a:schemeClr val="tx1"/>
                  </a:solidFill>
                </a:rPr>
                <a:t>Summarize</a:t>
              </a:r>
            </a:p>
          </p:txBody>
        </p:sp>
        <p:sp>
          <p:nvSpPr>
            <p:cNvPr id="10" name="Rectangle: Rounded Corners 9">
              <a:extLst>
                <a:ext uri="{FF2B5EF4-FFF2-40B4-BE49-F238E27FC236}">
                  <a16:creationId xmlns:a16="http://schemas.microsoft.com/office/drawing/2014/main" id="{C359AC8A-52DD-96DC-92A5-B48BA959D464}"/>
                </a:ext>
              </a:extLst>
            </p:cNvPr>
            <p:cNvSpPr/>
            <p:nvPr/>
          </p:nvSpPr>
          <p:spPr>
            <a:xfrm>
              <a:off x="4564656"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Eliciting Change Talk</a:t>
              </a:r>
              <a:endParaRPr lang="en-US" sz="2000">
                <a:solidFill>
                  <a:schemeClr val="tx1"/>
                </a:solidFill>
              </a:endParaRPr>
            </a:p>
          </p:txBody>
        </p:sp>
        <p:sp>
          <p:nvSpPr>
            <p:cNvPr id="11" name="Rectangle: Rounded Corners 10">
              <a:extLst>
                <a:ext uri="{FF2B5EF4-FFF2-40B4-BE49-F238E27FC236}">
                  <a16:creationId xmlns:a16="http://schemas.microsoft.com/office/drawing/2014/main" id="{B47DD8E7-3003-42FE-66B5-C72484730060}"/>
                </a:ext>
              </a:extLst>
            </p:cNvPr>
            <p:cNvSpPr/>
            <p:nvPr/>
          </p:nvSpPr>
          <p:spPr>
            <a:xfrm>
              <a:off x="8600501"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Generating Commitment</a:t>
              </a:r>
              <a:endParaRPr lang="en-US" sz="2000">
                <a:solidFill>
                  <a:schemeClr val="tx1"/>
                </a:solidFill>
              </a:endParaRPr>
            </a:p>
          </p:txBody>
        </p:sp>
        <p:sp>
          <p:nvSpPr>
            <p:cNvPr id="12" name="Arrow: Right 11">
              <a:extLst>
                <a:ext uri="{FF2B5EF4-FFF2-40B4-BE49-F238E27FC236}">
                  <a16:creationId xmlns:a16="http://schemas.microsoft.com/office/drawing/2014/main" id="{EA496B5E-90FD-0BFA-B4E3-3C90348775A1}"/>
                </a:ext>
              </a:extLst>
            </p:cNvPr>
            <p:cNvSpPr/>
            <p:nvPr/>
          </p:nvSpPr>
          <p:spPr>
            <a:xfrm>
              <a:off x="3659760" y="3454850"/>
              <a:ext cx="814601" cy="470860"/>
            </a:xfrm>
            <a:prstGeom prst="rightArrow">
              <a:avLst/>
            </a:prstGeom>
            <a:solidFill>
              <a:srgbClr val="153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5A8B8D0-3CF6-FC01-7455-F54545127E87}"/>
                </a:ext>
              </a:extLst>
            </p:cNvPr>
            <p:cNvSpPr/>
            <p:nvPr/>
          </p:nvSpPr>
          <p:spPr>
            <a:xfrm>
              <a:off x="7695606" y="3454850"/>
              <a:ext cx="814601" cy="470860"/>
            </a:xfrm>
            <a:prstGeom prst="rightArrow">
              <a:avLst/>
            </a:prstGeom>
            <a:solidFill>
              <a:srgbClr val="153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DC377E-A29D-9F47-21F3-21F76071018C}"/>
                </a:ext>
              </a:extLst>
            </p:cNvPr>
            <p:cNvSpPr/>
            <p:nvPr/>
          </p:nvSpPr>
          <p:spPr>
            <a:xfrm>
              <a:off x="374573"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153753"/>
                  </a:solidFill>
                </a:rPr>
                <a:t>1</a:t>
              </a:r>
            </a:p>
          </p:txBody>
        </p:sp>
        <p:sp>
          <p:nvSpPr>
            <p:cNvPr id="15" name="Oval 14">
              <a:extLst>
                <a:ext uri="{FF2B5EF4-FFF2-40B4-BE49-F238E27FC236}">
                  <a16:creationId xmlns:a16="http://schemas.microsoft.com/office/drawing/2014/main" id="{05B9F372-8081-6B21-2CBE-8F8943A1EF56}"/>
                </a:ext>
              </a:extLst>
            </p:cNvPr>
            <p:cNvSpPr/>
            <p:nvPr/>
          </p:nvSpPr>
          <p:spPr>
            <a:xfrm>
              <a:off x="4307592"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153753"/>
                  </a:solidFill>
                </a:rPr>
                <a:t>2</a:t>
              </a:r>
            </a:p>
          </p:txBody>
        </p:sp>
        <p:sp>
          <p:nvSpPr>
            <p:cNvPr id="16" name="Oval 15">
              <a:extLst>
                <a:ext uri="{FF2B5EF4-FFF2-40B4-BE49-F238E27FC236}">
                  <a16:creationId xmlns:a16="http://schemas.microsoft.com/office/drawing/2014/main" id="{91F64053-FDAB-7F1A-020F-0CBBADC29161}"/>
                </a:ext>
              </a:extLst>
            </p:cNvPr>
            <p:cNvSpPr/>
            <p:nvPr/>
          </p:nvSpPr>
          <p:spPr>
            <a:xfrm>
              <a:off x="8354455"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153753"/>
                  </a:solidFill>
                </a:rPr>
                <a:t>3</a:t>
              </a:r>
            </a:p>
          </p:txBody>
        </p:sp>
      </p:grpSp>
    </p:spTree>
    <p:extLst>
      <p:ext uri="{BB962C8B-B14F-4D97-AF65-F5344CB8AC3E}">
        <p14:creationId xmlns:p14="http://schemas.microsoft.com/office/powerpoint/2010/main" val="1935512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9"/>
        <p:cNvGrpSpPr/>
        <p:nvPr/>
      </p:nvGrpSpPr>
      <p:grpSpPr>
        <a:xfrm>
          <a:off x="0" y="0"/>
          <a:ext cx="0" cy="0"/>
          <a:chOff x="0" y="0"/>
          <a:chExt cx="0" cy="0"/>
        </a:xfrm>
      </p:grpSpPr>
      <p:graphicFrame>
        <p:nvGraphicFramePr>
          <p:cNvPr id="412" name="Google Shape;412;p49"/>
          <p:cNvGraphicFramePr/>
          <p:nvPr>
            <p:extLst>
              <p:ext uri="{D42A27DB-BD31-4B8C-83A1-F6EECF244321}">
                <p14:modId xmlns:p14="http://schemas.microsoft.com/office/powerpoint/2010/main" val="4289464225"/>
              </p:ext>
            </p:extLst>
          </p:nvPr>
        </p:nvGraphicFramePr>
        <p:xfrm>
          <a:off x="7513122" y="3671851"/>
          <a:ext cx="4678878" cy="3186139"/>
        </p:xfrm>
        <a:graphic>
          <a:graphicData uri="http://schemas.openxmlformats.org/drawingml/2006/table">
            <a:tbl>
              <a:tblPr>
                <a:noFill/>
              </a:tblPr>
              <a:tblGrid>
                <a:gridCol w="522120">
                  <a:extLst>
                    <a:ext uri="{9D8B030D-6E8A-4147-A177-3AD203B41FA5}">
                      <a16:colId xmlns:a16="http://schemas.microsoft.com/office/drawing/2014/main" val="20000"/>
                    </a:ext>
                  </a:extLst>
                </a:gridCol>
                <a:gridCol w="600472">
                  <a:extLst>
                    <a:ext uri="{9D8B030D-6E8A-4147-A177-3AD203B41FA5}">
                      <a16:colId xmlns:a16="http://schemas.microsoft.com/office/drawing/2014/main" val="20001"/>
                    </a:ext>
                  </a:extLst>
                </a:gridCol>
                <a:gridCol w="656330">
                  <a:extLst>
                    <a:ext uri="{9D8B030D-6E8A-4147-A177-3AD203B41FA5}">
                      <a16:colId xmlns:a16="http://schemas.microsoft.com/office/drawing/2014/main" val="20002"/>
                    </a:ext>
                  </a:extLst>
                </a:gridCol>
                <a:gridCol w="2899956">
                  <a:extLst>
                    <a:ext uri="{9D8B030D-6E8A-4147-A177-3AD203B41FA5}">
                      <a16:colId xmlns:a16="http://schemas.microsoft.com/office/drawing/2014/main" val="20003"/>
                    </a:ext>
                  </a:extLst>
                </a:gridCol>
              </a:tblGrid>
              <a:tr h="622773">
                <a:tc gridSpan="3">
                  <a:txBody>
                    <a:bodyPr/>
                    <a:lstStyle/>
                    <a:p>
                      <a:pPr marL="0" lvl="0" indent="0" algn="l" rtl="0">
                        <a:spcBef>
                          <a:spcPts val="0"/>
                        </a:spcBef>
                        <a:spcAft>
                          <a:spcPts val="0"/>
                        </a:spcAft>
                        <a:buNone/>
                      </a:pPr>
                      <a:endParaRPr sz="3400" b="1"/>
                    </a:p>
                  </a:txBody>
                  <a:tcPr marL="91426" marR="91426" marT="91426" marB="91426">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2800" b="1">
                          <a:solidFill>
                            <a:schemeClr val="bg1"/>
                          </a:solidFill>
                          <a:latin typeface="Arial" panose="020B0604020202020204" pitchFamily="34" charset="0"/>
                          <a:cs typeface="Arial" panose="020B0604020202020204" pitchFamily="34" charset="0"/>
                        </a:rPr>
                        <a:t>SUMMARIZE</a:t>
                      </a:r>
                      <a:endParaRPr sz="2800" b="1">
                        <a:solidFill>
                          <a:schemeClr val="bg1"/>
                        </a:solidFill>
                        <a:latin typeface="Arial" panose="020B0604020202020204" pitchFamily="34" charset="0"/>
                        <a:cs typeface="Arial" panose="020B0604020202020204" pitchFamily="34" charset="0"/>
                      </a:endParaRPr>
                    </a:p>
                  </a:txBody>
                  <a:tcPr marL="91426" marR="91426" marT="91426" marB="91426"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71A2BD"/>
                    </a:solidFill>
                  </a:tcPr>
                </a:tc>
                <a:extLst>
                  <a:ext uri="{0D108BD9-81ED-4DB2-BD59-A6C34878D82A}">
                    <a16:rowId xmlns:a16="http://schemas.microsoft.com/office/drawing/2014/main" val="10000"/>
                  </a:ext>
                </a:extLst>
              </a:tr>
              <a:tr h="622773">
                <a:tc gridSpan="2">
                  <a:txBody>
                    <a:bodyPr/>
                    <a:lstStyle/>
                    <a:p>
                      <a:pPr marL="0" lvl="0" indent="0" algn="l" rtl="0">
                        <a:spcBef>
                          <a:spcPts val="0"/>
                        </a:spcBef>
                        <a:spcAft>
                          <a:spcPts val="0"/>
                        </a:spcAft>
                        <a:buNone/>
                      </a:pPr>
                      <a:endParaRPr sz="3400" b="1"/>
                    </a:p>
                  </a:txBody>
                  <a:tcPr marL="91426" marR="91426" marT="91426" marB="91426">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2800" b="1">
                          <a:solidFill>
                            <a:schemeClr val="bg1"/>
                          </a:solidFill>
                          <a:latin typeface="Arial" panose="020B0604020202020204" pitchFamily="34" charset="0"/>
                          <a:cs typeface="Arial" panose="020B0604020202020204" pitchFamily="34" charset="0"/>
                        </a:rPr>
                        <a:t>REFLECT</a:t>
                      </a:r>
                      <a:endParaRPr sz="2800" b="1">
                        <a:solidFill>
                          <a:schemeClr val="bg1"/>
                        </a:solidFill>
                        <a:latin typeface="Arial" panose="020B0604020202020204" pitchFamily="34" charset="0"/>
                        <a:cs typeface="Arial" panose="020B0604020202020204" pitchFamily="34" charset="0"/>
                      </a:endParaRPr>
                    </a:p>
                  </a:txBody>
                  <a:tcPr marL="91426" marR="91426" marT="91426" marB="91426"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508CAE"/>
                    </a:solidFill>
                  </a:tcPr>
                </a:tc>
                <a:tc hMerge="1">
                  <a:txBody>
                    <a:bodyPr/>
                    <a:lstStyle/>
                    <a:p>
                      <a:endParaRPr lang="en-US"/>
                    </a:p>
                  </a:txBody>
                  <a:tcPr/>
                </a:tc>
                <a:extLst>
                  <a:ext uri="{0D108BD9-81ED-4DB2-BD59-A6C34878D82A}">
                    <a16:rowId xmlns:a16="http://schemas.microsoft.com/office/drawing/2014/main" val="10001"/>
                  </a:ext>
                </a:extLst>
              </a:tr>
              <a:tr h="622773">
                <a:tc>
                  <a:txBody>
                    <a:bodyPr/>
                    <a:lstStyle/>
                    <a:p>
                      <a:pPr marL="0" lvl="0" indent="0" algn="l" rtl="0">
                        <a:spcBef>
                          <a:spcPts val="0"/>
                        </a:spcBef>
                        <a:spcAft>
                          <a:spcPts val="0"/>
                        </a:spcAft>
                        <a:buNone/>
                      </a:pPr>
                      <a:endParaRPr sz="3400" b="1"/>
                    </a:p>
                  </a:txBody>
                  <a:tcPr marL="91426" marR="91426" marT="91426" marB="91426">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2800" b="1">
                          <a:solidFill>
                            <a:schemeClr val="bg1"/>
                          </a:solidFill>
                          <a:latin typeface="Arial" panose="020B0604020202020204" pitchFamily="34" charset="0"/>
                          <a:cs typeface="Arial" panose="020B0604020202020204" pitchFamily="34" charset="0"/>
                        </a:rPr>
                        <a:t>AFFIRM</a:t>
                      </a:r>
                      <a:endParaRPr sz="2800" b="1">
                        <a:solidFill>
                          <a:schemeClr val="bg1"/>
                        </a:solidFill>
                        <a:latin typeface="Arial" panose="020B0604020202020204" pitchFamily="34" charset="0"/>
                        <a:cs typeface="Arial" panose="020B0604020202020204" pitchFamily="34" charset="0"/>
                      </a:endParaRPr>
                    </a:p>
                  </a:txBody>
                  <a:tcPr marL="91426" marR="91426" marT="91426" marB="91426"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3A667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83103">
                <a:tc gridSpan="4">
                  <a:txBody>
                    <a:bodyPr/>
                    <a:lstStyle/>
                    <a:p>
                      <a:pPr marL="0" lvl="0" indent="0" algn="r" rtl="0">
                        <a:spcBef>
                          <a:spcPts val="0"/>
                        </a:spcBef>
                        <a:spcAft>
                          <a:spcPts val="0"/>
                        </a:spcAft>
                        <a:buNone/>
                      </a:pPr>
                      <a:r>
                        <a:rPr lang="en-US" sz="2800" b="1">
                          <a:solidFill>
                            <a:schemeClr val="bg1"/>
                          </a:solidFill>
                          <a:latin typeface="Arial" panose="020B0604020202020204" pitchFamily="34" charset="0"/>
                          <a:cs typeface="Arial" panose="020B0604020202020204" pitchFamily="34" charset="0"/>
                        </a:rPr>
                        <a:t>OPEN ENDED QUESTIONS</a:t>
                      </a:r>
                      <a:endParaRPr sz="2800" b="1">
                        <a:solidFill>
                          <a:schemeClr val="bg1"/>
                        </a:solidFill>
                        <a:latin typeface="Arial" panose="020B0604020202020204" pitchFamily="34" charset="0"/>
                        <a:cs typeface="Arial" panose="020B0604020202020204" pitchFamily="34" charset="0"/>
                      </a:endParaRPr>
                    </a:p>
                  </a:txBody>
                  <a:tcPr marL="91426" marR="91426" marT="91426" marB="91426"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15375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4" name="Rectangle 3">
            <a:extLst>
              <a:ext uri="{FF2B5EF4-FFF2-40B4-BE49-F238E27FC236}">
                <a16:creationId xmlns:a16="http://schemas.microsoft.com/office/drawing/2014/main" id="{BE57B85B-C87A-DE5A-2D93-94EEEF648C05}"/>
              </a:ext>
            </a:extLst>
          </p:cNvPr>
          <p:cNvSpPr/>
          <p:nvPr/>
        </p:nvSpPr>
        <p:spPr>
          <a:xfrm>
            <a:off x="-19546"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03520B8B-B694-D93F-839D-F20601681EDE}"/>
              </a:ext>
            </a:extLst>
          </p:cNvPr>
          <p:cNvGrpSpPr/>
          <p:nvPr/>
        </p:nvGrpSpPr>
        <p:grpSpPr>
          <a:xfrm>
            <a:off x="881742" y="767442"/>
            <a:ext cx="10205357" cy="2661557"/>
            <a:chOff x="433330" y="151923"/>
            <a:chExt cx="7479124" cy="1478573"/>
          </a:xfrm>
        </p:grpSpPr>
        <p:grpSp>
          <p:nvGrpSpPr>
            <p:cNvPr id="7" name="Group 6">
              <a:extLst>
                <a:ext uri="{FF2B5EF4-FFF2-40B4-BE49-F238E27FC236}">
                  <a16:creationId xmlns:a16="http://schemas.microsoft.com/office/drawing/2014/main" id="{6DCC0E6D-15E2-464A-EB67-8AC78608961F}"/>
                </a:ext>
              </a:extLst>
            </p:cNvPr>
            <p:cNvGrpSpPr/>
            <p:nvPr/>
          </p:nvGrpSpPr>
          <p:grpSpPr>
            <a:xfrm>
              <a:off x="433330" y="209320"/>
              <a:ext cx="7479124" cy="1421176"/>
              <a:chOff x="374573" y="2146947"/>
              <a:chExt cx="11266583" cy="2692743"/>
            </a:xfrm>
          </p:grpSpPr>
          <p:sp>
            <p:nvSpPr>
              <p:cNvPr id="8" name="Rectangle: Rounded Corners 7">
                <a:extLst>
                  <a:ext uri="{FF2B5EF4-FFF2-40B4-BE49-F238E27FC236}">
                    <a16:creationId xmlns:a16="http://schemas.microsoft.com/office/drawing/2014/main" id="{6549EE29-ABA5-8358-BBA8-8A5E71FA9C0E}"/>
                  </a:ext>
                </a:extLst>
              </p:cNvPr>
              <p:cNvSpPr/>
              <p:nvPr/>
            </p:nvSpPr>
            <p:spPr>
              <a:xfrm>
                <a:off x="528810" y="2540871"/>
                <a:ext cx="3040655" cy="2298819"/>
              </a:xfrm>
              <a:prstGeom prst="roundRect">
                <a:avLst/>
              </a:prstGeom>
              <a:solidFill>
                <a:schemeClr val="accent6">
                  <a:lumMod val="40000"/>
                  <a:lumOff val="60000"/>
                </a:schemeClr>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OARS</a:t>
                </a:r>
              </a:p>
            </p:txBody>
          </p:sp>
          <p:sp>
            <p:nvSpPr>
              <p:cNvPr id="9" name="Rectangle: Rounded Corners 8">
                <a:extLst>
                  <a:ext uri="{FF2B5EF4-FFF2-40B4-BE49-F238E27FC236}">
                    <a16:creationId xmlns:a16="http://schemas.microsoft.com/office/drawing/2014/main" id="{F1410E03-4029-E3C8-BCB2-877A4105A98A}"/>
                  </a:ext>
                </a:extLst>
              </p:cNvPr>
              <p:cNvSpPr/>
              <p:nvPr/>
            </p:nvSpPr>
            <p:spPr>
              <a:xfrm>
                <a:off x="4564656"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Eliciting Change Talk</a:t>
                </a:r>
              </a:p>
            </p:txBody>
          </p:sp>
          <p:sp>
            <p:nvSpPr>
              <p:cNvPr id="10" name="Rectangle: Rounded Corners 9">
                <a:extLst>
                  <a:ext uri="{FF2B5EF4-FFF2-40B4-BE49-F238E27FC236}">
                    <a16:creationId xmlns:a16="http://schemas.microsoft.com/office/drawing/2014/main" id="{D1DAD3B2-05B8-B63F-9CCA-5CA52E2EDAC7}"/>
                  </a:ext>
                </a:extLst>
              </p:cNvPr>
              <p:cNvSpPr/>
              <p:nvPr/>
            </p:nvSpPr>
            <p:spPr>
              <a:xfrm>
                <a:off x="8600501"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Generating Commitment</a:t>
                </a:r>
              </a:p>
            </p:txBody>
          </p:sp>
          <p:sp>
            <p:nvSpPr>
              <p:cNvPr id="11" name="Arrow: Right 10">
                <a:extLst>
                  <a:ext uri="{FF2B5EF4-FFF2-40B4-BE49-F238E27FC236}">
                    <a16:creationId xmlns:a16="http://schemas.microsoft.com/office/drawing/2014/main" id="{04DAB739-A9A4-EE51-84A2-FA8C84757474}"/>
                  </a:ext>
                </a:extLst>
              </p:cNvPr>
              <p:cNvSpPr/>
              <p:nvPr/>
            </p:nvSpPr>
            <p:spPr>
              <a:xfrm>
                <a:off x="3659760" y="3454850"/>
                <a:ext cx="814601" cy="470860"/>
              </a:xfrm>
              <a:prstGeom prst="rightArrow">
                <a:avLst/>
              </a:prstGeom>
              <a:solidFill>
                <a:srgbClr val="153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DE5C63B-D512-C6BC-1FAE-D0A221FE9B81}"/>
                  </a:ext>
                </a:extLst>
              </p:cNvPr>
              <p:cNvSpPr/>
              <p:nvPr/>
            </p:nvSpPr>
            <p:spPr>
              <a:xfrm>
                <a:off x="7695606" y="3454850"/>
                <a:ext cx="814601" cy="470860"/>
              </a:xfrm>
              <a:prstGeom prst="rightArrow">
                <a:avLst/>
              </a:prstGeom>
              <a:solidFill>
                <a:srgbClr val="153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65B75E2-48A4-A841-9B4C-B7AC1957BE37}"/>
                  </a:ext>
                </a:extLst>
              </p:cNvPr>
              <p:cNvSpPr/>
              <p:nvPr/>
            </p:nvSpPr>
            <p:spPr>
              <a:xfrm>
                <a:off x="374573" y="2146947"/>
                <a:ext cx="837282" cy="1005349"/>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153753"/>
                    </a:solidFill>
                  </a:rPr>
                  <a:t>1</a:t>
                </a:r>
              </a:p>
            </p:txBody>
          </p:sp>
        </p:grpSp>
        <p:sp>
          <p:nvSpPr>
            <p:cNvPr id="18" name="Oval 17">
              <a:extLst>
                <a:ext uri="{FF2B5EF4-FFF2-40B4-BE49-F238E27FC236}">
                  <a16:creationId xmlns:a16="http://schemas.microsoft.com/office/drawing/2014/main" id="{223A4050-32CF-43AE-3D49-0700D67723E0}"/>
                </a:ext>
              </a:extLst>
            </p:cNvPr>
            <p:cNvSpPr/>
            <p:nvPr/>
          </p:nvSpPr>
          <p:spPr>
            <a:xfrm>
              <a:off x="2964649" y="151923"/>
              <a:ext cx="555815" cy="530603"/>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153753"/>
                  </a:solidFill>
                </a:rPr>
                <a:t>2</a:t>
              </a:r>
            </a:p>
          </p:txBody>
        </p:sp>
        <p:sp>
          <p:nvSpPr>
            <p:cNvPr id="19" name="Oval 18">
              <a:extLst>
                <a:ext uri="{FF2B5EF4-FFF2-40B4-BE49-F238E27FC236}">
                  <a16:creationId xmlns:a16="http://schemas.microsoft.com/office/drawing/2014/main" id="{5C2DEB4E-7D0F-5D98-37C5-EAF233F12E7E}"/>
                </a:ext>
              </a:extLst>
            </p:cNvPr>
            <p:cNvSpPr/>
            <p:nvPr/>
          </p:nvSpPr>
          <p:spPr>
            <a:xfrm>
              <a:off x="5624113" y="209319"/>
              <a:ext cx="555815" cy="530603"/>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153753"/>
                  </a:solidFill>
                </a:rPr>
                <a:t>3</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19;p50">
            <a:extLst>
              <a:ext uri="{FF2B5EF4-FFF2-40B4-BE49-F238E27FC236}">
                <a16:creationId xmlns:a16="http://schemas.microsoft.com/office/drawing/2014/main" id="{9246B890-A1B4-7B41-91F5-6FECEE9555EE}"/>
              </a:ext>
            </a:extLst>
          </p:cNvPr>
          <p:cNvSpPr txBox="1">
            <a:spLocks noGrp="1"/>
          </p:cNvSpPr>
          <p:nvPr>
            <p:ph idx="1"/>
          </p:nvPr>
        </p:nvSpPr>
        <p:spPr>
          <a:xfrm>
            <a:off x="445009" y="1400490"/>
            <a:ext cx="11594592" cy="1193708"/>
          </a:xfrm>
          <a:prstGeom prst="rect">
            <a:avLst/>
          </a:prstGeom>
        </p:spPr>
        <p:txBody>
          <a:bodyPr spcFirstLastPara="1" vert="horz" wrap="square" lIns="91426" tIns="45700" rIns="91426" bIns="45700" rtlCol="0" anchor="t" anchorCtr="0">
            <a:noAutofit/>
          </a:bodyPr>
          <a:lstStyle/>
          <a:p>
            <a:pPr marL="0" indent="0" algn="ctr">
              <a:spcBef>
                <a:spcPts val="361"/>
              </a:spcBef>
              <a:buNone/>
            </a:pPr>
            <a:endParaRPr lang="en-US" sz="900">
              <a:latin typeface="Arial" panose="020B0604020202020204" pitchFamily="34" charset="0"/>
              <a:cs typeface="Arial" panose="020B0604020202020204" pitchFamily="34" charset="0"/>
            </a:endParaRPr>
          </a:p>
          <a:p>
            <a:pPr marL="0" indent="0" algn="ctr">
              <a:spcBef>
                <a:spcPts val="361"/>
              </a:spcBef>
              <a:buNone/>
            </a:pPr>
            <a:r>
              <a:rPr lang="en-US" b="1">
                <a:latin typeface="Arial" panose="020B0604020202020204" pitchFamily="34" charset="0"/>
                <a:cs typeface="Arial" panose="020B0604020202020204" pitchFamily="34" charset="0"/>
              </a:rPr>
              <a:t>Questions that can NOT be answered with yes or no</a:t>
            </a:r>
            <a:endParaRPr b="1">
              <a:latin typeface="Arial" panose="020B0604020202020204" pitchFamily="34" charset="0"/>
              <a:cs typeface="Arial" panose="020B0604020202020204" pitchFamily="34" charset="0"/>
            </a:endParaRPr>
          </a:p>
        </p:txBody>
      </p:sp>
      <p:graphicFrame>
        <p:nvGraphicFramePr>
          <p:cNvPr id="7" name="Google Shape;412;p49">
            <a:extLst>
              <a:ext uri="{FF2B5EF4-FFF2-40B4-BE49-F238E27FC236}">
                <a16:creationId xmlns:a16="http://schemas.microsoft.com/office/drawing/2014/main" id="{60E86212-B0B7-DE46-BCD5-AC78D0A390B3}"/>
              </a:ext>
            </a:extLst>
          </p:cNvPr>
          <p:cNvGraphicFramePr/>
          <p:nvPr>
            <p:extLst>
              <p:ext uri="{D42A27DB-BD31-4B8C-83A1-F6EECF244321}">
                <p14:modId xmlns:p14="http://schemas.microsoft.com/office/powerpoint/2010/main" val="4067015981"/>
              </p:ext>
            </p:extLst>
          </p:nvPr>
        </p:nvGraphicFramePr>
        <p:xfrm>
          <a:off x="6096002" y="6006836"/>
          <a:ext cx="6095998" cy="851164"/>
        </p:xfrm>
        <a:graphic>
          <a:graphicData uri="http://schemas.openxmlformats.org/drawingml/2006/table">
            <a:tbl>
              <a:tblPr>
                <a:noFill/>
              </a:tblPr>
              <a:tblGrid>
                <a:gridCol w="6095998">
                  <a:extLst>
                    <a:ext uri="{9D8B030D-6E8A-4147-A177-3AD203B41FA5}">
                      <a16:colId xmlns:a16="http://schemas.microsoft.com/office/drawing/2014/main" val="20000"/>
                    </a:ext>
                  </a:extLst>
                </a:gridCol>
              </a:tblGrid>
              <a:tr h="851164">
                <a:tc>
                  <a:txBody>
                    <a:bodyPr/>
                    <a:lstStyle/>
                    <a:p>
                      <a:pPr marL="0" lvl="0" indent="0" algn="r" rtl="0">
                        <a:spcBef>
                          <a:spcPts val="0"/>
                        </a:spcBef>
                        <a:spcAft>
                          <a:spcPts val="0"/>
                        </a:spcAft>
                        <a:buNone/>
                      </a:pPr>
                      <a:r>
                        <a:rPr lang="en-US" sz="3400" b="1">
                          <a:solidFill>
                            <a:schemeClr val="bg1"/>
                          </a:solidFill>
                          <a:latin typeface="Arial" panose="020B0604020202020204" pitchFamily="34" charset="0"/>
                          <a:cs typeface="Arial" panose="020B0604020202020204" pitchFamily="34" charset="0"/>
                        </a:rPr>
                        <a:t>OPEN-ENDED QUESTIONS</a:t>
                      </a:r>
                      <a:endParaRPr sz="3400" b="1">
                        <a:solidFill>
                          <a:schemeClr val="bg1"/>
                        </a:solidFill>
                        <a:latin typeface="Arial" panose="020B0604020202020204" pitchFamily="34" charset="0"/>
                        <a:cs typeface="Arial" panose="020B0604020202020204" pitchFamily="34" charset="0"/>
                      </a:endParaRPr>
                    </a:p>
                  </a:txBody>
                  <a:tcPr marL="91426" marR="91426" marT="91426" marB="91426"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153753"/>
                    </a:solidFill>
                  </a:tcPr>
                </a:tc>
                <a:extLst>
                  <a:ext uri="{0D108BD9-81ED-4DB2-BD59-A6C34878D82A}">
                    <a16:rowId xmlns:a16="http://schemas.microsoft.com/office/drawing/2014/main" val="10003"/>
                  </a:ext>
                </a:extLst>
              </a:tr>
            </a:tbl>
          </a:graphicData>
        </a:graphic>
      </p:graphicFrame>
      <p:sp>
        <p:nvSpPr>
          <p:cNvPr id="8" name="Google Shape;419;p50">
            <a:extLst>
              <a:ext uri="{FF2B5EF4-FFF2-40B4-BE49-F238E27FC236}">
                <a16:creationId xmlns:a16="http://schemas.microsoft.com/office/drawing/2014/main" id="{97406035-C45F-0F49-925B-6B6B956C1EF3}"/>
              </a:ext>
            </a:extLst>
          </p:cNvPr>
          <p:cNvSpPr txBox="1">
            <a:spLocks/>
          </p:cNvSpPr>
          <p:nvPr/>
        </p:nvSpPr>
        <p:spPr>
          <a:xfrm>
            <a:off x="390618" y="2327204"/>
            <a:ext cx="5879553" cy="4530796"/>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419100" algn="l" rtl="0">
              <a:lnSpc>
                <a:spcPct val="115000"/>
              </a:lnSpc>
              <a:spcBef>
                <a:spcPts val="360"/>
              </a:spcBef>
              <a:spcAft>
                <a:spcPts val="0"/>
              </a:spcAft>
              <a:buClr>
                <a:schemeClr val="dk2"/>
              </a:buClr>
              <a:buSzPts val="3000"/>
              <a:buFont typeface="Calibri"/>
              <a:buChar char="●"/>
              <a:defRPr sz="3000" b="0" i="0" u="none" strike="noStrike" cap="none">
                <a:solidFill>
                  <a:schemeClr val="dk2"/>
                </a:solidFill>
                <a:latin typeface="Calibri"/>
                <a:ea typeface="Calibri"/>
                <a:cs typeface="Calibri"/>
                <a:sym typeface="Calibri"/>
              </a:defRPr>
            </a:lvl1pPr>
            <a:lvl2pPr marL="914400" marR="0" lvl="1" indent="-406400" algn="l" rtl="0">
              <a:lnSpc>
                <a:spcPct val="115000"/>
              </a:lnSpc>
              <a:spcBef>
                <a:spcPts val="360"/>
              </a:spcBef>
              <a:spcAft>
                <a:spcPts val="0"/>
              </a:spcAft>
              <a:buClr>
                <a:schemeClr val="dk2"/>
              </a:buClr>
              <a:buSzPts val="2800"/>
              <a:buFont typeface="Calibri"/>
              <a:buChar char="○"/>
              <a:defRPr sz="2800" b="0" i="0" u="none" strike="noStrike" cap="none">
                <a:solidFill>
                  <a:schemeClr val="dk2"/>
                </a:solidFill>
                <a:latin typeface="Calibri"/>
                <a:ea typeface="Calibri"/>
                <a:cs typeface="Calibri"/>
                <a:sym typeface="Calibri"/>
              </a:defRPr>
            </a:lvl2pPr>
            <a:lvl3pPr marL="1371600" marR="0" lvl="2"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3pPr>
            <a:lvl4pPr marL="1828800" marR="0" lvl="3"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4pPr>
            <a:lvl5pPr marL="2286000" marR="0" lvl="4"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5pPr>
            <a:lvl6pPr marL="2743200" marR="0" lvl="5"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6pPr>
            <a:lvl7pPr marL="3200400" marR="0" lvl="6"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7pPr>
            <a:lvl8pPr marL="3657600" marR="0" lvl="7"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8pPr>
            <a:lvl9pPr marL="4114800" marR="0" lvl="8"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9pPr>
          </a:lstStyle>
          <a:p>
            <a:pPr marL="0" indent="0" algn="ctr">
              <a:buNone/>
            </a:pPr>
            <a:r>
              <a:rPr lang="en-US" sz="2800" b="1">
                <a:solidFill>
                  <a:schemeClr val="tx1"/>
                </a:solidFill>
                <a:latin typeface="Arial" panose="020B0604020202020204" pitchFamily="34" charset="0"/>
                <a:cs typeface="Arial" panose="020B0604020202020204" pitchFamily="34" charset="0"/>
              </a:rPr>
              <a:t>Purpose:</a:t>
            </a:r>
          </a:p>
          <a:p>
            <a:pPr indent="-457200">
              <a:buClrTx/>
              <a:buSzPct val="90000"/>
            </a:pPr>
            <a:r>
              <a:rPr lang="en-US" sz="2800">
                <a:solidFill>
                  <a:schemeClr val="tx1"/>
                </a:solidFill>
                <a:latin typeface="Arial" panose="020B0604020202020204" pitchFamily="34" charset="0"/>
                <a:cs typeface="Arial" panose="020B0604020202020204" pitchFamily="34" charset="0"/>
              </a:rPr>
              <a:t>Probe widely for information</a:t>
            </a:r>
          </a:p>
          <a:p>
            <a:pPr marL="482594" indent="-457200">
              <a:spcBef>
                <a:spcPts val="0"/>
              </a:spcBef>
              <a:buClrTx/>
              <a:buSzPct val="90000"/>
            </a:pPr>
            <a:r>
              <a:rPr lang="en-US" sz="2800">
                <a:solidFill>
                  <a:schemeClr val="tx1"/>
                </a:solidFill>
                <a:latin typeface="Arial" panose="020B0604020202020204" pitchFamily="34" charset="0"/>
                <a:cs typeface="Arial" panose="020B0604020202020204" pitchFamily="34" charset="0"/>
              </a:rPr>
              <a:t>Uncover the person’s priorities &amp; values</a:t>
            </a:r>
          </a:p>
          <a:p>
            <a:pPr marL="482594" indent="-457200">
              <a:spcBef>
                <a:spcPts val="0"/>
              </a:spcBef>
              <a:buClrTx/>
              <a:buSzPct val="90000"/>
            </a:pPr>
            <a:r>
              <a:rPr lang="en-US" sz="2800">
                <a:solidFill>
                  <a:schemeClr val="tx1"/>
                </a:solidFill>
                <a:latin typeface="Arial" panose="020B0604020202020204" pitchFamily="34" charset="0"/>
                <a:cs typeface="Arial" panose="020B0604020202020204" pitchFamily="34" charset="0"/>
              </a:rPr>
              <a:t>Avoid ‘socially desirable’                   responses</a:t>
            </a:r>
          </a:p>
          <a:p>
            <a:pPr marL="482594" indent="-457200">
              <a:spcBef>
                <a:spcPts val="0"/>
              </a:spcBef>
              <a:buClrTx/>
              <a:buSzPct val="90000"/>
            </a:pPr>
            <a:r>
              <a:rPr lang="en-US" sz="2800">
                <a:solidFill>
                  <a:schemeClr val="tx1"/>
                </a:solidFill>
                <a:latin typeface="Arial" panose="020B0604020202020204" pitchFamily="34" charset="0"/>
                <a:cs typeface="Arial" panose="020B0604020202020204" pitchFamily="34" charset="0"/>
              </a:rPr>
              <a:t>Draw people out</a:t>
            </a:r>
          </a:p>
        </p:txBody>
      </p:sp>
      <p:grpSp>
        <p:nvGrpSpPr>
          <p:cNvPr id="10" name="Group 9">
            <a:extLst>
              <a:ext uri="{FF2B5EF4-FFF2-40B4-BE49-F238E27FC236}">
                <a16:creationId xmlns:a16="http://schemas.microsoft.com/office/drawing/2014/main" id="{D33E5C32-9DE7-6A43-A61F-73689E10D447}"/>
              </a:ext>
            </a:extLst>
          </p:cNvPr>
          <p:cNvGrpSpPr/>
          <p:nvPr/>
        </p:nvGrpSpPr>
        <p:grpSpPr>
          <a:xfrm rot="1024156">
            <a:off x="7189076" y="2901835"/>
            <a:ext cx="3909849" cy="2072380"/>
            <a:chOff x="7598979" y="2864290"/>
            <a:chExt cx="3909849" cy="2072381"/>
          </a:xfrm>
        </p:grpSpPr>
        <p:sp>
          <p:nvSpPr>
            <p:cNvPr id="4" name="Oval 3">
              <a:extLst>
                <a:ext uri="{FF2B5EF4-FFF2-40B4-BE49-F238E27FC236}">
                  <a16:creationId xmlns:a16="http://schemas.microsoft.com/office/drawing/2014/main" id="{C313C9B7-30B3-2E49-82EA-5CF917777683}"/>
                </a:ext>
              </a:extLst>
            </p:cNvPr>
            <p:cNvSpPr/>
            <p:nvPr/>
          </p:nvSpPr>
          <p:spPr>
            <a:xfrm>
              <a:off x="7598979" y="2864290"/>
              <a:ext cx="3909849" cy="2072381"/>
            </a:xfrm>
            <a:prstGeom prst="ellipse">
              <a:avLst/>
            </a:prstGeom>
            <a:noFill/>
            <a:ln w="31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20EB5B5-1325-6147-B040-22A7650947B9}"/>
                </a:ext>
              </a:extLst>
            </p:cNvPr>
            <p:cNvSpPr txBox="1"/>
            <p:nvPr/>
          </p:nvSpPr>
          <p:spPr>
            <a:xfrm>
              <a:off x="8229600" y="3160984"/>
              <a:ext cx="2808916" cy="1569661"/>
            </a:xfrm>
            <a:prstGeom prst="rect">
              <a:avLst/>
            </a:prstGeom>
            <a:noFill/>
            <a:ln>
              <a:noFill/>
            </a:ln>
          </p:spPr>
          <p:txBody>
            <a:bodyPr wrap="square" rtlCol="0">
              <a:spAutoFit/>
            </a:bodyPr>
            <a:lstStyle/>
            <a:p>
              <a:pPr algn="ctr"/>
              <a:r>
                <a:rPr lang="en-US" sz="2400" i="1">
                  <a:latin typeface="Arial" panose="020B0604020202020204" pitchFamily="34" charset="0"/>
                  <a:cs typeface="Arial" panose="020B0604020202020204" pitchFamily="34" charset="0"/>
                </a:rPr>
                <a:t>Open-Ended questions are the foundation of OARS</a:t>
              </a:r>
            </a:p>
          </p:txBody>
        </p:sp>
      </p:grpSp>
      <p:sp>
        <p:nvSpPr>
          <p:cNvPr id="12" name="Google Shape;410;p49">
            <a:extLst>
              <a:ext uri="{FF2B5EF4-FFF2-40B4-BE49-F238E27FC236}">
                <a16:creationId xmlns:a16="http://schemas.microsoft.com/office/drawing/2014/main" id="{5475C3B3-E729-DEFB-DEC3-19A92A9562A5}"/>
              </a:ext>
            </a:extLst>
          </p:cNvPr>
          <p:cNvSpPr txBox="1">
            <a:spLocks noGrp="1"/>
          </p:cNvSpPr>
          <p:nvPr>
            <p:ph type="title"/>
          </p:nvPr>
        </p:nvSpPr>
        <p:spPr>
          <a:xfrm>
            <a:off x="914402" y="246130"/>
            <a:ext cx="10972800" cy="807900"/>
          </a:xfrm>
          <a:prstGeom prst="rect">
            <a:avLst/>
          </a:prstGeom>
          <a:noFill/>
          <a:ln>
            <a:noFill/>
          </a:ln>
        </p:spPr>
        <p:txBody>
          <a:bodyPr spcFirstLastPara="1" vert="horz" wrap="square" lIns="91426" tIns="45700" rIns="91426" bIns="45700" rtlCol="0" anchor="ctr" anchorCtr="0">
            <a:noAutofit/>
          </a:bodyPr>
          <a:lstStyle/>
          <a:p>
            <a:pPr algn="ctr">
              <a:spcBef>
                <a:spcPts val="0"/>
              </a:spcBef>
            </a:pPr>
            <a:r>
              <a:rPr lang="en-US" sz="4000" b="1">
                <a:solidFill>
                  <a:srgbClr val="153753"/>
                </a:solidFill>
                <a:latin typeface="Arial" panose="020B0604020202020204" pitchFamily="34" charset="0"/>
                <a:cs typeface="Arial" panose="020B0604020202020204" pitchFamily="34" charset="0"/>
              </a:rPr>
              <a:t>Open Ended Questions:</a:t>
            </a:r>
            <a:endParaRPr sz="3801" b="1">
              <a:solidFill>
                <a:srgbClr val="153753"/>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E46EA294-D5AD-7929-89FB-3590730DB75D}"/>
              </a:ext>
            </a:extLst>
          </p:cNvPr>
          <p:cNvCxnSpPr>
            <a:cxnSpLocks/>
          </p:cNvCxnSpPr>
          <p:nvPr/>
        </p:nvCxnSpPr>
        <p:spPr>
          <a:xfrm>
            <a:off x="4207189" y="1161601"/>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758EFE7-6202-A025-3E9F-E81CBF858929}"/>
              </a:ext>
            </a:extLst>
          </p:cNvPr>
          <p:cNvSpPr/>
          <p:nvPr/>
        </p:nvSpPr>
        <p:spPr>
          <a:xfrm>
            <a:off x="-19546" y="0"/>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1A13930-1791-F317-8FC0-ECA1F6B79BC1}"/>
              </a:ext>
            </a:extLst>
          </p:cNvPr>
          <p:cNvSpPr/>
          <p:nvPr/>
        </p:nvSpPr>
        <p:spPr>
          <a:xfrm rot="10800000">
            <a:off x="11887202" y="1866298"/>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grpSp>
        <p:nvGrpSpPr>
          <p:cNvPr id="2" name="Group 1">
            <a:extLst>
              <a:ext uri="{FF2B5EF4-FFF2-40B4-BE49-F238E27FC236}">
                <a16:creationId xmlns:a16="http://schemas.microsoft.com/office/drawing/2014/main" id="{2C0A0E0F-300A-32B0-3A06-A6389E4ACDE6}"/>
              </a:ext>
            </a:extLst>
          </p:cNvPr>
          <p:cNvGrpSpPr/>
          <p:nvPr/>
        </p:nvGrpSpPr>
        <p:grpSpPr>
          <a:xfrm>
            <a:off x="10426552" y="28663"/>
            <a:ext cx="1513145" cy="1273552"/>
            <a:chOff x="10426552" y="28663"/>
            <a:chExt cx="1513145" cy="1273552"/>
          </a:xfrm>
        </p:grpSpPr>
        <p:sp>
          <p:nvSpPr>
            <p:cNvPr id="17" name="Rectangle: Rounded Corners 16">
              <a:extLst>
                <a:ext uri="{FF2B5EF4-FFF2-40B4-BE49-F238E27FC236}">
                  <a16:creationId xmlns:a16="http://schemas.microsoft.com/office/drawing/2014/main" id="{6C774E88-1725-032F-0704-EE0532B40625}"/>
                </a:ext>
              </a:extLst>
            </p:cNvPr>
            <p:cNvSpPr/>
            <p:nvPr/>
          </p:nvSpPr>
          <p:spPr>
            <a:xfrm>
              <a:off x="10644247" y="309990"/>
              <a:ext cx="1295450" cy="992225"/>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OARS</a:t>
              </a:r>
            </a:p>
          </p:txBody>
        </p:sp>
        <p:sp>
          <p:nvSpPr>
            <p:cNvPr id="18" name="Oval 17">
              <a:extLst>
                <a:ext uri="{FF2B5EF4-FFF2-40B4-BE49-F238E27FC236}">
                  <a16:creationId xmlns:a16="http://schemas.microsoft.com/office/drawing/2014/main" id="{0BC911F1-189E-C18C-2020-BD6AB8A6AC73}"/>
                </a:ext>
              </a:extLst>
            </p:cNvPr>
            <p:cNvSpPr/>
            <p:nvPr/>
          </p:nvSpPr>
          <p:spPr>
            <a:xfrm>
              <a:off x="10426552" y="28663"/>
              <a:ext cx="546247" cy="526788"/>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153753"/>
                  </a:solidFill>
                </a:rPr>
                <a:t>1</a:t>
              </a:r>
            </a:p>
          </p:txBody>
        </p:sp>
      </p:grpSp>
    </p:spTree>
    <p:extLst>
      <p:ext uri="{BB962C8B-B14F-4D97-AF65-F5344CB8AC3E}">
        <p14:creationId xmlns:p14="http://schemas.microsoft.com/office/powerpoint/2010/main" val="298329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5F4A2-CBCF-E332-6066-0DEC109D74C6}"/>
              </a:ext>
            </a:extLst>
          </p:cNvPr>
          <p:cNvSpPr>
            <a:spLocks noGrp="1"/>
          </p:cNvSpPr>
          <p:nvPr>
            <p:ph type="title"/>
          </p:nvPr>
        </p:nvSpPr>
        <p:spPr>
          <a:xfrm>
            <a:off x="1578812" y="85820"/>
            <a:ext cx="9778924" cy="891157"/>
          </a:xfrm>
        </p:spPr>
        <p:txBody>
          <a:bodyPr>
            <a:normAutofit/>
          </a:bodyPr>
          <a:lstStyle/>
          <a:p>
            <a:pPr algn="ctr"/>
            <a:r>
              <a:rPr lang="en-US" sz="3600" b="1">
                <a:solidFill>
                  <a:srgbClr val="153753"/>
                </a:solidFill>
                <a:latin typeface="Arial" panose="020B0604020202020204" pitchFamily="34" charset="0"/>
                <a:cs typeface="Arial" panose="020B0604020202020204" pitchFamily="34" charset="0"/>
              </a:rPr>
              <a:t>Open Ended Questions Practice</a:t>
            </a:r>
          </a:p>
        </p:txBody>
      </p:sp>
      <p:sp>
        <p:nvSpPr>
          <p:cNvPr id="4" name="Content Placeholder 2">
            <a:extLst>
              <a:ext uri="{FF2B5EF4-FFF2-40B4-BE49-F238E27FC236}">
                <a16:creationId xmlns:a16="http://schemas.microsoft.com/office/drawing/2014/main" id="{F12FFC97-DA78-C3E0-53A6-C2EA95C4598C}"/>
              </a:ext>
            </a:extLst>
          </p:cNvPr>
          <p:cNvSpPr>
            <a:spLocks noGrp="1"/>
          </p:cNvSpPr>
          <p:nvPr>
            <p:ph idx="1"/>
          </p:nvPr>
        </p:nvSpPr>
        <p:spPr>
          <a:xfrm>
            <a:off x="861220" y="1061113"/>
            <a:ext cx="9778924" cy="1206185"/>
          </a:xfrm>
        </p:spPr>
        <p:txBody>
          <a:bodyPr vert="horz" lIns="91440" tIns="45721" rIns="91440" bIns="45721" rtlCol="0" anchor="t">
            <a:noAutofit/>
          </a:bodyPr>
          <a:lstStyle/>
          <a:p>
            <a:pPr marL="0" indent="0" algn="ctr">
              <a:lnSpc>
                <a:spcPct val="100000"/>
              </a:lnSpc>
              <a:spcBef>
                <a:spcPts val="0"/>
              </a:spcBef>
              <a:buNone/>
            </a:pPr>
            <a:endParaRPr lang="en-US" sz="2400">
              <a:latin typeface="Arial"/>
              <a:cs typeface="Arial"/>
            </a:endParaRPr>
          </a:p>
          <a:p>
            <a:pPr marL="0">
              <a:lnSpc>
                <a:spcPct val="150000"/>
              </a:lnSpc>
            </a:pPr>
            <a:endParaRPr lang="en-US" sz="2201">
              <a:solidFill>
                <a:srgbClr val="FFFFFF"/>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121D0B7-79D0-6832-BD8C-878CF20B52E3}"/>
              </a:ext>
            </a:extLst>
          </p:cNvPr>
          <p:cNvSpPr txBox="1"/>
          <p:nvPr/>
        </p:nvSpPr>
        <p:spPr>
          <a:xfrm>
            <a:off x="717446" y="1005541"/>
            <a:ext cx="11214105" cy="5520198"/>
          </a:xfrm>
          <a:prstGeom prst="rect">
            <a:avLst/>
          </a:prstGeom>
          <a:noFill/>
        </p:spPr>
        <p:txBody>
          <a:bodyPr vert="horz" lIns="91440" tIns="45721" rIns="91440" bIns="45721" rtlCol="0" anchor="t">
            <a:noAutofit/>
          </a:bodyPr>
          <a:lstStyle/>
          <a:p>
            <a:pPr algn="ctr">
              <a:lnSpc>
                <a:spcPct val="90000"/>
              </a:lnSpc>
              <a:spcAft>
                <a:spcPts val="601"/>
              </a:spcAft>
            </a:pPr>
            <a:r>
              <a:rPr lang="en-US" sz="3200" b="1">
                <a:latin typeface="Arial"/>
                <a:cs typeface="Arial"/>
              </a:rPr>
              <a:t>Pick one!</a:t>
            </a:r>
            <a:endParaRPr lang="en-US" sz="3200" b="1">
              <a:latin typeface="Arial" panose="020B0604020202020204" pitchFamily="34" charset="0"/>
              <a:cs typeface="Arial" panose="020B0604020202020204" pitchFamily="34" charset="0"/>
            </a:endParaRPr>
          </a:p>
          <a:p>
            <a:pPr>
              <a:lnSpc>
                <a:spcPct val="90000"/>
              </a:lnSpc>
              <a:spcAft>
                <a:spcPts val="601"/>
              </a:spcAft>
            </a:pPr>
            <a:r>
              <a:rPr lang="en-US" sz="2600">
                <a:latin typeface="Arial"/>
                <a:cs typeface="Arial"/>
              </a:rPr>
              <a:t>The instructor.....</a:t>
            </a:r>
            <a:endParaRPr lang="en-US" sz="2600">
              <a:latin typeface="Arial" panose="020B0604020202020204" pitchFamily="34" charset="0"/>
              <a:cs typeface="Arial" panose="020B0604020202020204" pitchFamily="34" charset="0"/>
            </a:endParaRPr>
          </a:p>
          <a:p>
            <a:pPr>
              <a:lnSpc>
                <a:spcPct val="90000"/>
              </a:lnSpc>
              <a:spcAft>
                <a:spcPts val="601"/>
              </a:spcAft>
            </a:pPr>
            <a:endParaRPr lang="en-US" sz="2600">
              <a:latin typeface="Arial"/>
              <a:cs typeface="Arial"/>
            </a:endParaRPr>
          </a:p>
          <a:p>
            <a:r>
              <a:rPr lang="en-US" sz="2600">
                <a:latin typeface="Arial"/>
                <a:cs typeface="Arial"/>
              </a:rPr>
              <a:t>….went to a concert last night. Learn all you can about it!</a:t>
            </a:r>
          </a:p>
          <a:p>
            <a:endParaRPr lang="en-US" sz="2600">
              <a:latin typeface="Arial" panose="020B0604020202020204" pitchFamily="34" charset="0"/>
              <a:cs typeface="Arial" panose="020B0604020202020204" pitchFamily="34" charset="0"/>
            </a:endParaRPr>
          </a:p>
          <a:p>
            <a:r>
              <a:rPr lang="en-US" sz="2600">
                <a:latin typeface="Arial"/>
                <a:cs typeface="Arial"/>
              </a:rPr>
              <a:t>….. is moving to a new town – learn all you can about why they are moving and why to that particular town.</a:t>
            </a:r>
          </a:p>
          <a:p>
            <a:endParaRPr lang="en-US" sz="2600">
              <a:latin typeface="Arial" panose="020B0604020202020204" pitchFamily="34" charset="0"/>
              <a:cs typeface="Arial" panose="020B0604020202020204" pitchFamily="34" charset="0"/>
            </a:endParaRPr>
          </a:p>
          <a:p>
            <a:r>
              <a:rPr lang="en-US" sz="2600">
                <a:latin typeface="Arial"/>
                <a:cs typeface="Arial"/>
              </a:rPr>
              <a:t>….started a new job in a new field – learn about this change and what prompted it.</a:t>
            </a:r>
          </a:p>
          <a:p>
            <a:endParaRPr lang="en-US" sz="2600">
              <a:latin typeface="Arial"/>
              <a:cs typeface="Arial"/>
            </a:endParaRPr>
          </a:p>
          <a:p>
            <a:r>
              <a:rPr lang="en-US" sz="2600">
                <a:latin typeface="Arial"/>
                <a:cs typeface="Arial"/>
              </a:rPr>
              <a:t>…has just returned from vacation. Learn all you can about why they chose that type of vacation and how it went.</a:t>
            </a:r>
          </a:p>
          <a:p>
            <a:pPr indent="-228604">
              <a:lnSpc>
                <a:spcPct val="90000"/>
              </a:lnSpc>
              <a:spcAft>
                <a:spcPts val="601"/>
              </a:spcAft>
              <a:buFont typeface="Arial" panose="020B0604020202020204" pitchFamily="34" charset="0"/>
              <a:buChar char="•"/>
            </a:pPr>
            <a:endParaRPr lang="en-US" sz="1600">
              <a:solidFill>
                <a:schemeClr val="accent1">
                  <a:lumMod val="75000"/>
                </a:schemeClr>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3B6FD7F-01C8-0AB0-536B-ACF545F33462}"/>
              </a:ext>
            </a:extLst>
          </p:cNvPr>
          <p:cNvSpPr/>
          <p:nvPr/>
        </p:nvSpPr>
        <p:spPr>
          <a:xfrm>
            <a:off x="0" y="6568284"/>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8" name="Rectangle 7">
            <a:extLst>
              <a:ext uri="{FF2B5EF4-FFF2-40B4-BE49-F238E27FC236}">
                <a16:creationId xmlns:a16="http://schemas.microsoft.com/office/drawing/2014/main" id="{414890E8-8CB9-5EBD-679B-BBD83CDC6F36}"/>
              </a:ext>
            </a:extLst>
          </p:cNvPr>
          <p:cNvSpPr/>
          <p:nvPr/>
        </p:nvSpPr>
        <p:spPr>
          <a:xfrm rot="10800000">
            <a:off x="0" y="412061"/>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9" name="Straight Connector 8">
            <a:extLst>
              <a:ext uri="{FF2B5EF4-FFF2-40B4-BE49-F238E27FC236}">
                <a16:creationId xmlns:a16="http://schemas.microsoft.com/office/drawing/2014/main" id="{7904471F-CBC6-211B-B718-7B7907E66407}"/>
              </a:ext>
            </a:extLst>
          </p:cNvPr>
          <p:cNvCxnSpPr>
            <a:cxnSpLocks/>
          </p:cNvCxnSpPr>
          <p:nvPr/>
        </p:nvCxnSpPr>
        <p:spPr>
          <a:xfrm>
            <a:off x="4274661" y="870758"/>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090374A-DA44-2117-D43C-8D0CC6F43773}"/>
              </a:ext>
            </a:extLst>
          </p:cNvPr>
          <p:cNvGrpSpPr/>
          <p:nvPr/>
        </p:nvGrpSpPr>
        <p:grpSpPr>
          <a:xfrm>
            <a:off x="10426552" y="28663"/>
            <a:ext cx="1513145" cy="1273552"/>
            <a:chOff x="10426552" y="28663"/>
            <a:chExt cx="1513145" cy="1273552"/>
          </a:xfrm>
        </p:grpSpPr>
        <p:sp>
          <p:nvSpPr>
            <p:cNvPr id="13" name="Rectangle: Rounded Corners 16">
              <a:extLst>
                <a:ext uri="{FF2B5EF4-FFF2-40B4-BE49-F238E27FC236}">
                  <a16:creationId xmlns:a16="http://schemas.microsoft.com/office/drawing/2014/main" id="{47F24C42-FDBC-54EA-55E8-9D19E5FC8A01}"/>
                </a:ext>
              </a:extLst>
            </p:cNvPr>
            <p:cNvSpPr/>
            <p:nvPr/>
          </p:nvSpPr>
          <p:spPr>
            <a:xfrm>
              <a:off x="10644247" y="309990"/>
              <a:ext cx="1295450" cy="992225"/>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OARS</a:t>
              </a:r>
            </a:p>
          </p:txBody>
        </p:sp>
        <p:sp>
          <p:nvSpPr>
            <p:cNvPr id="14" name="Oval 13">
              <a:extLst>
                <a:ext uri="{FF2B5EF4-FFF2-40B4-BE49-F238E27FC236}">
                  <a16:creationId xmlns:a16="http://schemas.microsoft.com/office/drawing/2014/main" id="{AE04EBE0-CB7B-50E6-2C65-39D0C615EAB1}"/>
                </a:ext>
              </a:extLst>
            </p:cNvPr>
            <p:cNvSpPr/>
            <p:nvPr/>
          </p:nvSpPr>
          <p:spPr>
            <a:xfrm>
              <a:off x="10426552" y="28663"/>
              <a:ext cx="546247" cy="526788"/>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153753"/>
                  </a:solidFill>
                </a:rPr>
                <a:t>1</a:t>
              </a:r>
            </a:p>
          </p:txBody>
        </p:sp>
      </p:grpSp>
    </p:spTree>
    <p:extLst>
      <p:ext uri="{BB962C8B-B14F-4D97-AF65-F5344CB8AC3E}">
        <p14:creationId xmlns:p14="http://schemas.microsoft.com/office/powerpoint/2010/main" val="3126938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FB3F462-95FF-4B4B-964B-209BD5F5660D}"/>
              </a:ext>
            </a:extLst>
          </p:cNvPr>
          <p:cNvSpPr txBox="1"/>
          <p:nvPr/>
        </p:nvSpPr>
        <p:spPr>
          <a:xfrm>
            <a:off x="6473331" y="1329216"/>
            <a:ext cx="5460459" cy="1077218"/>
          </a:xfrm>
          <a:prstGeom prst="rect">
            <a:avLst/>
          </a:prstGeom>
          <a:solidFill>
            <a:schemeClr val="accent6">
              <a:lumMod val="60000"/>
              <a:lumOff val="40000"/>
            </a:schemeClr>
          </a:solidFill>
          <a:ln>
            <a:noFill/>
          </a:ln>
        </p:spPr>
        <p:txBody>
          <a:bodyPr wrap="square" rtlCol="0">
            <a:spAutoFit/>
          </a:bodyPr>
          <a:lstStyle/>
          <a:p>
            <a:pPr lvl="0" algn="ctr"/>
            <a:r>
              <a:rPr lang="en-US" sz="3200">
                <a:latin typeface="Arial" panose="020B0604020202020204" pitchFamily="34" charset="0"/>
                <a:cs typeface="Arial" panose="020B0604020202020204" pitchFamily="34" charset="0"/>
              </a:rPr>
              <a:t>What are your thoughts about your smoking?</a:t>
            </a:r>
          </a:p>
        </p:txBody>
      </p:sp>
      <p:grpSp>
        <p:nvGrpSpPr>
          <p:cNvPr id="20" name="Group 19">
            <a:extLst>
              <a:ext uri="{FF2B5EF4-FFF2-40B4-BE49-F238E27FC236}">
                <a16:creationId xmlns:a16="http://schemas.microsoft.com/office/drawing/2014/main" id="{A122F698-7D22-1141-8ABC-96702E0E8FFC}"/>
              </a:ext>
            </a:extLst>
          </p:cNvPr>
          <p:cNvGrpSpPr/>
          <p:nvPr/>
        </p:nvGrpSpPr>
        <p:grpSpPr>
          <a:xfrm>
            <a:off x="258210" y="1329216"/>
            <a:ext cx="6215121" cy="1077218"/>
            <a:chOff x="298315" y="1329216"/>
            <a:chExt cx="6215120" cy="1077217"/>
          </a:xfrm>
          <a:solidFill>
            <a:schemeClr val="accent2">
              <a:lumMod val="60000"/>
              <a:lumOff val="40000"/>
            </a:schemeClr>
          </a:solidFill>
        </p:grpSpPr>
        <p:sp>
          <p:nvSpPr>
            <p:cNvPr id="5" name="TextBox 4">
              <a:extLst>
                <a:ext uri="{FF2B5EF4-FFF2-40B4-BE49-F238E27FC236}">
                  <a16:creationId xmlns:a16="http://schemas.microsoft.com/office/drawing/2014/main" id="{1BFE1305-00DD-194D-902B-10BF809E9173}"/>
                </a:ext>
              </a:extLst>
            </p:cNvPr>
            <p:cNvSpPr txBox="1"/>
            <p:nvPr/>
          </p:nvSpPr>
          <p:spPr>
            <a:xfrm>
              <a:off x="298315" y="1329216"/>
              <a:ext cx="4798977" cy="1077217"/>
            </a:xfrm>
            <a:prstGeom prst="rect">
              <a:avLst/>
            </a:prstGeom>
            <a:solidFill>
              <a:schemeClr val="accent1"/>
            </a:solidFill>
            <a:ln>
              <a:noFill/>
            </a:ln>
          </p:spPr>
          <p:txBody>
            <a:bodyPr wrap="square" lIns="91440" tIns="45720" rIns="91440" bIns="45720" rtlCol="0" anchor="t">
              <a:spAutoFit/>
            </a:bodyPr>
            <a:lstStyle/>
            <a:p>
              <a:pPr algn="ctr"/>
              <a:r>
                <a:rPr lang="en-US" sz="3200">
                  <a:solidFill>
                    <a:schemeClr val="bg1"/>
                  </a:solidFill>
                  <a:latin typeface="Arial"/>
                  <a:cs typeface="Arial"/>
                </a:rPr>
                <a:t>Do you want to quit smoking?</a:t>
              </a:r>
            </a:p>
          </p:txBody>
        </p:sp>
        <p:cxnSp>
          <p:nvCxnSpPr>
            <p:cNvPr id="11" name="Straight Arrow Connector 10">
              <a:extLst>
                <a:ext uri="{FF2B5EF4-FFF2-40B4-BE49-F238E27FC236}">
                  <a16:creationId xmlns:a16="http://schemas.microsoft.com/office/drawing/2014/main" id="{C9E4A6BF-C7CD-6640-BCB1-3CA7143058FB}"/>
                </a:ext>
              </a:extLst>
            </p:cNvPr>
            <p:cNvCxnSpPr>
              <a:cxnSpLocks/>
              <a:endCxn id="8" idx="1"/>
            </p:cNvCxnSpPr>
            <p:nvPr/>
          </p:nvCxnSpPr>
          <p:spPr>
            <a:xfrm flipV="1">
              <a:off x="5136204" y="1867825"/>
              <a:ext cx="1377231" cy="2"/>
            </a:xfrm>
            <a:prstGeom prst="straightConnector1">
              <a:avLst/>
            </a:prstGeom>
            <a:solidFill>
              <a:schemeClr val="accent1"/>
            </a:solidFill>
            <a:ln w="104775">
              <a:solidFill>
                <a:srgbClr val="153753"/>
              </a:solidFill>
              <a:tailEnd type="triangle"/>
            </a:ln>
          </p:spPr>
          <p:style>
            <a:lnRef idx="2">
              <a:schemeClr val="accent5"/>
            </a:lnRef>
            <a:fillRef idx="0">
              <a:schemeClr val="accent5"/>
            </a:fillRef>
            <a:effectRef idx="1">
              <a:schemeClr val="accent5"/>
            </a:effectRef>
            <a:fontRef idx="minor">
              <a:schemeClr val="tx1"/>
            </a:fontRef>
          </p:style>
        </p:cxnSp>
      </p:grpSp>
      <p:sp>
        <p:nvSpPr>
          <p:cNvPr id="9" name="TextBox 8">
            <a:extLst>
              <a:ext uri="{FF2B5EF4-FFF2-40B4-BE49-F238E27FC236}">
                <a16:creationId xmlns:a16="http://schemas.microsoft.com/office/drawing/2014/main" id="{BBF95C68-6CA9-814C-B424-D0788EA9E311}"/>
              </a:ext>
            </a:extLst>
          </p:cNvPr>
          <p:cNvSpPr txBox="1"/>
          <p:nvPr/>
        </p:nvSpPr>
        <p:spPr>
          <a:xfrm>
            <a:off x="6473331" y="2900214"/>
            <a:ext cx="5460459" cy="1077218"/>
          </a:xfrm>
          <a:prstGeom prst="rect">
            <a:avLst/>
          </a:prstGeom>
          <a:solidFill>
            <a:schemeClr val="accent6">
              <a:lumMod val="60000"/>
              <a:lumOff val="40000"/>
            </a:schemeClr>
          </a:solidFill>
          <a:ln>
            <a:noFill/>
          </a:ln>
        </p:spPr>
        <p:txBody>
          <a:bodyPr wrap="square" rtlCol="0">
            <a:spAutoFit/>
          </a:bodyPr>
          <a:lstStyle/>
          <a:p>
            <a:pPr algn="ctr"/>
            <a:r>
              <a:rPr lang="en-US" sz="3200">
                <a:latin typeface="Arial" panose="020B0604020202020204" pitchFamily="34" charset="0"/>
                <a:cs typeface="Arial" panose="020B0604020202020204" pitchFamily="34" charset="0"/>
              </a:rPr>
              <a:t>What do you like </a:t>
            </a:r>
          </a:p>
          <a:p>
            <a:pPr algn="ctr"/>
            <a:r>
              <a:rPr lang="en-US" sz="3200">
                <a:latin typeface="Arial" panose="020B0604020202020204" pitchFamily="34" charset="0"/>
                <a:cs typeface="Arial" panose="020B0604020202020204" pitchFamily="34" charset="0"/>
              </a:rPr>
              <a:t>about using pot?</a:t>
            </a:r>
          </a:p>
        </p:txBody>
      </p:sp>
      <p:grpSp>
        <p:nvGrpSpPr>
          <p:cNvPr id="21" name="Group 20">
            <a:extLst>
              <a:ext uri="{FF2B5EF4-FFF2-40B4-BE49-F238E27FC236}">
                <a16:creationId xmlns:a16="http://schemas.microsoft.com/office/drawing/2014/main" id="{D66A481A-54E9-E64E-BE8C-ED2DE07930FA}"/>
              </a:ext>
            </a:extLst>
          </p:cNvPr>
          <p:cNvGrpSpPr/>
          <p:nvPr/>
        </p:nvGrpSpPr>
        <p:grpSpPr>
          <a:xfrm>
            <a:off x="258210" y="2900214"/>
            <a:ext cx="6216316" cy="1077218"/>
            <a:chOff x="297121" y="2992937"/>
            <a:chExt cx="6216317" cy="1077220"/>
          </a:xfrm>
          <a:solidFill>
            <a:schemeClr val="accent2">
              <a:lumMod val="60000"/>
              <a:lumOff val="40000"/>
            </a:schemeClr>
          </a:solidFill>
        </p:grpSpPr>
        <p:sp>
          <p:nvSpPr>
            <p:cNvPr id="7" name="TextBox 6">
              <a:extLst>
                <a:ext uri="{FF2B5EF4-FFF2-40B4-BE49-F238E27FC236}">
                  <a16:creationId xmlns:a16="http://schemas.microsoft.com/office/drawing/2014/main" id="{A078D7D0-A135-C944-B7A0-C68940628997}"/>
                </a:ext>
              </a:extLst>
            </p:cNvPr>
            <p:cNvSpPr txBox="1"/>
            <p:nvPr/>
          </p:nvSpPr>
          <p:spPr>
            <a:xfrm>
              <a:off x="297121" y="2992937"/>
              <a:ext cx="4798976" cy="1077220"/>
            </a:xfrm>
            <a:prstGeom prst="rect">
              <a:avLst/>
            </a:prstGeom>
            <a:solidFill>
              <a:schemeClr val="accent1"/>
            </a:solidFill>
            <a:ln>
              <a:noFill/>
            </a:ln>
          </p:spPr>
          <p:txBody>
            <a:bodyPr wrap="square" lIns="91440" tIns="45720" rIns="91440" bIns="45720" rtlCol="0" anchor="t">
              <a:spAutoFit/>
            </a:bodyPr>
            <a:lstStyle/>
            <a:p>
              <a:pPr lvl="0" algn="ctr"/>
              <a:r>
                <a:rPr lang="en-US" sz="3200">
                  <a:solidFill>
                    <a:schemeClr val="bg1"/>
                  </a:solidFill>
                  <a:latin typeface="Arial"/>
                  <a:cs typeface="Arial"/>
                </a:rPr>
                <a:t>Do you smoke a lot of pot?</a:t>
              </a:r>
            </a:p>
          </p:txBody>
        </p:sp>
        <p:cxnSp>
          <p:nvCxnSpPr>
            <p:cNvPr id="13" name="Straight Arrow Connector 12">
              <a:extLst>
                <a:ext uri="{FF2B5EF4-FFF2-40B4-BE49-F238E27FC236}">
                  <a16:creationId xmlns:a16="http://schemas.microsoft.com/office/drawing/2014/main" id="{47CED151-9956-834C-9666-7B6CB6BEE85E}"/>
                </a:ext>
              </a:extLst>
            </p:cNvPr>
            <p:cNvCxnSpPr>
              <a:cxnSpLocks/>
            </p:cNvCxnSpPr>
            <p:nvPr/>
          </p:nvCxnSpPr>
          <p:spPr>
            <a:xfrm>
              <a:off x="5136204" y="3338743"/>
              <a:ext cx="1377234" cy="0"/>
            </a:xfrm>
            <a:prstGeom prst="straightConnector1">
              <a:avLst/>
            </a:prstGeom>
            <a:solidFill>
              <a:schemeClr val="accent1"/>
            </a:solidFill>
            <a:ln w="104775">
              <a:solidFill>
                <a:srgbClr val="153753"/>
              </a:solidFill>
              <a:tailEnd type="triangle"/>
            </a:ln>
          </p:spPr>
          <p:style>
            <a:lnRef idx="2">
              <a:schemeClr val="accent5"/>
            </a:lnRef>
            <a:fillRef idx="0">
              <a:schemeClr val="accent5"/>
            </a:fillRef>
            <a:effectRef idx="1">
              <a:schemeClr val="accent5"/>
            </a:effectRef>
            <a:fontRef idx="minor">
              <a:schemeClr val="tx1"/>
            </a:fontRef>
          </p:style>
        </p:cxnSp>
      </p:grpSp>
      <p:sp>
        <p:nvSpPr>
          <p:cNvPr id="18" name="TextBox 17">
            <a:extLst>
              <a:ext uri="{FF2B5EF4-FFF2-40B4-BE49-F238E27FC236}">
                <a16:creationId xmlns:a16="http://schemas.microsoft.com/office/drawing/2014/main" id="{00F9695B-777F-9840-BC48-87B5E0129F3E}"/>
              </a:ext>
            </a:extLst>
          </p:cNvPr>
          <p:cNvSpPr txBox="1"/>
          <p:nvPr/>
        </p:nvSpPr>
        <p:spPr>
          <a:xfrm>
            <a:off x="6473331" y="4413016"/>
            <a:ext cx="5460459" cy="1077218"/>
          </a:xfrm>
          <a:prstGeom prst="rect">
            <a:avLst/>
          </a:prstGeom>
          <a:solidFill>
            <a:schemeClr val="accent6">
              <a:lumMod val="60000"/>
              <a:lumOff val="40000"/>
            </a:schemeClr>
          </a:solidFill>
          <a:ln>
            <a:noFill/>
          </a:ln>
        </p:spPr>
        <p:txBody>
          <a:bodyPr wrap="square" rtlCol="0">
            <a:spAutoFit/>
          </a:bodyPr>
          <a:lstStyle/>
          <a:p>
            <a:pPr algn="ctr"/>
            <a:r>
              <a:rPr lang="en-US" sz="3200">
                <a:latin typeface="Arial" panose="020B0604020202020204" pitchFamily="34" charset="0"/>
                <a:cs typeface="Arial" panose="020B0604020202020204" pitchFamily="34" charset="0"/>
              </a:rPr>
              <a:t>What are your concerns about stopping using heroin?</a:t>
            </a:r>
          </a:p>
        </p:txBody>
      </p:sp>
      <p:grpSp>
        <p:nvGrpSpPr>
          <p:cNvPr id="22" name="Group 21">
            <a:extLst>
              <a:ext uri="{FF2B5EF4-FFF2-40B4-BE49-F238E27FC236}">
                <a16:creationId xmlns:a16="http://schemas.microsoft.com/office/drawing/2014/main" id="{E0DE1C1E-38A9-CA42-A71C-25D8CF52FDD5}"/>
              </a:ext>
            </a:extLst>
          </p:cNvPr>
          <p:cNvGrpSpPr/>
          <p:nvPr/>
        </p:nvGrpSpPr>
        <p:grpSpPr>
          <a:xfrm>
            <a:off x="258210" y="4413016"/>
            <a:ext cx="6215122" cy="1077218"/>
            <a:chOff x="258210" y="4410069"/>
            <a:chExt cx="6215122" cy="1077216"/>
          </a:xfrm>
          <a:solidFill>
            <a:schemeClr val="accent2">
              <a:lumMod val="60000"/>
              <a:lumOff val="40000"/>
            </a:schemeClr>
          </a:solidFill>
        </p:grpSpPr>
        <p:sp>
          <p:nvSpPr>
            <p:cNvPr id="17" name="TextBox 16">
              <a:extLst>
                <a:ext uri="{FF2B5EF4-FFF2-40B4-BE49-F238E27FC236}">
                  <a16:creationId xmlns:a16="http://schemas.microsoft.com/office/drawing/2014/main" id="{13985F57-3F5A-2A49-A7BA-44CEB8DCFF7D}"/>
                </a:ext>
              </a:extLst>
            </p:cNvPr>
            <p:cNvSpPr txBox="1"/>
            <p:nvPr/>
          </p:nvSpPr>
          <p:spPr>
            <a:xfrm>
              <a:off x="258210" y="4410069"/>
              <a:ext cx="4798976" cy="1077216"/>
            </a:xfrm>
            <a:prstGeom prst="rect">
              <a:avLst/>
            </a:prstGeom>
            <a:solidFill>
              <a:schemeClr val="accent1"/>
            </a:solidFill>
            <a:ln>
              <a:noFill/>
            </a:ln>
          </p:spPr>
          <p:txBody>
            <a:bodyPr wrap="square" lIns="91440" tIns="45720" rIns="91440" bIns="45720" rtlCol="0" anchor="t">
              <a:spAutoFit/>
            </a:bodyPr>
            <a:lstStyle/>
            <a:p>
              <a:pPr lvl="0" algn="ctr"/>
              <a:r>
                <a:rPr lang="en-US" sz="3200">
                  <a:solidFill>
                    <a:schemeClr val="bg1"/>
                  </a:solidFill>
                  <a:latin typeface="Arial"/>
                  <a:cs typeface="Arial"/>
                </a:rPr>
                <a:t>Don’t you want to stop using substances?</a:t>
              </a:r>
            </a:p>
          </p:txBody>
        </p:sp>
        <p:cxnSp>
          <p:nvCxnSpPr>
            <p:cNvPr id="19" name="Straight Arrow Connector 18">
              <a:extLst>
                <a:ext uri="{FF2B5EF4-FFF2-40B4-BE49-F238E27FC236}">
                  <a16:creationId xmlns:a16="http://schemas.microsoft.com/office/drawing/2014/main" id="{90B4CA33-EE83-B848-9578-9B6505CB5B6A}"/>
                </a:ext>
              </a:extLst>
            </p:cNvPr>
            <p:cNvCxnSpPr>
              <a:cxnSpLocks/>
            </p:cNvCxnSpPr>
            <p:nvPr/>
          </p:nvCxnSpPr>
          <p:spPr>
            <a:xfrm>
              <a:off x="5096098" y="4948678"/>
              <a:ext cx="1377234" cy="0"/>
            </a:xfrm>
            <a:prstGeom prst="straightConnector1">
              <a:avLst/>
            </a:prstGeom>
            <a:solidFill>
              <a:schemeClr val="accent1"/>
            </a:solidFill>
            <a:ln w="104775">
              <a:solidFill>
                <a:srgbClr val="153753"/>
              </a:solidFill>
              <a:tailEnd type="triangle"/>
            </a:ln>
          </p:spPr>
          <p:style>
            <a:lnRef idx="2">
              <a:schemeClr val="accent5"/>
            </a:lnRef>
            <a:fillRef idx="0">
              <a:schemeClr val="accent5"/>
            </a:fillRef>
            <a:effectRef idx="1">
              <a:schemeClr val="accent5"/>
            </a:effectRef>
            <a:fontRef idx="minor">
              <a:schemeClr val="tx1"/>
            </a:fontRef>
          </p:style>
        </p:cxnSp>
      </p:grpSp>
      <p:sp>
        <p:nvSpPr>
          <p:cNvPr id="15" name="TextBox 14">
            <a:extLst>
              <a:ext uri="{FF2B5EF4-FFF2-40B4-BE49-F238E27FC236}">
                <a16:creationId xmlns:a16="http://schemas.microsoft.com/office/drawing/2014/main" id="{9936EA83-FE4B-4402-A31E-D1D438D32ED8}"/>
              </a:ext>
            </a:extLst>
          </p:cNvPr>
          <p:cNvSpPr txBox="1"/>
          <p:nvPr/>
        </p:nvSpPr>
        <p:spPr>
          <a:xfrm>
            <a:off x="430857" y="248748"/>
            <a:ext cx="11330286" cy="707886"/>
          </a:xfrm>
          <a:prstGeom prst="rect">
            <a:avLst/>
          </a:prstGeom>
          <a:noFill/>
        </p:spPr>
        <p:txBody>
          <a:bodyPr wrap="square" rtlCol="0">
            <a:spAutoFit/>
          </a:bodyPr>
          <a:lstStyle/>
          <a:p>
            <a:r>
              <a:rPr lang="en-US" sz="4000" b="1">
                <a:solidFill>
                  <a:srgbClr val="153753"/>
                </a:solidFill>
                <a:latin typeface="Arial" panose="020B0604020202020204" pitchFamily="34" charset="0"/>
                <a:cs typeface="Arial" panose="020B0604020202020204" pitchFamily="34" charset="0"/>
              </a:rPr>
              <a:t>    	</a:t>
            </a:r>
            <a:r>
              <a:rPr lang="en-US" sz="3600" b="1" u="sng">
                <a:solidFill>
                  <a:srgbClr val="153753"/>
                </a:solidFill>
                <a:latin typeface="Arial" panose="020B0604020202020204" pitchFamily="34" charset="0"/>
                <a:cs typeface="Arial" panose="020B0604020202020204" pitchFamily="34" charset="0"/>
              </a:rPr>
              <a:t>Yes / No</a:t>
            </a:r>
            <a:r>
              <a:rPr lang="en-US" sz="3600" b="1">
                <a:solidFill>
                  <a:srgbClr val="153753"/>
                </a:solidFill>
                <a:latin typeface="Arial" panose="020B0604020202020204" pitchFamily="34" charset="0"/>
                <a:cs typeface="Arial" panose="020B0604020202020204" pitchFamily="34" charset="0"/>
              </a:rPr>
              <a:t>                  </a:t>
            </a:r>
            <a:r>
              <a:rPr lang="en-US" sz="3600">
                <a:solidFill>
                  <a:srgbClr val="153753"/>
                </a:solidFill>
                <a:latin typeface="Arial" panose="020B0604020202020204" pitchFamily="34" charset="0"/>
                <a:cs typeface="Arial" panose="020B0604020202020204" pitchFamily="34" charset="0"/>
              </a:rPr>
              <a:t>vs. 	         </a:t>
            </a:r>
            <a:r>
              <a:rPr lang="en-US" sz="3600" b="1" u="sng">
                <a:solidFill>
                  <a:srgbClr val="153753"/>
                </a:solidFill>
                <a:latin typeface="Arial" panose="020B0604020202020204" pitchFamily="34" charset="0"/>
                <a:cs typeface="Arial" panose="020B0604020202020204" pitchFamily="34" charset="0"/>
              </a:rPr>
              <a:t>Open Ended</a:t>
            </a:r>
          </a:p>
        </p:txBody>
      </p:sp>
      <p:sp>
        <p:nvSpPr>
          <p:cNvPr id="2" name="Rectangle 1">
            <a:extLst>
              <a:ext uri="{FF2B5EF4-FFF2-40B4-BE49-F238E27FC236}">
                <a16:creationId xmlns:a16="http://schemas.microsoft.com/office/drawing/2014/main" id="{873278C2-1368-1363-E189-485A2B729644}"/>
              </a:ext>
            </a:extLst>
          </p:cNvPr>
          <p:cNvSpPr/>
          <p:nvPr/>
        </p:nvSpPr>
        <p:spPr>
          <a:xfrm>
            <a:off x="0" y="6568284"/>
            <a:ext cx="12192000" cy="304800"/>
          </a:xfrm>
          <a:prstGeom prst="rect">
            <a:avLst/>
          </a:prstGeom>
          <a:solidFill>
            <a:srgbClr val="153753"/>
          </a:solidFill>
          <a:ln>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3" name="Picture 2" descr="A close-up of a logo&#10;&#10;AI-generated content may be incorrect.">
            <a:extLst>
              <a:ext uri="{FF2B5EF4-FFF2-40B4-BE49-F238E27FC236}">
                <a16:creationId xmlns:a16="http://schemas.microsoft.com/office/drawing/2014/main" id="{09F1F962-553A-6807-0869-228D2A5BA0BD}"/>
              </a:ext>
            </a:extLst>
          </p:cNvPr>
          <p:cNvPicPr>
            <a:picLocks noChangeAspect="1"/>
          </p:cNvPicPr>
          <p:nvPr/>
        </p:nvPicPr>
        <p:blipFill>
          <a:blip r:embed="rId3"/>
          <a:stretch>
            <a:fillRect/>
          </a:stretch>
        </p:blipFill>
        <p:spPr>
          <a:xfrm>
            <a:off x="0" y="6246574"/>
            <a:ext cx="1466687" cy="611426"/>
          </a:xfrm>
          <a:prstGeom prst="rect">
            <a:avLst/>
          </a:prstGeom>
        </p:spPr>
      </p:pic>
    </p:spTree>
    <p:extLst>
      <p:ext uri="{BB962C8B-B14F-4D97-AF65-F5344CB8AC3E}">
        <p14:creationId xmlns:p14="http://schemas.microsoft.com/office/powerpoint/2010/main" val="27536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linds(horizont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11416F-2FE8-DB49-BE1A-ADC6537BA5DE}"/>
              </a:ext>
            </a:extLst>
          </p:cNvPr>
          <p:cNvSpPr txBox="1"/>
          <p:nvPr/>
        </p:nvSpPr>
        <p:spPr>
          <a:xfrm>
            <a:off x="6036367" y="1227618"/>
            <a:ext cx="5838985" cy="1384995"/>
          </a:xfrm>
          <a:prstGeom prst="rect">
            <a:avLst/>
          </a:prstGeom>
          <a:solidFill>
            <a:schemeClr val="accent6">
              <a:lumMod val="60000"/>
              <a:lumOff val="40000"/>
            </a:schemeClr>
          </a:solidFill>
          <a:ln>
            <a:noFill/>
          </a:ln>
        </p:spPr>
        <p:txBody>
          <a:bodyPr wrap="square" rtlCol="0">
            <a:spAutoFit/>
          </a:bodyPr>
          <a:lstStyle/>
          <a:p>
            <a:pPr algn="ctr"/>
            <a:r>
              <a:rPr lang="en-US" sz="2800">
                <a:latin typeface="Arial" panose="020B0604020202020204" pitchFamily="34" charset="0"/>
                <a:cs typeface="Arial" panose="020B0604020202020204" pitchFamily="34" charset="0"/>
              </a:rPr>
              <a:t>Can you tell me about how your substance use has affected you      or those around you? </a:t>
            </a:r>
          </a:p>
        </p:txBody>
      </p:sp>
      <p:grpSp>
        <p:nvGrpSpPr>
          <p:cNvPr id="17" name="Group 16">
            <a:extLst>
              <a:ext uri="{FF2B5EF4-FFF2-40B4-BE49-F238E27FC236}">
                <a16:creationId xmlns:a16="http://schemas.microsoft.com/office/drawing/2014/main" id="{1983FD69-D4CC-0A4F-9603-FBDEDDD5F9CF}"/>
              </a:ext>
            </a:extLst>
          </p:cNvPr>
          <p:cNvGrpSpPr/>
          <p:nvPr/>
        </p:nvGrpSpPr>
        <p:grpSpPr>
          <a:xfrm>
            <a:off x="99396" y="1443062"/>
            <a:ext cx="5818261" cy="954107"/>
            <a:chOff x="218104" y="1361619"/>
            <a:chExt cx="5818262" cy="954106"/>
          </a:xfrm>
          <a:solidFill>
            <a:schemeClr val="accent2">
              <a:lumMod val="60000"/>
              <a:lumOff val="40000"/>
            </a:schemeClr>
          </a:solidFill>
        </p:grpSpPr>
        <p:sp>
          <p:nvSpPr>
            <p:cNvPr id="5" name="TextBox 4">
              <a:extLst>
                <a:ext uri="{FF2B5EF4-FFF2-40B4-BE49-F238E27FC236}">
                  <a16:creationId xmlns:a16="http://schemas.microsoft.com/office/drawing/2014/main" id="{2D5FEB77-FFE6-664C-9EBD-6DF58CCB7A66}"/>
                </a:ext>
              </a:extLst>
            </p:cNvPr>
            <p:cNvSpPr txBox="1"/>
            <p:nvPr/>
          </p:nvSpPr>
          <p:spPr>
            <a:xfrm>
              <a:off x="218104" y="1361619"/>
              <a:ext cx="4798977" cy="954106"/>
            </a:xfrm>
            <a:prstGeom prst="rect">
              <a:avLst/>
            </a:prstGeom>
            <a:solidFill>
              <a:schemeClr val="accent1"/>
            </a:solidFill>
            <a:ln>
              <a:noFill/>
            </a:ln>
          </p:spPr>
          <p:txBody>
            <a:bodyPr wrap="square" lIns="91440" tIns="45720" rIns="91440" bIns="45720" rtlCol="0" anchor="t">
              <a:spAutoFit/>
            </a:bodyPr>
            <a:lstStyle/>
            <a:p>
              <a:pPr algn="ctr"/>
              <a:r>
                <a:rPr lang="en-US" sz="2800">
                  <a:solidFill>
                    <a:schemeClr val="bg1"/>
                  </a:solidFill>
                  <a:latin typeface="Arial"/>
                  <a:cs typeface="Arial"/>
                </a:rPr>
                <a:t>Have you had problems with substance use before?</a:t>
              </a:r>
            </a:p>
          </p:txBody>
        </p:sp>
        <p:cxnSp>
          <p:nvCxnSpPr>
            <p:cNvPr id="7" name="Straight Arrow Connector 6">
              <a:extLst>
                <a:ext uri="{FF2B5EF4-FFF2-40B4-BE49-F238E27FC236}">
                  <a16:creationId xmlns:a16="http://schemas.microsoft.com/office/drawing/2014/main" id="{E9CCD5E3-44EE-3C48-BA0D-9211C9890BA5}"/>
                </a:ext>
              </a:extLst>
            </p:cNvPr>
            <p:cNvCxnSpPr>
              <a:cxnSpLocks/>
            </p:cNvCxnSpPr>
            <p:nvPr/>
          </p:nvCxnSpPr>
          <p:spPr>
            <a:xfrm>
              <a:off x="5076570" y="1867825"/>
              <a:ext cx="959796" cy="0"/>
            </a:xfrm>
            <a:prstGeom prst="straightConnector1">
              <a:avLst/>
            </a:prstGeom>
            <a:solidFill>
              <a:schemeClr val="accent1"/>
            </a:solidFill>
            <a:ln w="104775">
              <a:solidFill>
                <a:srgbClr val="153753"/>
              </a:solidFill>
              <a:tailEnd type="triangle"/>
            </a:ln>
          </p:spPr>
          <p:style>
            <a:lnRef idx="2">
              <a:schemeClr val="accent5"/>
            </a:lnRef>
            <a:fillRef idx="0">
              <a:schemeClr val="accent5"/>
            </a:fillRef>
            <a:effectRef idx="1">
              <a:schemeClr val="accent5"/>
            </a:effectRef>
            <a:fontRef idx="minor">
              <a:schemeClr val="tx1"/>
            </a:fontRef>
          </p:style>
        </p:cxnSp>
      </p:grpSp>
      <p:sp>
        <p:nvSpPr>
          <p:cNvPr id="12" name="TextBox 11">
            <a:extLst>
              <a:ext uri="{FF2B5EF4-FFF2-40B4-BE49-F238E27FC236}">
                <a16:creationId xmlns:a16="http://schemas.microsoft.com/office/drawing/2014/main" id="{02DA4EF8-8347-E944-B27D-6F0591BB267C}"/>
              </a:ext>
            </a:extLst>
          </p:cNvPr>
          <p:cNvSpPr txBox="1"/>
          <p:nvPr/>
        </p:nvSpPr>
        <p:spPr>
          <a:xfrm>
            <a:off x="6036367" y="3053847"/>
            <a:ext cx="5838985" cy="954107"/>
          </a:xfrm>
          <a:prstGeom prst="rect">
            <a:avLst/>
          </a:prstGeom>
          <a:solidFill>
            <a:schemeClr val="accent6">
              <a:lumMod val="60000"/>
              <a:lumOff val="40000"/>
            </a:schemeClr>
          </a:solidFill>
          <a:ln>
            <a:noFill/>
          </a:ln>
        </p:spPr>
        <p:txBody>
          <a:bodyPr wrap="square" rtlCol="0">
            <a:spAutoFit/>
          </a:bodyPr>
          <a:lstStyle/>
          <a:p>
            <a:pPr algn="ctr"/>
            <a:r>
              <a:rPr lang="en-US" sz="2800">
                <a:latin typeface="Arial" panose="020B0604020202020204" pitchFamily="34" charset="0"/>
                <a:cs typeface="Arial" panose="020B0604020202020204" pitchFamily="34" charset="0"/>
              </a:rPr>
              <a:t>What do you think about the      idea of recovery? </a:t>
            </a:r>
          </a:p>
        </p:txBody>
      </p:sp>
      <p:grpSp>
        <p:nvGrpSpPr>
          <p:cNvPr id="18" name="Group 17">
            <a:extLst>
              <a:ext uri="{FF2B5EF4-FFF2-40B4-BE49-F238E27FC236}">
                <a16:creationId xmlns:a16="http://schemas.microsoft.com/office/drawing/2014/main" id="{03FCF12F-91B4-C14F-9D53-22370666BD11}"/>
              </a:ext>
            </a:extLst>
          </p:cNvPr>
          <p:cNvGrpSpPr/>
          <p:nvPr/>
        </p:nvGrpSpPr>
        <p:grpSpPr>
          <a:xfrm>
            <a:off x="99396" y="3053847"/>
            <a:ext cx="5817563" cy="954107"/>
            <a:chOff x="179891" y="3009849"/>
            <a:chExt cx="5817563" cy="954107"/>
          </a:xfrm>
          <a:solidFill>
            <a:schemeClr val="accent2">
              <a:lumMod val="60000"/>
              <a:lumOff val="40000"/>
            </a:schemeClr>
          </a:solidFill>
        </p:grpSpPr>
        <p:sp>
          <p:nvSpPr>
            <p:cNvPr id="11" name="TextBox 10">
              <a:extLst>
                <a:ext uri="{FF2B5EF4-FFF2-40B4-BE49-F238E27FC236}">
                  <a16:creationId xmlns:a16="http://schemas.microsoft.com/office/drawing/2014/main" id="{9A002902-90CD-6D45-BDC4-BEF79CE810A8}"/>
                </a:ext>
              </a:extLst>
            </p:cNvPr>
            <p:cNvSpPr txBox="1"/>
            <p:nvPr/>
          </p:nvSpPr>
          <p:spPr>
            <a:xfrm>
              <a:off x="179891" y="3009849"/>
              <a:ext cx="4798976" cy="954107"/>
            </a:xfrm>
            <a:prstGeom prst="rect">
              <a:avLst/>
            </a:prstGeom>
            <a:solidFill>
              <a:schemeClr val="accent1"/>
            </a:solidFill>
            <a:ln>
              <a:noFill/>
            </a:ln>
          </p:spPr>
          <p:txBody>
            <a:bodyPr wrap="square" lIns="91440" tIns="45720" rIns="91440" bIns="45720" rtlCol="0" anchor="t">
              <a:spAutoFit/>
            </a:bodyPr>
            <a:lstStyle/>
            <a:p>
              <a:pPr algn="ctr"/>
              <a:r>
                <a:rPr lang="en-US" sz="2800">
                  <a:solidFill>
                    <a:schemeClr val="bg1"/>
                  </a:solidFill>
                  <a:latin typeface="Arial"/>
                  <a:cs typeface="Arial"/>
                </a:rPr>
                <a:t>Do you want to </a:t>
              </a:r>
              <a:endParaRPr lang="en-US">
                <a:solidFill>
                  <a:schemeClr val="bg1"/>
                </a:solidFill>
                <a:latin typeface="Calibri" panose="020F0502020204030204"/>
                <a:ea typeface="Calibri" panose="020F0502020204030204"/>
                <a:cs typeface="Calibri" panose="020F0502020204030204"/>
              </a:endParaRPr>
            </a:p>
            <a:p>
              <a:pPr algn="ctr"/>
              <a:r>
                <a:rPr lang="en-US" sz="2800">
                  <a:solidFill>
                    <a:schemeClr val="bg1"/>
                  </a:solidFill>
                  <a:latin typeface="Arial"/>
                  <a:cs typeface="Arial"/>
                </a:rPr>
                <a:t>go to rehab?</a:t>
              </a:r>
              <a:endParaRPr lang="en-US">
                <a:solidFill>
                  <a:schemeClr val="bg1"/>
                </a:solidFill>
                <a:latin typeface="Calibri" panose="020F0502020204030204"/>
                <a:ea typeface="Calibri"/>
                <a:cs typeface="Calibri"/>
              </a:endParaRPr>
            </a:p>
          </p:txBody>
        </p:sp>
        <p:cxnSp>
          <p:nvCxnSpPr>
            <p:cNvPr id="13" name="Straight Arrow Connector 12">
              <a:extLst>
                <a:ext uri="{FF2B5EF4-FFF2-40B4-BE49-F238E27FC236}">
                  <a16:creationId xmlns:a16="http://schemas.microsoft.com/office/drawing/2014/main" id="{2249DA6E-A9CB-0347-B6DB-53EC711C9A74}"/>
                </a:ext>
              </a:extLst>
            </p:cNvPr>
            <p:cNvCxnSpPr>
              <a:cxnSpLocks/>
            </p:cNvCxnSpPr>
            <p:nvPr/>
          </p:nvCxnSpPr>
          <p:spPr>
            <a:xfrm>
              <a:off x="5037658" y="3548458"/>
              <a:ext cx="959796" cy="0"/>
            </a:xfrm>
            <a:prstGeom prst="straightConnector1">
              <a:avLst/>
            </a:prstGeom>
            <a:solidFill>
              <a:schemeClr val="accent1"/>
            </a:solidFill>
            <a:ln w="104775">
              <a:solidFill>
                <a:srgbClr val="153753"/>
              </a:solidFill>
              <a:tailEnd type="triangle"/>
            </a:ln>
          </p:spPr>
          <p:style>
            <a:lnRef idx="2">
              <a:schemeClr val="accent5"/>
            </a:lnRef>
            <a:fillRef idx="0">
              <a:schemeClr val="accent5"/>
            </a:fillRef>
            <a:effectRef idx="1">
              <a:schemeClr val="accent5"/>
            </a:effectRef>
            <a:fontRef idx="minor">
              <a:schemeClr val="tx1"/>
            </a:fontRef>
          </p:style>
        </p:cxnSp>
      </p:grpSp>
      <p:sp>
        <p:nvSpPr>
          <p:cNvPr id="15" name="TextBox 14">
            <a:extLst>
              <a:ext uri="{FF2B5EF4-FFF2-40B4-BE49-F238E27FC236}">
                <a16:creationId xmlns:a16="http://schemas.microsoft.com/office/drawing/2014/main" id="{58A3486F-93BB-5642-9059-9A362CD30E71}"/>
              </a:ext>
            </a:extLst>
          </p:cNvPr>
          <p:cNvSpPr txBox="1"/>
          <p:nvPr/>
        </p:nvSpPr>
        <p:spPr>
          <a:xfrm>
            <a:off x="6036367" y="4690486"/>
            <a:ext cx="5838985" cy="954107"/>
          </a:xfrm>
          <a:prstGeom prst="rect">
            <a:avLst/>
          </a:prstGeom>
          <a:solidFill>
            <a:schemeClr val="accent6">
              <a:lumMod val="60000"/>
              <a:lumOff val="40000"/>
            </a:schemeClr>
          </a:solidFill>
          <a:ln>
            <a:noFill/>
          </a:ln>
        </p:spPr>
        <p:txBody>
          <a:bodyPr wrap="square" rtlCol="0">
            <a:spAutoFit/>
          </a:bodyPr>
          <a:lstStyle/>
          <a:p>
            <a:pPr algn="ctr"/>
            <a:r>
              <a:rPr lang="en-US" sz="2800">
                <a:latin typeface="Arial" panose="020B0604020202020204" pitchFamily="34" charset="0"/>
                <a:cs typeface="Arial" panose="020B0604020202020204" pitchFamily="34" charset="0"/>
              </a:rPr>
              <a:t>What might be some of the benefits of treatment?</a:t>
            </a:r>
          </a:p>
        </p:txBody>
      </p:sp>
      <p:grpSp>
        <p:nvGrpSpPr>
          <p:cNvPr id="19" name="Group 18">
            <a:extLst>
              <a:ext uri="{FF2B5EF4-FFF2-40B4-BE49-F238E27FC236}">
                <a16:creationId xmlns:a16="http://schemas.microsoft.com/office/drawing/2014/main" id="{B82D45DF-93B2-AD43-9539-D20F64D4D608}"/>
              </a:ext>
            </a:extLst>
          </p:cNvPr>
          <p:cNvGrpSpPr/>
          <p:nvPr/>
        </p:nvGrpSpPr>
        <p:grpSpPr>
          <a:xfrm>
            <a:off x="99396" y="4690486"/>
            <a:ext cx="5817563" cy="954107"/>
            <a:chOff x="120257" y="4690482"/>
            <a:chExt cx="5817563" cy="954105"/>
          </a:xfrm>
          <a:solidFill>
            <a:schemeClr val="accent2">
              <a:lumMod val="60000"/>
              <a:lumOff val="40000"/>
            </a:schemeClr>
          </a:solidFill>
        </p:grpSpPr>
        <p:sp>
          <p:nvSpPr>
            <p:cNvPr id="14" name="TextBox 13">
              <a:extLst>
                <a:ext uri="{FF2B5EF4-FFF2-40B4-BE49-F238E27FC236}">
                  <a16:creationId xmlns:a16="http://schemas.microsoft.com/office/drawing/2014/main" id="{1FC21FA0-0EF3-0349-B6A8-D3AA9D8318D8}"/>
                </a:ext>
              </a:extLst>
            </p:cNvPr>
            <p:cNvSpPr txBox="1"/>
            <p:nvPr/>
          </p:nvSpPr>
          <p:spPr>
            <a:xfrm>
              <a:off x="120257" y="4690482"/>
              <a:ext cx="4798976" cy="954105"/>
            </a:xfrm>
            <a:prstGeom prst="rect">
              <a:avLst/>
            </a:prstGeom>
            <a:solidFill>
              <a:schemeClr val="accent1"/>
            </a:solidFill>
            <a:ln>
              <a:noFill/>
            </a:ln>
          </p:spPr>
          <p:txBody>
            <a:bodyPr wrap="square" lIns="91440" tIns="45720" rIns="91440" bIns="45720" rtlCol="0" anchor="t">
              <a:spAutoFit/>
            </a:bodyPr>
            <a:lstStyle/>
            <a:p>
              <a:pPr algn="ctr"/>
              <a:r>
                <a:rPr lang="en-US" sz="2800">
                  <a:solidFill>
                    <a:schemeClr val="bg1"/>
                  </a:solidFill>
                  <a:latin typeface="Arial"/>
                  <a:cs typeface="Arial"/>
                </a:rPr>
                <a:t>Have you been in </a:t>
              </a:r>
              <a:endParaRPr lang="en-US">
                <a:solidFill>
                  <a:schemeClr val="bg1"/>
                </a:solidFill>
              </a:endParaRPr>
            </a:p>
            <a:p>
              <a:pPr algn="ctr"/>
              <a:r>
                <a:rPr lang="en-US" sz="2800">
                  <a:solidFill>
                    <a:schemeClr val="bg1"/>
                  </a:solidFill>
                  <a:latin typeface="Arial"/>
                  <a:cs typeface="Arial"/>
                </a:rPr>
                <a:t>treatment before?</a:t>
              </a:r>
              <a:endParaRPr lang="en-US">
                <a:solidFill>
                  <a:schemeClr val="bg1"/>
                </a:solidFill>
              </a:endParaRPr>
            </a:p>
          </p:txBody>
        </p:sp>
        <p:cxnSp>
          <p:nvCxnSpPr>
            <p:cNvPr id="16" name="Straight Arrow Connector 15">
              <a:extLst>
                <a:ext uri="{FF2B5EF4-FFF2-40B4-BE49-F238E27FC236}">
                  <a16:creationId xmlns:a16="http://schemas.microsoft.com/office/drawing/2014/main" id="{A684E7F1-83A5-B140-A84B-D74CB67CD636}"/>
                </a:ext>
              </a:extLst>
            </p:cNvPr>
            <p:cNvCxnSpPr>
              <a:cxnSpLocks/>
            </p:cNvCxnSpPr>
            <p:nvPr/>
          </p:nvCxnSpPr>
          <p:spPr>
            <a:xfrm>
              <a:off x="4978024" y="5229091"/>
              <a:ext cx="959796" cy="0"/>
            </a:xfrm>
            <a:prstGeom prst="straightConnector1">
              <a:avLst/>
            </a:prstGeom>
            <a:solidFill>
              <a:schemeClr val="accent1"/>
            </a:solidFill>
            <a:ln w="104775">
              <a:solidFill>
                <a:srgbClr val="153753"/>
              </a:solidFill>
              <a:tailEnd type="triangle"/>
            </a:ln>
          </p:spPr>
          <p:style>
            <a:lnRef idx="2">
              <a:schemeClr val="accent5"/>
            </a:lnRef>
            <a:fillRef idx="0">
              <a:schemeClr val="accent5"/>
            </a:fillRef>
            <a:effectRef idx="1">
              <a:schemeClr val="accent5"/>
            </a:effectRef>
            <a:fontRef idx="minor">
              <a:schemeClr val="tx1"/>
            </a:fontRef>
          </p:style>
        </p:cxnSp>
      </p:grpSp>
      <p:sp>
        <p:nvSpPr>
          <p:cNvPr id="21" name="TextBox 20">
            <a:extLst>
              <a:ext uri="{FF2B5EF4-FFF2-40B4-BE49-F238E27FC236}">
                <a16:creationId xmlns:a16="http://schemas.microsoft.com/office/drawing/2014/main" id="{85F0939E-67A8-49E2-952E-03494A8A341C}"/>
              </a:ext>
            </a:extLst>
          </p:cNvPr>
          <p:cNvSpPr txBox="1"/>
          <p:nvPr/>
        </p:nvSpPr>
        <p:spPr>
          <a:xfrm>
            <a:off x="430857" y="248748"/>
            <a:ext cx="11330286"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    	</a:t>
            </a:r>
            <a:r>
              <a:rPr lang="en-US" sz="3600" b="1" u="sng">
                <a:solidFill>
                  <a:srgbClr val="153753"/>
                </a:solidFill>
                <a:latin typeface="Arial" panose="020B0604020202020204" pitchFamily="34" charset="0"/>
                <a:cs typeface="Arial" panose="020B0604020202020204" pitchFamily="34" charset="0"/>
              </a:rPr>
              <a:t>Yes / No</a:t>
            </a:r>
            <a:r>
              <a:rPr lang="en-US" sz="3600" b="1">
                <a:solidFill>
                  <a:srgbClr val="153753"/>
                </a:solidFill>
                <a:latin typeface="Arial" panose="020B0604020202020204" pitchFamily="34" charset="0"/>
                <a:cs typeface="Arial" panose="020B0604020202020204" pitchFamily="34" charset="0"/>
              </a:rPr>
              <a:t>                 </a:t>
            </a:r>
            <a:r>
              <a:rPr lang="en-US" sz="3600">
                <a:solidFill>
                  <a:srgbClr val="153753"/>
                </a:solidFill>
                <a:latin typeface="Arial" panose="020B0604020202020204" pitchFamily="34" charset="0"/>
                <a:cs typeface="Arial" panose="020B0604020202020204" pitchFamily="34" charset="0"/>
              </a:rPr>
              <a:t>vs. 	         </a:t>
            </a:r>
            <a:r>
              <a:rPr lang="en-US" sz="3600" b="1" u="sng">
                <a:solidFill>
                  <a:srgbClr val="153753"/>
                </a:solidFill>
                <a:latin typeface="Arial" panose="020B0604020202020204" pitchFamily="34" charset="0"/>
                <a:cs typeface="Arial" panose="020B0604020202020204" pitchFamily="34" charset="0"/>
              </a:rPr>
              <a:t>Open Ended</a:t>
            </a:r>
          </a:p>
        </p:txBody>
      </p:sp>
      <p:sp>
        <p:nvSpPr>
          <p:cNvPr id="2" name="Rectangle 1">
            <a:extLst>
              <a:ext uri="{FF2B5EF4-FFF2-40B4-BE49-F238E27FC236}">
                <a16:creationId xmlns:a16="http://schemas.microsoft.com/office/drawing/2014/main" id="{08C1F250-2EC0-C5E4-A09B-CF67E2ACF923}"/>
              </a:ext>
            </a:extLst>
          </p:cNvPr>
          <p:cNvSpPr/>
          <p:nvPr/>
        </p:nvSpPr>
        <p:spPr>
          <a:xfrm>
            <a:off x="0" y="6568284"/>
            <a:ext cx="12192000" cy="304800"/>
          </a:xfrm>
          <a:prstGeom prst="rect">
            <a:avLst/>
          </a:prstGeom>
          <a:solidFill>
            <a:srgbClr val="153753"/>
          </a:solidFill>
          <a:ln>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3" name="Picture 2" descr="A close-up of a logo&#10;&#10;AI-generated content may be incorrect.">
            <a:extLst>
              <a:ext uri="{FF2B5EF4-FFF2-40B4-BE49-F238E27FC236}">
                <a16:creationId xmlns:a16="http://schemas.microsoft.com/office/drawing/2014/main" id="{227E121B-89B3-7EDF-8263-536970DC9AF6}"/>
              </a:ext>
            </a:extLst>
          </p:cNvPr>
          <p:cNvPicPr>
            <a:picLocks noChangeAspect="1"/>
          </p:cNvPicPr>
          <p:nvPr/>
        </p:nvPicPr>
        <p:blipFill>
          <a:blip r:embed="rId3"/>
          <a:stretch>
            <a:fillRect/>
          </a:stretch>
        </p:blipFill>
        <p:spPr>
          <a:xfrm>
            <a:off x="0" y="6246574"/>
            <a:ext cx="1466687" cy="611426"/>
          </a:xfrm>
          <a:prstGeom prst="rect">
            <a:avLst/>
          </a:prstGeom>
        </p:spPr>
      </p:pic>
    </p:spTree>
    <p:extLst>
      <p:ext uri="{BB962C8B-B14F-4D97-AF65-F5344CB8AC3E}">
        <p14:creationId xmlns:p14="http://schemas.microsoft.com/office/powerpoint/2010/main" val="180904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89B4B025-1BE7-D146-928F-DA0830D253E3}"/>
              </a:ext>
            </a:extLst>
          </p:cNvPr>
          <p:cNvSpPr txBox="1">
            <a:spLocks/>
          </p:cNvSpPr>
          <p:nvPr/>
        </p:nvSpPr>
        <p:spPr>
          <a:xfrm>
            <a:off x="471264" y="1374456"/>
            <a:ext cx="4468974" cy="4948894"/>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419100" algn="l" rtl="0">
              <a:lnSpc>
                <a:spcPct val="115000"/>
              </a:lnSpc>
              <a:spcBef>
                <a:spcPts val="360"/>
              </a:spcBef>
              <a:spcAft>
                <a:spcPts val="0"/>
              </a:spcAft>
              <a:buClr>
                <a:schemeClr val="dk2"/>
              </a:buClr>
              <a:buSzPts val="3000"/>
              <a:buFont typeface="Calibri"/>
              <a:buChar char="●"/>
              <a:defRPr sz="3000" b="0" i="0" u="none" strike="noStrike" cap="none">
                <a:solidFill>
                  <a:schemeClr val="dk2"/>
                </a:solidFill>
                <a:latin typeface="Calibri"/>
                <a:ea typeface="Calibri"/>
                <a:cs typeface="Calibri"/>
                <a:sym typeface="Calibri"/>
              </a:defRPr>
            </a:lvl1pPr>
            <a:lvl2pPr marL="914400" marR="0" lvl="1" indent="-406400" algn="l" rtl="0">
              <a:lnSpc>
                <a:spcPct val="115000"/>
              </a:lnSpc>
              <a:spcBef>
                <a:spcPts val="360"/>
              </a:spcBef>
              <a:spcAft>
                <a:spcPts val="0"/>
              </a:spcAft>
              <a:buClr>
                <a:schemeClr val="dk2"/>
              </a:buClr>
              <a:buSzPts val="2800"/>
              <a:buFont typeface="Calibri"/>
              <a:buChar char="○"/>
              <a:defRPr sz="2800" b="0" i="0" u="none" strike="noStrike" cap="none">
                <a:solidFill>
                  <a:schemeClr val="dk2"/>
                </a:solidFill>
                <a:latin typeface="Calibri"/>
                <a:ea typeface="Calibri"/>
                <a:cs typeface="Calibri"/>
                <a:sym typeface="Calibri"/>
              </a:defRPr>
            </a:lvl2pPr>
            <a:lvl3pPr marL="1371600" marR="0" lvl="2"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3pPr>
            <a:lvl4pPr marL="1828800" marR="0" lvl="3"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4pPr>
            <a:lvl5pPr marL="2286000" marR="0" lvl="4"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5pPr>
            <a:lvl6pPr marL="2743200" marR="0" lvl="5"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6pPr>
            <a:lvl7pPr marL="3200400" marR="0" lvl="6"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7pPr>
            <a:lvl8pPr marL="3657600" marR="0" lvl="7"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8pPr>
            <a:lvl9pPr marL="4114800" marR="0" lvl="8"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9pPr>
          </a:lstStyle>
          <a:p>
            <a:pPr>
              <a:buClr>
                <a:schemeClr val="tx1"/>
              </a:buClr>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Affirm the person’s struggle, achievements, values and feelings</a:t>
            </a:r>
          </a:p>
          <a:p>
            <a:pPr>
              <a:buClr>
                <a:schemeClr val="tx1"/>
              </a:buClr>
              <a:buFont typeface="Arial" panose="020B0604020202020204" pitchFamily="34" charset="0"/>
              <a:buChar char="•"/>
            </a:pPr>
            <a:endParaRPr lang="en-US" sz="2800">
              <a:solidFill>
                <a:schemeClr val="tx1"/>
              </a:solidFill>
              <a:latin typeface="Arial" panose="020B0604020202020204" pitchFamily="34" charset="0"/>
              <a:cs typeface="Arial" panose="020B0604020202020204" pitchFamily="34" charset="0"/>
            </a:endParaRPr>
          </a:p>
          <a:p>
            <a:pPr>
              <a:spcBef>
                <a:spcPts val="0"/>
              </a:spcBef>
              <a:buClr>
                <a:schemeClr val="tx1"/>
              </a:buClr>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Emphasize a strength</a:t>
            </a:r>
          </a:p>
          <a:p>
            <a:pPr>
              <a:spcBef>
                <a:spcPts val="0"/>
              </a:spcBef>
              <a:buClr>
                <a:schemeClr val="tx1"/>
              </a:buClr>
              <a:buFont typeface="Arial" panose="020B0604020202020204" pitchFamily="34" charset="0"/>
              <a:buChar char="•"/>
            </a:pPr>
            <a:endParaRPr lang="en-US" sz="2800">
              <a:solidFill>
                <a:schemeClr val="tx1"/>
              </a:solidFill>
              <a:latin typeface="Arial" panose="020B0604020202020204" pitchFamily="34" charset="0"/>
              <a:cs typeface="Arial" panose="020B0604020202020204" pitchFamily="34" charset="0"/>
            </a:endParaRPr>
          </a:p>
          <a:p>
            <a:pPr>
              <a:spcBef>
                <a:spcPts val="0"/>
              </a:spcBef>
              <a:buClr>
                <a:schemeClr val="tx1"/>
              </a:buClr>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Notice and appreciate a positive action, even a small one</a:t>
            </a:r>
          </a:p>
          <a:p>
            <a:pPr>
              <a:spcBef>
                <a:spcPts val="0"/>
              </a:spcBef>
              <a:buClr>
                <a:schemeClr val="tx1"/>
              </a:buClr>
              <a:buFont typeface="Arial" panose="020B0604020202020204" pitchFamily="34" charset="0"/>
              <a:buChar char="•"/>
            </a:pPr>
            <a:endParaRPr lang="en-US" sz="3001">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B912EAF-1D91-A3D1-BD52-2CD4193F7D7B}"/>
              </a:ext>
            </a:extLst>
          </p:cNvPr>
          <p:cNvPicPr>
            <a:picLocks noChangeAspect="1"/>
          </p:cNvPicPr>
          <p:nvPr/>
        </p:nvPicPr>
        <p:blipFill>
          <a:blip r:embed="rId3"/>
          <a:stretch>
            <a:fillRect/>
          </a:stretch>
        </p:blipFill>
        <p:spPr>
          <a:xfrm>
            <a:off x="8140942" y="5400676"/>
            <a:ext cx="4117160" cy="1457324"/>
          </a:xfrm>
          <a:prstGeom prst="rect">
            <a:avLst/>
          </a:prstGeom>
        </p:spPr>
      </p:pic>
      <p:sp>
        <p:nvSpPr>
          <p:cNvPr id="10" name="Rectangle 9">
            <a:extLst>
              <a:ext uri="{FF2B5EF4-FFF2-40B4-BE49-F238E27FC236}">
                <a16:creationId xmlns:a16="http://schemas.microsoft.com/office/drawing/2014/main" id="{40ED39B5-59B1-FBBC-E0F3-45FA28123ABF}"/>
              </a:ext>
            </a:extLst>
          </p:cNvPr>
          <p:cNvSpPr/>
          <p:nvPr/>
        </p:nvSpPr>
        <p:spPr>
          <a:xfrm>
            <a:off x="-19546"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9806AE76-7CD2-054B-E16E-57208CD94670}"/>
              </a:ext>
            </a:extLst>
          </p:cNvPr>
          <p:cNvCxnSpPr>
            <a:cxnSpLocks/>
          </p:cNvCxnSpPr>
          <p:nvPr/>
        </p:nvCxnSpPr>
        <p:spPr>
          <a:xfrm>
            <a:off x="4054787" y="1161601"/>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6" name="Google Shape;434;p52">
            <a:extLst>
              <a:ext uri="{FF2B5EF4-FFF2-40B4-BE49-F238E27FC236}">
                <a16:creationId xmlns:a16="http://schemas.microsoft.com/office/drawing/2014/main" id="{88C4647D-6115-5D37-8EB7-86A1A1DF2C80}"/>
              </a:ext>
            </a:extLst>
          </p:cNvPr>
          <p:cNvSpPr txBox="1">
            <a:spLocks/>
          </p:cNvSpPr>
          <p:nvPr/>
        </p:nvSpPr>
        <p:spPr>
          <a:xfrm>
            <a:off x="762000" y="276926"/>
            <a:ext cx="10972800" cy="807900"/>
          </a:xfrm>
          <a:prstGeom prst="rect">
            <a:avLst/>
          </a:prstGeom>
          <a:noFill/>
          <a:ln>
            <a:noFill/>
          </a:ln>
        </p:spPr>
        <p:txBody>
          <a:bodyPr spcFirstLastPara="1" vert="horz" wrap="square" lIns="91426" tIns="45700" rIns="91426"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a:solidFill>
                  <a:srgbClr val="153753"/>
                </a:solidFill>
                <a:latin typeface="Arial" panose="020B0604020202020204" pitchFamily="34" charset="0"/>
                <a:cs typeface="Arial" panose="020B0604020202020204" pitchFamily="34" charset="0"/>
              </a:rPr>
              <a:t>Affirmations</a:t>
            </a:r>
          </a:p>
        </p:txBody>
      </p:sp>
      <p:sp>
        <p:nvSpPr>
          <p:cNvPr id="2" name="Text Placeholder 2">
            <a:extLst>
              <a:ext uri="{FF2B5EF4-FFF2-40B4-BE49-F238E27FC236}">
                <a16:creationId xmlns:a16="http://schemas.microsoft.com/office/drawing/2014/main" id="{DC11D815-D414-9EFE-40B4-AE66811469C4}"/>
              </a:ext>
            </a:extLst>
          </p:cNvPr>
          <p:cNvSpPr txBox="1">
            <a:spLocks/>
          </p:cNvSpPr>
          <p:nvPr/>
        </p:nvSpPr>
        <p:spPr>
          <a:xfrm>
            <a:off x="5715001" y="1458249"/>
            <a:ext cx="6343650" cy="3941492"/>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i="1">
                <a:latin typeface="Arial" panose="020B0604020202020204" pitchFamily="34" charset="0"/>
                <a:cs typeface="Arial" panose="020B0604020202020204" pitchFamily="34" charset="0"/>
              </a:rPr>
              <a:t>“It takes courage to face such difficult challenges.”</a:t>
            </a:r>
          </a:p>
          <a:p>
            <a:pPr marL="0" indent="0">
              <a:lnSpc>
                <a:spcPct val="100000"/>
              </a:lnSpc>
              <a:spcBef>
                <a:spcPts val="0"/>
              </a:spcBef>
              <a:buNone/>
            </a:pPr>
            <a:endParaRPr lang="en-US" i="1">
              <a:latin typeface="Arial" panose="020B0604020202020204" pitchFamily="34" charset="0"/>
              <a:cs typeface="Arial" panose="020B0604020202020204" pitchFamily="34" charset="0"/>
            </a:endParaRPr>
          </a:p>
          <a:p>
            <a:pPr>
              <a:lnSpc>
                <a:spcPct val="100000"/>
              </a:lnSpc>
              <a:spcBef>
                <a:spcPts val="0"/>
              </a:spcBef>
            </a:pPr>
            <a:r>
              <a:rPr lang="en-US" i="1">
                <a:latin typeface="Arial" panose="020B0604020202020204" pitchFamily="34" charset="0"/>
                <a:cs typeface="Arial" panose="020B0604020202020204" pitchFamily="34" charset="0"/>
              </a:rPr>
              <a:t>“You’ve quit before; That took a lot of strength.”</a:t>
            </a:r>
          </a:p>
          <a:p>
            <a:pPr>
              <a:lnSpc>
                <a:spcPct val="100000"/>
              </a:lnSpc>
              <a:spcBef>
                <a:spcPts val="0"/>
              </a:spcBef>
            </a:pPr>
            <a:endParaRPr lang="en-US" i="1">
              <a:latin typeface="Arial" panose="020B0604020202020204" pitchFamily="34" charset="0"/>
              <a:cs typeface="Arial" panose="020B0604020202020204" pitchFamily="34" charset="0"/>
            </a:endParaRPr>
          </a:p>
          <a:p>
            <a:pPr>
              <a:lnSpc>
                <a:spcPct val="100000"/>
              </a:lnSpc>
              <a:spcBef>
                <a:spcPts val="0"/>
              </a:spcBef>
            </a:pPr>
            <a:r>
              <a:rPr lang="en-US" i="1">
                <a:latin typeface="Arial" panose="020B0604020202020204" pitchFamily="34" charset="0"/>
                <a:cs typeface="Arial" panose="020B0604020202020204" pitchFamily="34" charset="0"/>
              </a:rPr>
              <a:t>“I know you didn’t expect to talk to me today, so I appreciate you doing so.”</a:t>
            </a:r>
          </a:p>
        </p:txBody>
      </p:sp>
      <p:grpSp>
        <p:nvGrpSpPr>
          <p:cNvPr id="4" name="Group 3">
            <a:extLst>
              <a:ext uri="{FF2B5EF4-FFF2-40B4-BE49-F238E27FC236}">
                <a16:creationId xmlns:a16="http://schemas.microsoft.com/office/drawing/2014/main" id="{CC571FC4-BB59-9D7B-6059-45A714658C8D}"/>
              </a:ext>
            </a:extLst>
          </p:cNvPr>
          <p:cNvGrpSpPr/>
          <p:nvPr/>
        </p:nvGrpSpPr>
        <p:grpSpPr>
          <a:xfrm>
            <a:off x="10426552" y="28663"/>
            <a:ext cx="1513145" cy="1273552"/>
            <a:chOff x="10426552" y="28663"/>
            <a:chExt cx="1513145" cy="1273552"/>
          </a:xfrm>
        </p:grpSpPr>
        <p:sp>
          <p:nvSpPr>
            <p:cNvPr id="6" name="Rectangle: Rounded Corners 16">
              <a:extLst>
                <a:ext uri="{FF2B5EF4-FFF2-40B4-BE49-F238E27FC236}">
                  <a16:creationId xmlns:a16="http://schemas.microsoft.com/office/drawing/2014/main" id="{82EDD5F9-368F-7565-7090-A92152295502}"/>
                </a:ext>
              </a:extLst>
            </p:cNvPr>
            <p:cNvSpPr/>
            <p:nvPr/>
          </p:nvSpPr>
          <p:spPr>
            <a:xfrm>
              <a:off x="10644247" y="309990"/>
              <a:ext cx="1295450" cy="992225"/>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OARS</a:t>
              </a:r>
            </a:p>
          </p:txBody>
        </p:sp>
        <p:sp>
          <p:nvSpPr>
            <p:cNvPr id="7" name="Oval 6">
              <a:extLst>
                <a:ext uri="{FF2B5EF4-FFF2-40B4-BE49-F238E27FC236}">
                  <a16:creationId xmlns:a16="http://schemas.microsoft.com/office/drawing/2014/main" id="{5F41F497-FE3D-BB50-4DD9-DB01E7906051}"/>
                </a:ext>
              </a:extLst>
            </p:cNvPr>
            <p:cNvSpPr/>
            <p:nvPr/>
          </p:nvSpPr>
          <p:spPr>
            <a:xfrm>
              <a:off x="10426552" y="28663"/>
              <a:ext cx="546247" cy="526788"/>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153753"/>
                  </a:solidFill>
                </a:rPr>
                <a:t>1</a:t>
              </a:r>
            </a:p>
          </p:txBody>
        </p:sp>
      </p:grpSp>
    </p:spTree>
    <p:extLst>
      <p:ext uri="{BB962C8B-B14F-4D97-AF65-F5344CB8AC3E}">
        <p14:creationId xmlns:p14="http://schemas.microsoft.com/office/powerpoint/2010/main" val="312532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DA86C3-866C-6949-B146-DE81E88FA3C8}"/>
              </a:ext>
            </a:extLst>
          </p:cNvPr>
          <p:cNvSpPr/>
          <p:nvPr/>
        </p:nvSpPr>
        <p:spPr>
          <a:xfrm>
            <a:off x="8229600" y="3429000"/>
            <a:ext cx="3962400" cy="109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9" name="Picture 8">
            <a:extLst>
              <a:ext uri="{FF2B5EF4-FFF2-40B4-BE49-F238E27FC236}">
                <a16:creationId xmlns:a16="http://schemas.microsoft.com/office/drawing/2014/main" id="{8FDAD251-049C-50FD-6BB5-76A5FA37E239}"/>
              </a:ext>
            </a:extLst>
          </p:cNvPr>
          <p:cNvPicPr>
            <a:picLocks noChangeAspect="1"/>
          </p:cNvPicPr>
          <p:nvPr/>
        </p:nvPicPr>
        <p:blipFill>
          <a:blip r:embed="rId3"/>
          <a:srcRect t="2456"/>
          <a:stretch/>
        </p:blipFill>
        <p:spPr>
          <a:xfrm>
            <a:off x="8815388" y="5212870"/>
            <a:ext cx="3376612" cy="1693239"/>
          </a:xfrm>
          <a:prstGeom prst="rect">
            <a:avLst/>
          </a:prstGeom>
        </p:spPr>
      </p:pic>
      <p:sp>
        <p:nvSpPr>
          <p:cNvPr id="12" name="Google Shape;434;p52">
            <a:extLst>
              <a:ext uri="{FF2B5EF4-FFF2-40B4-BE49-F238E27FC236}">
                <a16:creationId xmlns:a16="http://schemas.microsoft.com/office/drawing/2014/main" id="{D86D4E9C-E446-F9D9-7CD1-AD5D9AB204CA}"/>
              </a:ext>
            </a:extLst>
          </p:cNvPr>
          <p:cNvSpPr txBox="1">
            <a:spLocks/>
          </p:cNvSpPr>
          <p:nvPr/>
        </p:nvSpPr>
        <p:spPr>
          <a:xfrm>
            <a:off x="609600" y="234696"/>
            <a:ext cx="10972800" cy="807900"/>
          </a:xfrm>
          <a:prstGeom prst="rect">
            <a:avLst/>
          </a:prstGeom>
          <a:noFill/>
          <a:ln>
            <a:noFill/>
          </a:ln>
        </p:spPr>
        <p:txBody>
          <a:bodyPr spcFirstLastPara="1" vert="horz" wrap="square" lIns="91426" tIns="45700" rIns="91426"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a:solidFill>
                  <a:srgbClr val="153753"/>
                </a:solidFill>
                <a:latin typeface="Arial" panose="020B0604020202020204" pitchFamily="34" charset="0"/>
                <a:cs typeface="Arial" panose="020B0604020202020204" pitchFamily="34" charset="0"/>
              </a:rPr>
              <a:t>Reflect</a:t>
            </a:r>
          </a:p>
        </p:txBody>
      </p:sp>
      <p:cxnSp>
        <p:nvCxnSpPr>
          <p:cNvPr id="13" name="Straight Connector 12">
            <a:extLst>
              <a:ext uri="{FF2B5EF4-FFF2-40B4-BE49-F238E27FC236}">
                <a16:creationId xmlns:a16="http://schemas.microsoft.com/office/drawing/2014/main" id="{68638927-7B12-C02C-F022-483C819AD830}"/>
              </a:ext>
            </a:extLst>
          </p:cNvPr>
          <p:cNvCxnSpPr>
            <a:cxnSpLocks/>
          </p:cNvCxnSpPr>
          <p:nvPr/>
        </p:nvCxnSpPr>
        <p:spPr>
          <a:xfrm>
            <a:off x="3902387" y="1161601"/>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71D3E7E4-F913-25AE-ACE7-763502128B46}"/>
              </a:ext>
            </a:extLst>
          </p:cNvPr>
          <p:cNvSpPr/>
          <p:nvPr/>
        </p:nvSpPr>
        <p:spPr>
          <a:xfrm>
            <a:off x="10510091" y="169364"/>
            <a:ext cx="1211912"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OARS</a:t>
            </a:r>
          </a:p>
        </p:txBody>
      </p:sp>
      <p:sp>
        <p:nvSpPr>
          <p:cNvPr id="15" name="Oval 14">
            <a:extLst>
              <a:ext uri="{FF2B5EF4-FFF2-40B4-BE49-F238E27FC236}">
                <a16:creationId xmlns:a16="http://schemas.microsoft.com/office/drawing/2014/main" id="{7B682A72-0ADB-D532-4280-ADB82F72D358}"/>
              </a:ext>
            </a:extLst>
          </p:cNvPr>
          <p:cNvSpPr/>
          <p:nvPr/>
        </p:nvSpPr>
        <p:spPr>
          <a:xfrm>
            <a:off x="10426553" y="28663"/>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153753"/>
                </a:solidFill>
              </a:rPr>
              <a:t>1</a:t>
            </a:r>
          </a:p>
        </p:txBody>
      </p:sp>
      <p:sp>
        <p:nvSpPr>
          <p:cNvPr id="16" name="Rectangle 15">
            <a:extLst>
              <a:ext uri="{FF2B5EF4-FFF2-40B4-BE49-F238E27FC236}">
                <a16:creationId xmlns:a16="http://schemas.microsoft.com/office/drawing/2014/main" id="{142F48FB-1E71-880E-D325-CDF856281892}"/>
              </a:ext>
            </a:extLst>
          </p:cNvPr>
          <p:cNvSpPr/>
          <p:nvPr/>
        </p:nvSpPr>
        <p:spPr>
          <a:xfrm>
            <a:off x="-19546"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441;p53">
            <a:extLst>
              <a:ext uri="{FF2B5EF4-FFF2-40B4-BE49-F238E27FC236}">
                <a16:creationId xmlns:a16="http://schemas.microsoft.com/office/drawing/2014/main" id="{317658EB-AB92-2758-028B-0C1701B1A0AD}"/>
              </a:ext>
            </a:extLst>
          </p:cNvPr>
          <p:cNvSpPr txBox="1">
            <a:spLocks/>
          </p:cNvSpPr>
          <p:nvPr/>
        </p:nvSpPr>
        <p:spPr>
          <a:xfrm>
            <a:off x="497278" y="1338747"/>
            <a:ext cx="5598722" cy="4907821"/>
          </a:xfrm>
          <a:prstGeom prst="rect">
            <a:avLst/>
          </a:prstGeom>
        </p:spPr>
        <p:txBody>
          <a:bodyPr spcFirstLastPara="1" vert="horz" wrap="square" lIns="91426" tIns="45700" rIns="91426" bIns="45700" rtlCol="0" anchor="t" anchorCtr="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495300" indent="-457200">
              <a:lnSpc>
                <a:spcPct val="100000"/>
              </a:lnSpc>
              <a:spcBef>
                <a:spcPts val="0"/>
              </a:spcBef>
              <a:buSzPts val="3000"/>
            </a:pPr>
            <a:r>
              <a:rPr lang="en-US">
                <a:latin typeface="Arial" panose="020B0604020202020204" pitchFamily="34" charset="0"/>
                <a:cs typeface="Arial" panose="020B0604020202020204" pitchFamily="34" charset="0"/>
              </a:rPr>
              <a:t>Communicates that you have listened</a:t>
            </a:r>
          </a:p>
          <a:p>
            <a:pPr marL="495300" indent="-457200">
              <a:lnSpc>
                <a:spcPct val="100000"/>
              </a:lnSpc>
              <a:spcBef>
                <a:spcPts val="0"/>
              </a:spcBef>
              <a:buSzPts val="3000"/>
            </a:pPr>
            <a:endParaRPr lang="en-US" sz="1600">
              <a:latin typeface="Arial" panose="020B0604020202020204" pitchFamily="34" charset="0"/>
              <a:cs typeface="Arial" panose="020B0604020202020204" pitchFamily="34" charset="0"/>
            </a:endParaRPr>
          </a:p>
          <a:p>
            <a:pPr marL="495300" indent="-457200">
              <a:lnSpc>
                <a:spcPct val="100000"/>
              </a:lnSpc>
              <a:spcBef>
                <a:spcPts val="0"/>
              </a:spcBef>
              <a:buSzPts val="3000"/>
            </a:pPr>
            <a:r>
              <a:rPr lang="en-US">
                <a:latin typeface="Arial" panose="020B0604020202020204" pitchFamily="34" charset="0"/>
                <a:cs typeface="Arial" panose="020B0604020202020204" pitchFamily="34" charset="0"/>
              </a:rPr>
              <a:t>Serves as a ‘check’ that you correctly understood what was said</a:t>
            </a:r>
          </a:p>
          <a:p>
            <a:pPr marL="495300" indent="-457200">
              <a:lnSpc>
                <a:spcPct val="100000"/>
              </a:lnSpc>
              <a:spcBef>
                <a:spcPts val="0"/>
              </a:spcBef>
              <a:buSzPts val="3000"/>
            </a:pPr>
            <a:endParaRPr lang="en-US" sz="1600">
              <a:latin typeface="Arial" panose="020B0604020202020204" pitchFamily="34" charset="0"/>
              <a:cs typeface="Arial" panose="020B0604020202020204" pitchFamily="34" charset="0"/>
            </a:endParaRPr>
          </a:p>
          <a:p>
            <a:pPr marL="495300" indent="-457200">
              <a:lnSpc>
                <a:spcPct val="100000"/>
              </a:lnSpc>
              <a:spcBef>
                <a:spcPts val="0"/>
              </a:spcBef>
              <a:buSzPts val="3000"/>
            </a:pPr>
            <a:r>
              <a:rPr lang="en-US">
                <a:latin typeface="Arial" panose="020B0604020202020204" pitchFamily="34" charset="0"/>
                <a:cs typeface="Arial" panose="020B0604020202020204" pitchFamily="34" charset="0"/>
              </a:rPr>
              <a:t>An effective, non-confrontational way to reduce resistance</a:t>
            </a:r>
          </a:p>
          <a:p>
            <a:pPr marL="495300" indent="-457200">
              <a:lnSpc>
                <a:spcPct val="100000"/>
              </a:lnSpc>
              <a:spcBef>
                <a:spcPts val="0"/>
              </a:spcBef>
              <a:buSzPts val="3000"/>
            </a:pPr>
            <a:endParaRPr lang="en-US" sz="1600">
              <a:latin typeface="Arial" panose="020B0604020202020204" pitchFamily="34" charset="0"/>
              <a:cs typeface="Arial" panose="020B0604020202020204" pitchFamily="34" charset="0"/>
            </a:endParaRPr>
          </a:p>
          <a:p>
            <a:pPr marL="495300" indent="-457200">
              <a:lnSpc>
                <a:spcPct val="100000"/>
              </a:lnSpc>
              <a:spcBef>
                <a:spcPts val="0"/>
              </a:spcBef>
              <a:buSzPts val="3000"/>
            </a:pPr>
            <a:r>
              <a:rPr lang="en-US">
                <a:latin typeface="Arial" panose="020B0604020202020204" pitchFamily="34" charset="0"/>
                <a:cs typeface="Arial" panose="020B0604020202020204" pitchFamily="34" charset="0"/>
              </a:rPr>
              <a:t>Expands on the meaning of what was said</a:t>
            </a:r>
          </a:p>
        </p:txBody>
      </p:sp>
      <p:sp>
        <p:nvSpPr>
          <p:cNvPr id="6" name="Text Placeholder 2">
            <a:extLst>
              <a:ext uri="{FF2B5EF4-FFF2-40B4-BE49-F238E27FC236}">
                <a16:creationId xmlns:a16="http://schemas.microsoft.com/office/drawing/2014/main" id="{387A20A8-ADCD-F421-F28D-315EBFB99ED9}"/>
              </a:ext>
            </a:extLst>
          </p:cNvPr>
          <p:cNvSpPr txBox="1">
            <a:spLocks/>
          </p:cNvSpPr>
          <p:nvPr/>
        </p:nvSpPr>
        <p:spPr>
          <a:xfrm>
            <a:off x="6898078" y="1338747"/>
            <a:ext cx="5293922" cy="4590547"/>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Clr>
                <a:srgbClr val="000000"/>
              </a:buClr>
            </a:pPr>
            <a:r>
              <a:rPr lang="en-US" sz="3001" i="1">
                <a:latin typeface="Arial" panose="020B0604020202020204" pitchFamily="34" charset="0"/>
                <a:cs typeface="Arial" panose="020B0604020202020204" pitchFamily="34" charset="0"/>
              </a:rPr>
              <a:t>“What I’m hearing you saying is…”</a:t>
            </a:r>
          </a:p>
          <a:p>
            <a:pPr>
              <a:lnSpc>
                <a:spcPct val="120000"/>
              </a:lnSpc>
              <a:spcBef>
                <a:spcPts val="0"/>
              </a:spcBef>
              <a:buClr>
                <a:srgbClr val="000000"/>
              </a:buClr>
            </a:pPr>
            <a:endParaRPr lang="en-US" sz="1600" i="1">
              <a:latin typeface="Arial" panose="020B0604020202020204" pitchFamily="34" charset="0"/>
              <a:cs typeface="Arial" panose="020B0604020202020204" pitchFamily="34" charset="0"/>
            </a:endParaRPr>
          </a:p>
          <a:p>
            <a:pPr>
              <a:lnSpc>
                <a:spcPct val="120000"/>
              </a:lnSpc>
              <a:spcBef>
                <a:spcPts val="0"/>
              </a:spcBef>
              <a:buClr>
                <a:srgbClr val="000000"/>
              </a:buClr>
            </a:pPr>
            <a:r>
              <a:rPr lang="en-US" sz="3001" i="1">
                <a:latin typeface="Arial" panose="020B0604020202020204" pitchFamily="34" charset="0"/>
                <a:cs typeface="Arial" panose="020B0604020202020204" pitchFamily="34" charset="0"/>
              </a:rPr>
              <a:t>“So on the one hand it seems like.. and, yet on the other hand...”</a:t>
            </a:r>
          </a:p>
          <a:p>
            <a:pPr>
              <a:lnSpc>
                <a:spcPct val="120000"/>
              </a:lnSpc>
              <a:spcBef>
                <a:spcPts val="0"/>
              </a:spcBef>
              <a:buClr>
                <a:srgbClr val="000000"/>
              </a:buClr>
            </a:pPr>
            <a:endParaRPr lang="en-US" sz="1500" i="1">
              <a:latin typeface="Arial" panose="020B0604020202020204" pitchFamily="34" charset="0"/>
              <a:cs typeface="Arial" panose="020B0604020202020204" pitchFamily="34" charset="0"/>
            </a:endParaRPr>
          </a:p>
          <a:p>
            <a:pPr>
              <a:lnSpc>
                <a:spcPct val="110000"/>
              </a:lnSpc>
              <a:spcBef>
                <a:spcPts val="0"/>
              </a:spcBef>
              <a:buClr>
                <a:srgbClr val="000000"/>
              </a:buClr>
            </a:pPr>
            <a:r>
              <a:rPr lang="en-US" sz="3001" i="1">
                <a:latin typeface="Arial" panose="020B0604020202020204" pitchFamily="34" charset="0"/>
                <a:cs typeface="Arial" panose="020B0604020202020204" pitchFamily="34" charset="0"/>
              </a:rPr>
              <a:t>“Let me see if I heard you correctly...”</a:t>
            </a: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848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1" name="Google Shape;451;p54"/>
          <p:cNvSpPr/>
          <p:nvPr/>
        </p:nvSpPr>
        <p:spPr>
          <a:xfrm>
            <a:off x="609600" y="1563378"/>
            <a:ext cx="9463088" cy="3464350"/>
          </a:xfrm>
          <a:prstGeom prst="roundRect">
            <a:avLst>
              <a:gd name="adj" fmla="val 16667"/>
            </a:avLst>
          </a:prstGeom>
          <a:solidFill>
            <a:srgbClr val="FFFFFF"/>
          </a:solidFill>
          <a:ln w="3175" cap="flat" cmpd="sng">
            <a:noFill/>
            <a:prstDash val="solid"/>
            <a:round/>
            <a:headEnd type="none" w="sm" len="sm"/>
            <a:tailEnd type="none" w="sm" len="sm"/>
          </a:ln>
        </p:spPr>
        <p:txBody>
          <a:bodyPr spcFirstLastPara="1" wrap="square" lIns="91426" tIns="91426" rIns="91426" bIns="91426" anchor="t" anchorCtr="0">
            <a:noAutofit/>
          </a:bodyPr>
          <a:lstStyle/>
          <a:p>
            <a:pPr marL="495300" indent="-457200">
              <a:buSzPts val="3000"/>
              <a:buFont typeface="Arial" panose="020B0604020202020204" pitchFamily="34" charset="0"/>
              <a:buChar char="•"/>
            </a:pPr>
            <a:r>
              <a:rPr lang="en-US" sz="2800" i="1">
                <a:latin typeface="Arial"/>
                <a:ea typeface="Calibri"/>
                <a:cs typeface="Arial"/>
                <a:sym typeface="Calibri"/>
              </a:rPr>
              <a:t>“What you’ve said is important, and I want to be sure I have it right…”   </a:t>
            </a:r>
            <a:endParaRPr lang="en-US" sz="2800" i="1">
              <a:latin typeface="Arial" panose="020B0604020202020204" pitchFamily="34" charset="0"/>
              <a:ea typeface="Calibri"/>
              <a:cs typeface="Arial" panose="020B0604020202020204" pitchFamily="34" charset="0"/>
            </a:endParaRPr>
          </a:p>
          <a:p>
            <a:pPr marL="495300" indent="-457200">
              <a:buSzPts val="3000"/>
              <a:buFont typeface="Arial" panose="020B0604020202020204" pitchFamily="34" charset="0"/>
              <a:buChar char="•"/>
            </a:pPr>
            <a:endParaRPr sz="2800" i="1">
              <a:latin typeface="Arial" panose="020B0604020202020204" pitchFamily="34" charset="0"/>
              <a:ea typeface="Calibri"/>
              <a:cs typeface="Arial" panose="020B0604020202020204" pitchFamily="34" charset="0"/>
            </a:endParaRPr>
          </a:p>
          <a:p>
            <a:pPr marL="495300" indent="-457200">
              <a:buSzPts val="3000"/>
              <a:buFont typeface="Arial" panose="020B0604020202020204" pitchFamily="34" charset="0"/>
              <a:buChar char="•"/>
            </a:pPr>
            <a:r>
              <a:rPr lang="en-US" sz="2800" i="1">
                <a:latin typeface="Arial"/>
                <a:ea typeface="Calibri"/>
                <a:cs typeface="Arial"/>
                <a:sym typeface="Calibri"/>
              </a:rPr>
              <a:t>“So, what I think I hear you saying is…”  </a:t>
            </a:r>
            <a:endParaRPr sz="2800" i="1">
              <a:latin typeface="Arial" panose="020B0604020202020204" pitchFamily="34" charset="0"/>
              <a:ea typeface="Calibri"/>
              <a:cs typeface="Arial" panose="020B0604020202020204" pitchFamily="34" charset="0"/>
            </a:endParaRPr>
          </a:p>
          <a:p>
            <a:pPr marL="495300" indent="-457200">
              <a:buSzPts val="3000"/>
              <a:buFont typeface="Arial" panose="020B0604020202020204" pitchFamily="34" charset="0"/>
              <a:buChar char="•"/>
            </a:pPr>
            <a:endParaRPr lang="en-US" sz="2800" i="1">
              <a:latin typeface="Arial" panose="020B0604020202020204" pitchFamily="34" charset="0"/>
              <a:ea typeface="Calibri"/>
              <a:cs typeface="Arial" panose="020B0604020202020204" pitchFamily="34" charset="0"/>
            </a:endParaRPr>
          </a:p>
          <a:p>
            <a:pPr marL="495300" indent="-457200">
              <a:buSzPts val="3000"/>
              <a:buFont typeface="Arial" panose="020B0604020202020204" pitchFamily="34" charset="0"/>
              <a:buChar char="•"/>
            </a:pPr>
            <a:r>
              <a:rPr lang="en-US" sz="2800" i="1">
                <a:latin typeface="Arial"/>
                <a:ea typeface="Calibri"/>
                <a:cs typeface="Arial"/>
                <a:sym typeface="Calibri"/>
              </a:rPr>
              <a:t>“Is there anything else you’d like to tell </a:t>
            </a:r>
          </a:p>
          <a:p>
            <a:pPr marL="495300" lvl="1">
              <a:buSzPts val="3000"/>
            </a:pPr>
            <a:r>
              <a:rPr lang="en-US" sz="2800" i="1">
                <a:latin typeface="Arial"/>
                <a:ea typeface="Calibri"/>
                <a:cs typeface="Arial"/>
                <a:sym typeface="Calibri"/>
              </a:rPr>
              <a:t>me about this?”</a:t>
            </a:r>
            <a:endParaRPr sz="2800" i="1">
              <a:latin typeface="Arial"/>
              <a:ea typeface="Calibri"/>
              <a:cs typeface="Arial"/>
            </a:endParaRPr>
          </a:p>
        </p:txBody>
      </p:sp>
      <p:graphicFrame>
        <p:nvGraphicFramePr>
          <p:cNvPr id="2" name="Google Shape;412;p49">
            <a:extLst>
              <a:ext uri="{FF2B5EF4-FFF2-40B4-BE49-F238E27FC236}">
                <a16:creationId xmlns:a16="http://schemas.microsoft.com/office/drawing/2014/main" id="{69B9FCBF-C60D-2FC9-5F2F-FAAC7D0F02D7}"/>
              </a:ext>
            </a:extLst>
          </p:cNvPr>
          <p:cNvGraphicFramePr/>
          <p:nvPr>
            <p:extLst>
              <p:ext uri="{D42A27DB-BD31-4B8C-83A1-F6EECF244321}">
                <p14:modId xmlns:p14="http://schemas.microsoft.com/office/powerpoint/2010/main" val="3473151149"/>
              </p:ext>
            </p:extLst>
          </p:nvPr>
        </p:nvGraphicFramePr>
        <p:xfrm>
          <a:off x="7786688" y="4171950"/>
          <a:ext cx="4405312" cy="2682256"/>
        </p:xfrm>
        <a:graphic>
          <a:graphicData uri="http://schemas.openxmlformats.org/drawingml/2006/table">
            <a:tbl>
              <a:tblPr>
                <a:noFill/>
              </a:tblPr>
              <a:tblGrid>
                <a:gridCol w="491591">
                  <a:extLst>
                    <a:ext uri="{9D8B030D-6E8A-4147-A177-3AD203B41FA5}">
                      <a16:colId xmlns:a16="http://schemas.microsoft.com/office/drawing/2014/main" val="20000"/>
                    </a:ext>
                  </a:extLst>
                </a:gridCol>
                <a:gridCol w="565363">
                  <a:extLst>
                    <a:ext uri="{9D8B030D-6E8A-4147-A177-3AD203B41FA5}">
                      <a16:colId xmlns:a16="http://schemas.microsoft.com/office/drawing/2014/main" val="20001"/>
                    </a:ext>
                  </a:extLst>
                </a:gridCol>
                <a:gridCol w="617956">
                  <a:extLst>
                    <a:ext uri="{9D8B030D-6E8A-4147-A177-3AD203B41FA5}">
                      <a16:colId xmlns:a16="http://schemas.microsoft.com/office/drawing/2014/main" val="20002"/>
                    </a:ext>
                  </a:extLst>
                </a:gridCol>
                <a:gridCol w="2730402">
                  <a:extLst>
                    <a:ext uri="{9D8B030D-6E8A-4147-A177-3AD203B41FA5}">
                      <a16:colId xmlns:a16="http://schemas.microsoft.com/office/drawing/2014/main" val="20003"/>
                    </a:ext>
                  </a:extLst>
                </a:gridCol>
              </a:tblGrid>
              <a:tr h="692722">
                <a:tc gridSpan="3">
                  <a:txBody>
                    <a:bodyPr/>
                    <a:lstStyle/>
                    <a:p>
                      <a:pPr marL="0" lvl="0" indent="0" algn="l" rtl="0">
                        <a:spcBef>
                          <a:spcPts val="0"/>
                        </a:spcBef>
                        <a:spcAft>
                          <a:spcPts val="0"/>
                        </a:spcAft>
                        <a:buNone/>
                      </a:pPr>
                      <a:endParaRPr sz="3400" b="1"/>
                    </a:p>
                  </a:txBody>
                  <a:tcPr marL="91426" marR="91426" marT="91426" marB="91426">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2200" b="1">
                          <a:solidFill>
                            <a:schemeClr val="bg1"/>
                          </a:solidFill>
                          <a:latin typeface="Arial" panose="020B0604020202020204" pitchFamily="34" charset="0"/>
                          <a:cs typeface="Arial" panose="020B0604020202020204" pitchFamily="34" charset="0"/>
                        </a:rPr>
                        <a:t>SUMMARIZE</a:t>
                      </a:r>
                      <a:endParaRPr sz="2200" b="1">
                        <a:solidFill>
                          <a:schemeClr val="bg1"/>
                        </a:solidFill>
                        <a:latin typeface="Arial" panose="020B0604020202020204" pitchFamily="34" charset="0"/>
                        <a:cs typeface="Arial" panose="020B0604020202020204" pitchFamily="34" charset="0"/>
                      </a:endParaRPr>
                    </a:p>
                  </a:txBody>
                  <a:tcPr marL="91426" marR="91426" marT="91426" marB="91426"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71A2BD"/>
                    </a:solidFill>
                  </a:tcPr>
                </a:tc>
                <a:extLst>
                  <a:ext uri="{0D108BD9-81ED-4DB2-BD59-A6C34878D82A}">
                    <a16:rowId xmlns:a16="http://schemas.microsoft.com/office/drawing/2014/main" val="10000"/>
                  </a:ext>
                </a:extLst>
              </a:tr>
              <a:tr h="692722">
                <a:tc gridSpan="2">
                  <a:txBody>
                    <a:bodyPr/>
                    <a:lstStyle/>
                    <a:p>
                      <a:pPr marL="0" lvl="0" indent="0" algn="l" rtl="0">
                        <a:spcBef>
                          <a:spcPts val="0"/>
                        </a:spcBef>
                        <a:spcAft>
                          <a:spcPts val="0"/>
                        </a:spcAft>
                        <a:buNone/>
                      </a:pPr>
                      <a:endParaRPr sz="3400" b="1"/>
                    </a:p>
                  </a:txBody>
                  <a:tcPr marL="91426" marR="91426" marT="91426" marB="91426">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2200" b="1">
                          <a:solidFill>
                            <a:schemeClr val="bg1"/>
                          </a:solidFill>
                          <a:latin typeface="Arial" panose="020B0604020202020204" pitchFamily="34" charset="0"/>
                          <a:cs typeface="Arial" panose="020B0604020202020204" pitchFamily="34" charset="0"/>
                        </a:rPr>
                        <a:t>REFLECT</a:t>
                      </a:r>
                      <a:endParaRPr sz="2200" b="1">
                        <a:solidFill>
                          <a:schemeClr val="bg1"/>
                        </a:solidFill>
                        <a:latin typeface="Arial" panose="020B0604020202020204" pitchFamily="34" charset="0"/>
                        <a:cs typeface="Arial" panose="020B0604020202020204" pitchFamily="34" charset="0"/>
                      </a:endParaRPr>
                    </a:p>
                  </a:txBody>
                  <a:tcPr marL="91426" marR="91426" marT="91426" marB="91426"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508CAE"/>
                    </a:solidFill>
                  </a:tcPr>
                </a:tc>
                <a:tc hMerge="1">
                  <a:txBody>
                    <a:bodyPr/>
                    <a:lstStyle/>
                    <a:p>
                      <a:endParaRPr lang="en-US"/>
                    </a:p>
                  </a:txBody>
                  <a:tcPr/>
                </a:tc>
                <a:extLst>
                  <a:ext uri="{0D108BD9-81ED-4DB2-BD59-A6C34878D82A}">
                    <a16:rowId xmlns:a16="http://schemas.microsoft.com/office/drawing/2014/main" val="10001"/>
                  </a:ext>
                </a:extLst>
              </a:tr>
              <a:tr h="692722">
                <a:tc>
                  <a:txBody>
                    <a:bodyPr/>
                    <a:lstStyle/>
                    <a:p>
                      <a:pPr marL="0" lvl="0" indent="0" algn="l" rtl="0">
                        <a:spcBef>
                          <a:spcPts val="0"/>
                        </a:spcBef>
                        <a:spcAft>
                          <a:spcPts val="0"/>
                        </a:spcAft>
                        <a:buNone/>
                      </a:pPr>
                      <a:endParaRPr sz="3400" b="1"/>
                    </a:p>
                  </a:txBody>
                  <a:tcPr marL="91426" marR="91426" marT="91426" marB="91426">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2200" b="1">
                          <a:solidFill>
                            <a:schemeClr val="bg1"/>
                          </a:solidFill>
                          <a:latin typeface="Arial" panose="020B0604020202020204" pitchFamily="34" charset="0"/>
                          <a:cs typeface="Arial" panose="020B0604020202020204" pitchFamily="34" charset="0"/>
                        </a:rPr>
                        <a:t>AFFIRM</a:t>
                      </a:r>
                      <a:endParaRPr sz="2200" b="1">
                        <a:solidFill>
                          <a:schemeClr val="bg1"/>
                        </a:solidFill>
                        <a:latin typeface="Arial" panose="020B0604020202020204" pitchFamily="34" charset="0"/>
                        <a:cs typeface="Arial" panose="020B0604020202020204" pitchFamily="34" charset="0"/>
                      </a:endParaRPr>
                    </a:p>
                  </a:txBody>
                  <a:tcPr marL="91426" marR="91426" marT="91426" marB="91426"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3A667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9220">
                <a:tc gridSpan="4">
                  <a:txBody>
                    <a:bodyPr/>
                    <a:lstStyle/>
                    <a:p>
                      <a:pPr marL="0" lvl="0" indent="0" algn="r" rtl="0">
                        <a:spcBef>
                          <a:spcPts val="0"/>
                        </a:spcBef>
                        <a:spcAft>
                          <a:spcPts val="0"/>
                        </a:spcAft>
                        <a:buNone/>
                      </a:pPr>
                      <a:r>
                        <a:rPr lang="en-US" sz="2200" b="1">
                          <a:solidFill>
                            <a:schemeClr val="bg1"/>
                          </a:solidFill>
                          <a:latin typeface="Arial" panose="020B0604020202020204" pitchFamily="34" charset="0"/>
                          <a:cs typeface="Arial" panose="020B0604020202020204" pitchFamily="34" charset="0"/>
                        </a:rPr>
                        <a:t>OPEN-ENDED QUESTIONS</a:t>
                      </a:r>
                      <a:endParaRPr sz="2200" b="1">
                        <a:solidFill>
                          <a:schemeClr val="bg1"/>
                        </a:solidFill>
                        <a:latin typeface="Arial" panose="020B0604020202020204" pitchFamily="34" charset="0"/>
                        <a:cs typeface="Arial" panose="020B0604020202020204" pitchFamily="34" charset="0"/>
                      </a:endParaRPr>
                    </a:p>
                  </a:txBody>
                  <a:tcPr marL="91426" marR="91426" marT="91426" marB="91426"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15375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8" name="Google Shape;434;p52">
            <a:extLst>
              <a:ext uri="{FF2B5EF4-FFF2-40B4-BE49-F238E27FC236}">
                <a16:creationId xmlns:a16="http://schemas.microsoft.com/office/drawing/2014/main" id="{012469CE-0F2A-8A3C-6089-62C975955F70}"/>
              </a:ext>
            </a:extLst>
          </p:cNvPr>
          <p:cNvSpPr txBox="1">
            <a:spLocks/>
          </p:cNvSpPr>
          <p:nvPr/>
        </p:nvSpPr>
        <p:spPr>
          <a:xfrm>
            <a:off x="609600" y="234696"/>
            <a:ext cx="10972800" cy="807900"/>
          </a:xfrm>
          <a:prstGeom prst="rect">
            <a:avLst/>
          </a:prstGeom>
          <a:noFill/>
          <a:ln>
            <a:noFill/>
          </a:ln>
        </p:spPr>
        <p:txBody>
          <a:bodyPr spcFirstLastPara="1" vert="horz" wrap="square" lIns="91426" tIns="45700" rIns="91426"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a:solidFill>
                  <a:srgbClr val="153753"/>
                </a:solidFill>
                <a:latin typeface="Arial" panose="020B0604020202020204" pitchFamily="34" charset="0"/>
                <a:cs typeface="Arial" panose="020B0604020202020204" pitchFamily="34" charset="0"/>
              </a:rPr>
              <a:t>Summarize</a:t>
            </a:r>
          </a:p>
        </p:txBody>
      </p:sp>
      <p:sp>
        <p:nvSpPr>
          <p:cNvPr id="9" name="Rectangle 8">
            <a:extLst>
              <a:ext uri="{FF2B5EF4-FFF2-40B4-BE49-F238E27FC236}">
                <a16:creationId xmlns:a16="http://schemas.microsoft.com/office/drawing/2014/main" id="{10B08239-7BAB-0539-7548-E5E510C8C33E}"/>
              </a:ext>
            </a:extLst>
          </p:cNvPr>
          <p:cNvSpPr/>
          <p:nvPr/>
        </p:nvSpPr>
        <p:spPr>
          <a:xfrm>
            <a:off x="-19546" y="0"/>
            <a:ext cx="299356" cy="685799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209B5F0-D799-DF0B-50A1-19034A49A1AE}"/>
              </a:ext>
            </a:extLst>
          </p:cNvPr>
          <p:cNvCxnSpPr>
            <a:cxnSpLocks/>
          </p:cNvCxnSpPr>
          <p:nvPr/>
        </p:nvCxnSpPr>
        <p:spPr>
          <a:xfrm>
            <a:off x="3902387" y="1161601"/>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C358F8D-DCCE-AB07-3227-39BE99995F48}"/>
              </a:ext>
            </a:extLst>
          </p:cNvPr>
          <p:cNvSpPr/>
          <p:nvPr/>
        </p:nvSpPr>
        <p:spPr>
          <a:xfrm>
            <a:off x="10510091" y="169364"/>
            <a:ext cx="1211912"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OARS</a:t>
            </a:r>
          </a:p>
        </p:txBody>
      </p:sp>
      <p:sp>
        <p:nvSpPr>
          <p:cNvPr id="13" name="Oval 12">
            <a:extLst>
              <a:ext uri="{FF2B5EF4-FFF2-40B4-BE49-F238E27FC236}">
                <a16:creationId xmlns:a16="http://schemas.microsoft.com/office/drawing/2014/main" id="{D30149C5-3DD1-3825-1A1B-DC4DC5C4CE71}"/>
              </a:ext>
            </a:extLst>
          </p:cNvPr>
          <p:cNvSpPr/>
          <p:nvPr/>
        </p:nvSpPr>
        <p:spPr>
          <a:xfrm>
            <a:off x="10426553" y="28663"/>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153753"/>
                </a:solidFill>
              </a:rPr>
              <a:t>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8"/>
          <p:cNvSpPr txBox="1">
            <a:spLocks noGrp="1"/>
          </p:cNvSpPr>
          <p:nvPr>
            <p:ph type="title"/>
          </p:nvPr>
        </p:nvSpPr>
        <p:spPr>
          <a:xfrm>
            <a:off x="838202" y="430210"/>
            <a:ext cx="10515600" cy="1325563"/>
          </a:xfrm>
          <a:prstGeom prst="rect">
            <a:avLst/>
          </a:prstGeom>
        </p:spPr>
        <p:txBody>
          <a:bodyPr spcFirstLastPara="1" vert="horz" wrap="square" lIns="91426" tIns="45700" rIns="91426" bIns="45700" rtlCol="0" anchor="ctr" anchorCtr="0">
            <a:noAutofit/>
          </a:bodyPr>
          <a:lstStyle/>
          <a:p>
            <a:pPr algn="ctr">
              <a:spcBef>
                <a:spcPts val="0"/>
              </a:spcBef>
            </a:pPr>
            <a:r>
              <a:rPr lang="en-US" sz="4000" b="1">
                <a:solidFill>
                  <a:srgbClr val="153753"/>
                </a:solidFill>
                <a:latin typeface="Arial" panose="020B0604020202020204" pitchFamily="34" charset="0"/>
                <a:cs typeface="Arial" panose="020B0604020202020204" pitchFamily="34" charset="0"/>
              </a:rPr>
              <a:t>Motivational Interviewing Techniques</a:t>
            </a:r>
            <a:endParaRPr sz="4000" b="1">
              <a:solidFill>
                <a:srgbClr val="153753"/>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AB93114-A3C4-4593-6411-224261878F47}"/>
              </a:ext>
            </a:extLst>
          </p:cNvPr>
          <p:cNvCxnSpPr>
            <a:cxnSpLocks/>
          </p:cNvCxnSpPr>
          <p:nvPr/>
        </p:nvCxnSpPr>
        <p:spPr>
          <a:xfrm>
            <a:off x="3902389" y="1663973"/>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E0044AD-C1C3-7369-D98D-01D5E524BA7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8" name="Rectangle 7">
            <a:extLst>
              <a:ext uri="{FF2B5EF4-FFF2-40B4-BE49-F238E27FC236}">
                <a16:creationId xmlns:a16="http://schemas.microsoft.com/office/drawing/2014/main" id="{B1C82FC1-2A64-4237-20AA-570E160693CF}"/>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C27B887-4C1B-1C00-2B00-8323D7F55383}"/>
              </a:ext>
            </a:extLst>
          </p:cNvPr>
          <p:cNvGrpSpPr/>
          <p:nvPr/>
        </p:nvGrpSpPr>
        <p:grpSpPr>
          <a:xfrm>
            <a:off x="374573" y="2357609"/>
            <a:ext cx="11266583" cy="2482081"/>
            <a:chOff x="374573" y="2357609"/>
            <a:chExt cx="11266583" cy="2482081"/>
          </a:xfrm>
        </p:grpSpPr>
        <p:sp>
          <p:nvSpPr>
            <p:cNvPr id="9" name="Rectangle: Rounded Corners 8">
              <a:extLst>
                <a:ext uri="{FF2B5EF4-FFF2-40B4-BE49-F238E27FC236}">
                  <a16:creationId xmlns:a16="http://schemas.microsoft.com/office/drawing/2014/main" id="{980115FB-A9C7-40D3-0454-DF5642E2B400}"/>
                </a:ext>
              </a:extLst>
            </p:cNvPr>
            <p:cNvSpPr/>
            <p:nvPr/>
          </p:nvSpPr>
          <p:spPr>
            <a:xfrm>
              <a:off x="528810"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OARS</a:t>
              </a:r>
            </a:p>
            <a:p>
              <a:pPr algn="ctr"/>
              <a:endParaRPr lang="en-US" sz="800">
                <a:solidFill>
                  <a:schemeClr val="tx1"/>
                </a:solidFill>
              </a:endParaRPr>
            </a:p>
            <a:p>
              <a:pPr algn="ctr"/>
              <a:r>
                <a:rPr lang="en-US" sz="2000">
                  <a:solidFill>
                    <a:schemeClr val="tx1"/>
                  </a:solidFill>
                </a:rPr>
                <a:t>Open Ended Questions</a:t>
              </a:r>
            </a:p>
            <a:p>
              <a:pPr algn="ctr"/>
              <a:r>
                <a:rPr lang="en-US" sz="2000">
                  <a:solidFill>
                    <a:schemeClr val="tx1"/>
                  </a:solidFill>
                </a:rPr>
                <a:t>Affirmations</a:t>
              </a:r>
            </a:p>
            <a:p>
              <a:pPr algn="ctr"/>
              <a:r>
                <a:rPr lang="en-US" sz="2000">
                  <a:solidFill>
                    <a:schemeClr val="tx1"/>
                  </a:solidFill>
                </a:rPr>
                <a:t>Reflect</a:t>
              </a:r>
            </a:p>
            <a:p>
              <a:pPr algn="ctr"/>
              <a:r>
                <a:rPr lang="en-US" sz="2000">
                  <a:solidFill>
                    <a:schemeClr val="tx1"/>
                  </a:solidFill>
                </a:rPr>
                <a:t>Summarize</a:t>
              </a:r>
            </a:p>
          </p:txBody>
        </p:sp>
        <p:sp>
          <p:nvSpPr>
            <p:cNvPr id="10" name="Rectangle: Rounded Corners 9">
              <a:extLst>
                <a:ext uri="{FF2B5EF4-FFF2-40B4-BE49-F238E27FC236}">
                  <a16:creationId xmlns:a16="http://schemas.microsoft.com/office/drawing/2014/main" id="{C359AC8A-52DD-96DC-92A5-B48BA959D464}"/>
                </a:ext>
              </a:extLst>
            </p:cNvPr>
            <p:cNvSpPr/>
            <p:nvPr/>
          </p:nvSpPr>
          <p:spPr>
            <a:xfrm>
              <a:off x="4564656" y="2540871"/>
              <a:ext cx="3040655" cy="2298819"/>
            </a:xfrm>
            <a:prstGeom prst="roundRect">
              <a:avLst/>
            </a:prstGeom>
            <a:solidFill>
              <a:schemeClr val="accent6">
                <a:lumMod val="40000"/>
                <a:lumOff val="60000"/>
              </a:schemeClr>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Eliciting Change Talk</a:t>
              </a:r>
              <a:endParaRPr lang="en-US" sz="2000">
                <a:solidFill>
                  <a:schemeClr val="tx1"/>
                </a:solidFill>
              </a:endParaRPr>
            </a:p>
          </p:txBody>
        </p:sp>
        <p:sp>
          <p:nvSpPr>
            <p:cNvPr id="11" name="Rectangle: Rounded Corners 10">
              <a:extLst>
                <a:ext uri="{FF2B5EF4-FFF2-40B4-BE49-F238E27FC236}">
                  <a16:creationId xmlns:a16="http://schemas.microsoft.com/office/drawing/2014/main" id="{B47DD8E7-3003-42FE-66B5-C72484730060}"/>
                </a:ext>
              </a:extLst>
            </p:cNvPr>
            <p:cNvSpPr/>
            <p:nvPr/>
          </p:nvSpPr>
          <p:spPr>
            <a:xfrm>
              <a:off x="8600501"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Generating Commitment</a:t>
              </a:r>
              <a:endParaRPr lang="en-US" sz="2000">
                <a:solidFill>
                  <a:schemeClr val="tx1"/>
                </a:solidFill>
              </a:endParaRPr>
            </a:p>
          </p:txBody>
        </p:sp>
        <p:sp>
          <p:nvSpPr>
            <p:cNvPr id="12" name="Arrow: Right 11">
              <a:extLst>
                <a:ext uri="{FF2B5EF4-FFF2-40B4-BE49-F238E27FC236}">
                  <a16:creationId xmlns:a16="http://schemas.microsoft.com/office/drawing/2014/main" id="{EA496B5E-90FD-0BFA-B4E3-3C90348775A1}"/>
                </a:ext>
              </a:extLst>
            </p:cNvPr>
            <p:cNvSpPr/>
            <p:nvPr/>
          </p:nvSpPr>
          <p:spPr>
            <a:xfrm>
              <a:off x="3659760" y="3454850"/>
              <a:ext cx="814601" cy="470860"/>
            </a:xfrm>
            <a:prstGeom prst="rightArrow">
              <a:avLst/>
            </a:prstGeom>
            <a:solidFill>
              <a:srgbClr val="153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5A8B8D0-3CF6-FC01-7455-F54545127E87}"/>
                </a:ext>
              </a:extLst>
            </p:cNvPr>
            <p:cNvSpPr/>
            <p:nvPr/>
          </p:nvSpPr>
          <p:spPr>
            <a:xfrm>
              <a:off x="7695606" y="3454850"/>
              <a:ext cx="814601" cy="470860"/>
            </a:xfrm>
            <a:prstGeom prst="rightArrow">
              <a:avLst/>
            </a:prstGeom>
            <a:solidFill>
              <a:srgbClr val="153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DC377E-A29D-9F47-21F3-21F76071018C}"/>
                </a:ext>
              </a:extLst>
            </p:cNvPr>
            <p:cNvSpPr/>
            <p:nvPr/>
          </p:nvSpPr>
          <p:spPr>
            <a:xfrm>
              <a:off x="374573"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153753"/>
                  </a:solidFill>
                </a:rPr>
                <a:t>1</a:t>
              </a:r>
            </a:p>
          </p:txBody>
        </p:sp>
        <p:sp>
          <p:nvSpPr>
            <p:cNvPr id="15" name="Oval 14">
              <a:extLst>
                <a:ext uri="{FF2B5EF4-FFF2-40B4-BE49-F238E27FC236}">
                  <a16:creationId xmlns:a16="http://schemas.microsoft.com/office/drawing/2014/main" id="{05B9F372-8081-6B21-2CBE-8F8943A1EF56}"/>
                </a:ext>
              </a:extLst>
            </p:cNvPr>
            <p:cNvSpPr/>
            <p:nvPr/>
          </p:nvSpPr>
          <p:spPr>
            <a:xfrm>
              <a:off x="4307592"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153753"/>
                  </a:solidFill>
                </a:rPr>
                <a:t>2</a:t>
              </a:r>
            </a:p>
          </p:txBody>
        </p:sp>
        <p:sp>
          <p:nvSpPr>
            <p:cNvPr id="16" name="Oval 15">
              <a:extLst>
                <a:ext uri="{FF2B5EF4-FFF2-40B4-BE49-F238E27FC236}">
                  <a16:creationId xmlns:a16="http://schemas.microsoft.com/office/drawing/2014/main" id="{91F64053-FDAB-7F1A-020F-0CBBADC29161}"/>
                </a:ext>
              </a:extLst>
            </p:cNvPr>
            <p:cNvSpPr/>
            <p:nvPr/>
          </p:nvSpPr>
          <p:spPr>
            <a:xfrm>
              <a:off x="8354455"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153753"/>
                  </a:solidFill>
                </a:rPr>
                <a:t>3</a:t>
              </a:r>
            </a:p>
          </p:txBody>
        </p:sp>
      </p:grpSp>
    </p:spTree>
    <p:extLst>
      <p:ext uri="{BB962C8B-B14F-4D97-AF65-F5344CB8AC3E}">
        <p14:creationId xmlns:p14="http://schemas.microsoft.com/office/powerpoint/2010/main" val="3551819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3" name="Picture 2" descr="A picture containing person, indoor, woman, brushing&#10;&#10;Description automatically generated">
            <a:extLst>
              <a:ext uri="{FF2B5EF4-FFF2-40B4-BE49-F238E27FC236}">
                <a16:creationId xmlns:a16="http://schemas.microsoft.com/office/drawing/2014/main" id="{425211AD-578D-8347-ACF9-FF5E5A062985}"/>
              </a:ext>
            </a:extLst>
          </p:cNvPr>
          <p:cNvPicPr>
            <a:picLocks noChangeAspect="1"/>
          </p:cNvPicPr>
          <p:nvPr/>
        </p:nvPicPr>
        <p:blipFill rotWithShape="1">
          <a:blip r:embed="rId3">
            <a:alphaModFix amt="45000"/>
            <a:extLst>
              <a:ext uri="{28A0092B-C50C-407E-A947-70E740481C1C}">
                <a14:useLocalDpi xmlns:a14="http://schemas.microsoft.com/office/drawing/2010/main"/>
              </a:ext>
            </a:extLst>
          </a:blip>
          <a:srcRect/>
          <a:stretch/>
        </p:blipFill>
        <p:spPr>
          <a:xfrm>
            <a:off x="21" y="11"/>
            <a:ext cx="12191980" cy="6857989"/>
          </a:xfrm>
          <a:prstGeom prst="rect">
            <a:avLst/>
          </a:prstGeom>
        </p:spPr>
      </p:pic>
      <p:sp>
        <p:nvSpPr>
          <p:cNvPr id="158" name="Google Shape;158;p17"/>
          <p:cNvSpPr txBox="1">
            <a:spLocks noGrp="1"/>
          </p:cNvSpPr>
          <p:nvPr>
            <p:ph type="title"/>
          </p:nvPr>
        </p:nvSpPr>
        <p:spPr>
          <a:xfrm>
            <a:off x="1655230" y="2605182"/>
            <a:ext cx="9260420" cy="2812629"/>
          </a:xfrm>
          <a:prstGeom prst="rect">
            <a:avLst/>
          </a:prstGeom>
        </p:spPr>
        <p:txBody>
          <a:bodyPr spcFirstLastPara="1" vert="horz" lIns="91440" tIns="45721" rIns="91440" bIns="45721" rtlCol="0" anchor="ctr" anchorCtr="0">
            <a:normAutofit/>
          </a:bodyPr>
          <a:lstStyle/>
          <a:p>
            <a:pPr algn="ctr"/>
            <a:r>
              <a:rPr lang="en-US" sz="3801" b="1" i="1">
                <a:solidFill>
                  <a:srgbClr val="153753"/>
                </a:solidFill>
                <a:latin typeface="Arial" panose="020B0604020202020204" pitchFamily="34" charset="0"/>
                <a:cs typeface="Arial" panose="020B0604020202020204" pitchFamily="34" charset="0"/>
              </a:rPr>
              <a:t>“If you didn’t offer me treatment when </a:t>
            </a:r>
            <a:br>
              <a:rPr lang="en-US" sz="3801" b="1" i="1">
                <a:solidFill>
                  <a:srgbClr val="153753"/>
                </a:solidFill>
                <a:latin typeface="Arial" panose="020B0604020202020204" pitchFamily="34" charset="0"/>
                <a:cs typeface="Arial" panose="020B0604020202020204" pitchFamily="34" charset="0"/>
              </a:rPr>
            </a:br>
            <a:r>
              <a:rPr lang="en-US" sz="3801" b="1" i="1">
                <a:solidFill>
                  <a:srgbClr val="153753"/>
                </a:solidFill>
                <a:latin typeface="Arial" panose="020B0604020202020204" pitchFamily="34" charset="0"/>
                <a:cs typeface="Arial" panose="020B0604020202020204" pitchFamily="34" charset="0"/>
              </a:rPr>
              <a:t>I didn’t want it, I wouldn’t be here to </a:t>
            </a:r>
            <a:br>
              <a:rPr lang="en-US" sz="3801" b="1" i="1">
                <a:solidFill>
                  <a:srgbClr val="153753"/>
                </a:solidFill>
                <a:latin typeface="Arial" panose="020B0604020202020204" pitchFamily="34" charset="0"/>
                <a:cs typeface="Arial" panose="020B0604020202020204" pitchFamily="34" charset="0"/>
              </a:rPr>
            </a:br>
            <a:r>
              <a:rPr lang="en-US" sz="3801" b="1" i="1">
                <a:solidFill>
                  <a:srgbClr val="153753"/>
                </a:solidFill>
                <a:latin typeface="Arial" panose="020B0604020202020204" pitchFamily="34" charset="0"/>
                <a:cs typeface="Arial" panose="020B0604020202020204" pitchFamily="34" charset="0"/>
              </a:rPr>
              <a:t>take the treatment when I was ready.”</a:t>
            </a:r>
          </a:p>
        </p:txBody>
      </p:sp>
      <p:pic>
        <p:nvPicPr>
          <p:cNvPr id="4" name="Picture 3" descr="A close-up of a logo&#10;&#10;AI-generated content may be incorrect.">
            <a:extLst>
              <a:ext uri="{FF2B5EF4-FFF2-40B4-BE49-F238E27FC236}">
                <a16:creationId xmlns:a16="http://schemas.microsoft.com/office/drawing/2014/main" id="{96C37DDA-D37B-4169-80C5-4A42251348C3}"/>
              </a:ext>
            </a:extLst>
          </p:cNvPr>
          <p:cNvPicPr>
            <a:picLocks noChangeAspect="1"/>
          </p:cNvPicPr>
          <p:nvPr/>
        </p:nvPicPr>
        <p:blipFill>
          <a:blip r:embed="rId4"/>
          <a:stretch>
            <a:fillRect/>
          </a:stretch>
        </p:blipFill>
        <p:spPr>
          <a:xfrm>
            <a:off x="0" y="6246574"/>
            <a:ext cx="1466687" cy="61142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9" name="Google Shape;459;p55"/>
          <p:cNvSpPr txBox="1"/>
          <p:nvPr/>
        </p:nvSpPr>
        <p:spPr>
          <a:xfrm>
            <a:off x="854726" y="2007862"/>
            <a:ext cx="10361587" cy="3005223"/>
          </a:xfrm>
          <a:prstGeom prst="rect">
            <a:avLst/>
          </a:prstGeom>
        </p:spPr>
        <p:txBody>
          <a:bodyPr spcFirstLastPara="1" vert="horz" lIns="91440" tIns="45721" rIns="91440" bIns="45721" rtlCol="0" anchor="ctr" anchorCtr="0">
            <a:normAutofit/>
          </a:bodyPr>
          <a:lstStyle/>
          <a:p>
            <a:pPr algn="ctr">
              <a:lnSpc>
                <a:spcPct val="90000"/>
              </a:lnSpc>
              <a:spcAft>
                <a:spcPts val="601"/>
              </a:spcAft>
              <a:buClr>
                <a:schemeClr val="dk1"/>
              </a:buClr>
              <a:buSzPts val="1100"/>
            </a:pPr>
            <a:r>
              <a:rPr lang="en-US" sz="3401" b="1" i="1">
                <a:solidFill>
                  <a:srgbClr val="000000"/>
                </a:solidFill>
                <a:latin typeface="Arial" panose="020B0604020202020204" pitchFamily="34" charset="0"/>
                <a:cs typeface="Arial" panose="020B0604020202020204" pitchFamily="34" charset="0"/>
                <a:sym typeface="Calibri"/>
              </a:rPr>
              <a:t>Change talk</a:t>
            </a:r>
            <a:r>
              <a:rPr lang="en-US" sz="3401">
                <a:solidFill>
                  <a:srgbClr val="000000"/>
                </a:solidFill>
                <a:latin typeface="Arial" panose="020B0604020202020204" pitchFamily="34" charset="0"/>
                <a:cs typeface="Arial" panose="020B0604020202020204" pitchFamily="34" charset="0"/>
                <a:sym typeface="Calibri"/>
              </a:rPr>
              <a:t> is the language/words someone uses that can ‘hint’ at and even increase the chances for a positive change.</a:t>
            </a:r>
            <a:endParaRPr lang="en-US" sz="3401" b="1">
              <a:solidFill>
                <a:srgbClr val="000000"/>
              </a:solidFill>
              <a:latin typeface="Arial" panose="020B0604020202020204" pitchFamily="34" charset="0"/>
              <a:cs typeface="Arial" panose="020B0604020202020204" pitchFamily="34" charset="0"/>
              <a:sym typeface="Calibri"/>
            </a:endParaRPr>
          </a:p>
          <a:p>
            <a:pPr indent="-228604">
              <a:lnSpc>
                <a:spcPct val="90000"/>
              </a:lnSpc>
              <a:spcAft>
                <a:spcPts val="601"/>
              </a:spcAft>
              <a:buFont typeface="Arial" panose="020B0604020202020204" pitchFamily="34" charset="0"/>
              <a:buChar char="•"/>
            </a:pPr>
            <a:endParaRPr lang="en-US" sz="2000">
              <a:solidFill>
                <a:srgbClr val="000000"/>
              </a:solidFill>
              <a:latin typeface="Arial" panose="020B0604020202020204" pitchFamily="34" charset="0"/>
              <a:cs typeface="Arial" panose="020B0604020202020204" pitchFamily="34" charset="0"/>
              <a:sym typeface="Calibri"/>
            </a:endParaRPr>
          </a:p>
        </p:txBody>
      </p:sp>
      <p:pic>
        <p:nvPicPr>
          <p:cNvPr id="3" name="Picture 2" descr="A close-up of a logo&#10;&#10;AI-generated content may be incorrect.">
            <a:extLst>
              <a:ext uri="{FF2B5EF4-FFF2-40B4-BE49-F238E27FC236}">
                <a16:creationId xmlns:a16="http://schemas.microsoft.com/office/drawing/2014/main" id="{E9030E22-F1F4-B0D1-0B96-80629A83AA1C}"/>
              </a:ext>
            </a:extLst>
          </p:cNvPr>
          <p:cNvPicPr>
            <a:picLocks noChangeAspect="1"/>
          </p:cNvPicPr>
          <p:nvPr/>
        </p:nvPicPr>
        <p:blipFill>
          <a:blip r:embed="rId3"/>
          <a:stretch>
            <a:fillRect/>
          </a:stretch>
        </p:blipFill>
        <p:spPr>
          <a:xfrm>
            <a:off x="0" y="6246574"/>
            <a:ext cx="1466687" cy="611426"/>
          </a:xfrm>
          <a:prstGeom prst="rect">
            <a:avLst/>
          </a:prstGeom>
        </p:spPr>
      </p:pic>
      <p:sp>
        <p:nvSpPr>
          <p:cNvPr id="4" name="Rectangle 3">
            <a:extLst>
              <a:ext uri="{FF2B5EF4-FFF2-40B4-BE49-F238E27FC236}">
                <a16:creationId xmlns:a16="http://schemas.microsoft.com/office/drawing/2014/main" id="{A6B7665F-E617-13AB-9414-2288E09347B3}"/>
              </a:ext>
            </a:extLst>
          </p:cNvPr>
          <p:cNvSpPr/>
          <p:nvPr/>
        </p:nvSpPr>
        <p:spPr>
          <a:xfrm rot="5400000">
            <a:off x="9000783" y="5748910"/>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2E8E45AB-7C1E-673E-38CA-85A62FF0F1DE}"/>
              </a:ext>
            </a:extLst>
          </p:cNvPr>
          <p:cNvSpPr/>
          <p:nvPr/>
        </p:nvSpPr>
        <p:spPr>
          <a:xfrm>
            <a:off x="11892644" y="10106"/>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897BE6E-0F1A-091E-1A55-A6DAC58A61C3}"/>
              </a:ext>
            </a:extLst>
          </p:cNvPr>
          <p:cNvGrpSpPr/>
          <p:nvPr/>
        </p:nvGrpSpPr>
        <p:grpSpPr>
          <a:xfrm>
            <a:off x="9868395" y="68465"/>
            <a:ext cx="1814926" cy="1213100"/>
            <a:chOff x="9779555" y="68465"/>
            <a:chExt cx="1903766" cy="1043924"/>
          </a:xfrm>
        </p:grpSpPr>
        <p:sp>
          <p:nvSpPr>
            <p:cNvPr id="7" name="Rectangle: Rounded Corners 6">
              <a:extLst>
                <a:ext uri="{FF2B5EF4-FFF2-40B4-BE49-F238E27FC236}">
                  <a16:creationId xmlns:a16="http://schemas.microsoft.com/office/drawing/2014/main" id="{2FA9A40F-0595-22CB-045F-FA4209EFA722}"/>
                </a:ext>
              </a:extLst>
            </p:cNvPr>
            <p:cNvSpPr/>
            <p:nvPr/>
          </p:nvSpPr>
          <p:spPr>
            <a:xfrm>
              <a:off x="9910647" y="227723"/>
              <a:ext cx="1772674"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Elicit Change Talk</a:t>
              </a:r>
            </a:p>
          </p:txBody>
        </p:sp>
        <p:sp>
          <p:nvSpPr>
            <p:cNvPr id="8" name="Oval 7">
              <a:extLst>
                <a:ext uri="{FF2B5EF4-FFF2-40B4-BE49-F238E27FC236}">
                  <a16:creationId xmlns:a16="http://schemas.microsoft.com/office/drawing/2014/main" id="{7DD7258C-D037-71EB-8722-006E7AD68A84}"/>
                </a:ext>
              </a:extLst>
            </p:cNvPr>
            <p:cNvSpPr/>
            <p:nvPr/>
          </p:nvSpPr>
          <p:spPr>
            <a:xfrm>
              <a:off x="9779555" y="68465"/>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153753"/>
                  </a:solidFill>
                </a:rPr>
                <a:t>2</a:t>
              </a:r>
            </a:p>
          </p:txBody>
        </p:sp>
      </p:grpSp>
      <p:cxnSp>
        <p:nvCxnSpPr>
          <p:cNvPr id="2" name="Straight Connector 1">
            <a:extLst>
              <a:ext uri="{FF2B5EF4-FFF2-40B4-BE49-F238E27FC236}">
                <a16:creationId xmlns:a16="http://schemas.microsoft.com/office/drawing/2014/main" id="{43DB8EB7-161F-E46E-1F78-9F285E86D3D2}"/>
              </a:ext>
            </a:extLst>
          </p:cNvPr>
          <p:cNvCxnSpPr>
            <a:cxnSpLocks/>
          </p:cNvCxnSpPr>
          <p:nvPr/>
        </p:nvCxnSpPr>
        <p:spPr>
          <a:xfrm>
            <a:off x="3841906" y="1410588"/>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9" name="Google Shape;458;p55">
            <a:extLst>
              <a:ext uri="{FF2B5EF4-FFF2-40B4-BE49-F238E27FC236}">
                <a16:creationId xmlns:a16="http://schemas.microsoft.com/office/drawing/2014/main" id="{A6DCB824-8F8B-BDD7-2A91-D52966F81363}"/>
              </a:ext>
            </a:extLst>
          </p:cNvPr>
          <p:cNvSpPr txBox="1">
            <a:spLocks/>
          </p:cNvSpPr>
          <p:nvPr/>
        </p:nvSpPr>
        <p:spPr>
          <a:xfrm>
            <a:off x="1416380" y="511820"/>
            <a:ext cx="9238278" cy="769744"/>
          </a:xfrm>
          <a:prstGeom prst="rect">
            <a:avLst/>
          </a:prstGeom>
        </p:spPr>
        <p:txBody>
          <a:bodyPr spcFirstLastPara="1" vert="horz" lIns="91440" tIns="45721" rIns="91440" bIns="45721" rtlCol="0" anchor="ctr" anchorCtr="0">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153753"/>
                </a:solidFill>
                <a:latin typeface="Arial" panose="020B0604020202020204" pitchFamily="34" charset="0"/>
                <a:cs typeface="Arial" panose="020B0604020202020204" pitchFamily="34" charset="0"/>
              </a:rPr>
              <a:t>Eliciting Change Talk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9"/>
                                        </p:tgtEl>
                                        <p:attrNameLst>
                                          <p:attrName>style.visibility</p:attrName>
                                        </p:attrNameLst>
                                      </p:cBhvr>
                                      <p:to>
                                        <p:strVal val="visible"/>
                                      </p:to>
                                    </p:set>
                                    <p:animEffect transition="in" filter="fade">
                                      <p:cBhvr>
                                        <p:cTn id="7" dur="1000"/>
                                        <p:tgtEl>
                                          <p:spTgt spid="4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 name="Rectangle 3">
            <a:extLst>
              <a:ext uri="{FF2B5EF4-FFF2-40B4-BE49-F238E27FC236}">
                <a16:creationId xmlns:a16="http://schemas.microsoft.com/office/drawing/2014/main" id="{555985D7-6EE5-1DE4-4D7E-1430582E5056}"/>
              </a:ext>
            </a:extLst>
          </p:cNvPr>
          <p:cNvSpPr/>
          <p:nvPr/>
        </p:nvSpPr>
        <p:spPr>
          <a:xfrm>
            <a:off x="0" y="6574321"/>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5" name="Picture 4" descr="A close-up of a logo&#10;&#10;AI-generated content may be incorrect.">
            <a:extLst>
              <a:ext uri="{FF2B5EF4-FFF2-40B4-BE49-F238E27FC236}">
                <a16:creationId xmlns:a16="http://schemas.microsoft.com/office/drawing/2014/main" id="{B7B9451B-5E1F-3FF2-EB5E-439E82997DF0}"/>
              </a:ext>
            </a:extLst>
          </p:cNvPr>
          <p:cNvPicPr>
            <a:picLocks noChangeAspect="1"/>
          </p:cNvPicPr>
          <p:nvPr/>
        </p:nvPicPr>
        <p:blipFill>
          <a:blip r:embed="rId3"/>
          <a:stretch>
            <a:fillRect/>
          </a:stretch>
        </p:blipFill>
        <p:spPr>
          <a:xfrm>
            <a:off x="0" y="6246574"/>
            <a:ext cx="1466687" cy="611426"/>
          </a:xfrm>
          <a:prstGeom prst="rect">
            <a:avLst/>
          </a:prstGeom>
        </p:spPr>
      </p:pic>
      <p:sp>
        <p:nvSpPr>
          <p:cNvPr id="6" name="Rectangle 5">
            <a:extLst>
              <a:ext uri="{FF2B5EF4-FFF2-40B4-BE49-F238E27FC236}">
                <a16:creationId xmlns:a16="http://schemas.microsoft.com/office/drawing/2014/main" id="{D0F6CE03-F398-1371-273C-640A02AA1738}"/>
              </a:ext>
            </a:extLst>
          </p:cNvPr>
          <p:cNvSpPr/>
          <p:nvPr/>
        </p:nvSpPr>
        <p:spPr>
          <a:xfrm rot="5400000">
            <a:off x="1168470" y="-814388"/>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7" name="Straight Connector 6">
            <a:extLst>
              <a:ext uri="{FF2B5EF4-FFF2-40B4-BE49-F238E27FC236}">
                <a16:creationId xmlns:a16="http://schemas.microsoft.com/office/drawing/2014/main" id="{362F0A10-94C8-97BC-086F-4ADDC3CA0F6C}"/>
              </a:ext>
            </a:extLst>
          </p:cNvPr>
          <p:cNvCxnSpPr>
            <a:cxnSpLocks/>
          </p:cNvCxnSpPr>
          <p:nvPr/>
        </p:nvCxnSpPr>
        <p:spPr>
          <a:xfrm>
            <a:off x="3841907" y="1091096"/>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8" name="Google Shape;458;p55">
            <a:extLst>
              <a:ext uri="{FF2B5EF4-FFF2-40B4-BE49-F238E27FC236}">
                <a16:creationId xmlns:a16="http://schemas.microsoft.com/office/drawing/2014/main" id="{6EED8FF6-2CA9-E965-B895-77E06654EA23}"/>
              </a:ext>
            </a:extLst>
          </p:cNvPr>
          <p:cNvSpPr txBox="1">
            <a:spLocks noGrp="1"/>
          </p:cNvSpPr>
          <p:nvPr>
            <p:ph type="title"/>
          </p:nvPr>
        </p:nvSpPr>
        <p:spPr>
          <a:xfrm>
            <a:off x="1416381" y="192328"/>
            <a:ext cx="9238278" cy="769744"/>
          </a:xfrm>
          <a:prstGeom prst="rect">
            <a:avLst/>
          </a:prstGeom>
        </p:spPr>
        <p:txBody>
          <a:bodyPr spcFirstLastPara="1" vert="horz" lIns="91440" tIns="45721" rIns="91440" bIns="45721" rtlCol="0" anchor="ctr" anchorCtr="0">
            <a:normAutofit/>
          </a:bodyPr>
          <a:lstStyle/>
          <a:p>
            <a:pPr algn="ctr"/>
            <a:r>
              <a:rPr lang="en-US" sz="4000" b="1">
                <a:solidFill>
                  <a:srgbClr val="153753"/>
                </a:solidFill>
                <a:latin typeface="Arial" panose="020B0604020202020204" pitchFamily="34" charset="0"/>
                <a:cs typeface="Arial" panose="020B0604020202020204" pitchFamily="34" charset="0"/>
              </a:rPr>
              <a:t>Examples of Change Talk</a:t>
            </a:r>
          </a:p>
        </p:txBody>
      </p:sp>
      <p:sp>
        <p:nvSpPr>
          <p:cNvPr id="12" name="Content Placeholder 11">
            <a:extLst>
              <a:ext uri="{FF2B5EF4-FFF2-40B4-BE49-F238E27FC236}">
                <a16:creationId xmlns:a16="http://schemas.microsoft.com/office/drawing/2014/main" id="{6CDE1490-F3FE-8D0B-7E3B-BE1AC02F9610}"/>
              </a:ext>
            </a:extLst>
          </p:cNvPr>
          <p:cNvSpPr>
            <a:spLocks noGrp="1"/>
          </p:cNvSpPr>
          <p:nvPr>
            <p:ph idx="1"/>
          </p:nvPr>
        </p:nvSpPr>
        <p:spPr>
          <a:xfrm>
            <a:off x="177191" y="1295230"/>
            <a:ext cx="5397344" cy="2459103"/>
          </a:xfrm>
        </p:spPr>
        <p:txBody>
          <a:bodyPr>
            <a:normAutofit/>
          </a:bodyPr>
          <a:lstStyle/>
          <a:p>
            <a:pPr marL="0" indent="0">
              <a:lnSpc>
                <a:spcPct val="100000"/>
              </a:lnSpc>
              <a:spcBef>
                <a:spcPts val="0"/>
              </a:spcBef>
              <a:buSzPct val="100000"/>
              <a:buNone/>
            </a:pPr>
            <a:r>
              <a:rPr lang="en-US" sz="2400" b="1">
                <a:solidFill>
                  <a:srgbClr val="000000"/>
                </a:solidFill>
                <a:latin typeface="Arial" panose="020B0604020202020204" pitchFamily="34" charset="0"/>
                <a:cs typeface="Arial" panose="020B0604020202020204" pitchFamily="34" charset="0"/>
              </a:rPr>
              <a:t>Recognizes the problem:</a:t>
            </a:r>
          </a:p>
          <a:p>
            <a:pPr lvl="1">
              <a:lnSpc>
                <a:spcPct val="100000"/>
              </a:lnSpc>
              <a:spcBef>
                <a:spcPts val="0"/>
              </a:spcBef>
              <a:buSzPct val="100000"/>
            </a:pPr>
            <a:r>
              <a:rPr lang="en-US" sz="2000">
                <a:solidFill>
                  <a:srgbClr val="000000"/>
                </a:solidFill>
                <a:latin typeface="Arial" panose="020B0604020202020204" pitchFamily="34" charset="0"/>
                <a:cs typeface="Arial" panose="020B0604020202020204" pitchFamily="34" charset="0"/>
              </a:rPr>
              <a:t>“This is getting pretty bad.”</a:t>
            </a:r>
          </a:p>
          <a:p>
            <a:pPr lvl="1">
              <a:lnSpc>
                <a:spcPct val="100000"/>
              </a:lnSpc>
              <a:spcBef>
                <a:spcPts val="0"/>
              </a:spcBef>
              <a:buSzPct val="100000"/>
            </a:pPr>
            <a:r>
              <a:rPr lang="en-US" sz="2000">
                <a:solidFill>
                  <a:srgbClr val="000000"/>
                </a:solidFill>
                <a:latin typeface="Arial" panose="020B0604020202020204" pitchFamily="34" charset="0"/>
                <a:cs typeface="Arial" panose="020B0604020202020204" pitchFamily="34" charset="0"/>
              </a:rPr>
              <a:t>“I guess this has been affecting me more than I realized.”</a:t>
            </a:r>
          </a:p>
          <a:p>
            <a:pPr lvl="1">
              <a:lnSpc>
                <a:spcPct val="100000"/>
              </a:lnSpc>
              <a:spcBef>
                <a:spcPts val="0"/>
              </a:spcBef>
              <a:buSzPct val="100000"/>
            </a:pPr>
            <a:r>
              <a:rPr lang="en-US" sz="2000">
                <a:solidFill>
                  <a:srgbClr val="000000"/>
                </a:solidFill>
                <a:latin typeface="Arial" panose="020B0604020202020204" pitchFamily="34" charset="0"/>
                <a:cs typeface="Arial" panose="020B0604020202020204" pitchFamily="34" charset="0"/>
              </a:rPr>
              <a:t>“I don't know what to do, but something has to change.</a:t>
            </a:r>
          </a:p>
          <a:p>
            <a:pPr lvl="1">
              <a:lnSpc>
                <a:spcPct val="100000"/>
              </a:lnSpc>
              <a:spcBef>
                <a:spcPts val="0"/>
              </a:spcBef>
              <a:buSzPct val="100000"/>
            </a:pPr>
            <a:endParaRPr lang="en-US" i="1">
              <a:solidFill>
                <a:srgbClr val="000000"/>
              </a:solidFill>
              <a:latin typeface="Arial" panose="020B0604020202020204" pitchFamily="34" charset="0"/>
              <a:cs typeface="Arial" panose="020B0604020202020204" pitchFamily="34" charset="0"/>
            </a:endParaRPr>
          </a:p>
          <a:p>
            <a:pPr marL="0" indent="0">
              <a:lnSpc>
                <a:spcPct val="100000"/>
              </a:lnSpc>
              <a:spcBef>
                <a:spcPts val="0"/>
              </a:spcBef>
              <a:buSzPct val="100000"/>
              <a:buNone/>
            </a:pPr>
            <a:endParaRPr lang="en-US" i="1">
              <a:solidFill>
                <a:srgbClr val="00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677B1CA-3C39-3301-73DC-685EB32E4BFE}"/>
              </a:ext>
            </a:extLst>
          </p:cNvPr>
          <p:cNvSpPr txBox="1"/>
          <p:nvPr/>
        </p:nvSpPr>
        <p:spPr>
          <a:xfrm>
            <a:off x="131472" y="3298305"/>
            <a:ext cx="6097836" cy="1384995"/>
          </a:xfrm>
          <a:prstGeom prst="rect">
            <a:avLst/>
          </a:prstGeom>
          <a:noFill/>
        </p:spPr>
        <p:txBody>
          <a:bodyPr wrap="square">
            <a:spAutoFit/>
          </a:bodyPr>
          <a:lstStyle/>
          <a:p>
            <a:pPr>
              <a:lnSpc>
                <a:spcPct val="100000"/>
              </a:lnSpc>
              <a:spcBef>
                <a:spcPts val="0"/>
              </a:spcBef>
              <a:buSzPct val="100000"/>
            </a:pPr>
            <a:r>
              <a:rPr lang="en-US" sz="2400" b="1">
                <a:solidFill>
                  <a:srgbClr val="000000"/>
                </a:solidFill>
                <a:latin typeface="Arial" panose="020B0604020202020204" pitchFamily="34" charset="0"/>
                <a:cs typeface="Arial" panose="020B0604020202020204" pitchFamily="34" charset="0"/>
              </a:rPr>
              <a:t>Shows concern:</a:t>
            </a:r>
            <a:endParaRPr lang="en-US" sz="2400" i="1">
              <a:solidFill>
                <a:srgbClr val="000000"/>
              </a:solidFill>
              <a:latin typeface="Arial" panose="020B0604020202020204" pitchFamily="34" charset="0"/>
              <a:cs typeface="Arial" panose="020B0604020202020204" pitchFamily="34" charset="0"/>
            </a:endParaRPr>
          </a:p>
          <a:p>
            <a:pPr marL="800100" lvl="1" indent="-342900">
              <a:lnSpc>
                <a:spcPct val="100000"/>
              </a:lnSpc>
              <a:spcBef>
                <a:spcPts val="0"/>
              </a:spcBef>
              <a:buSzPct val="100000"/>
              <a:buFont typeface="Arial" panose="020B0604020202020204" pitchFamily="34" charset="0"/>
              <a:buChar char="•"/>
            </a:pPr>
            <a:r>
              <a:rPr lang="en-US" sz="2000">
                <a:solidFill>
                  <a:srgbClr val="000000"/>
                </a:solidFill>
                <a:latin typeface="Arial" panose="020B0604020202020204" pitchFamily="34" charset="0"/>
                <a:cs typeface="Arial" panose="020B0604020202020204" pitchFamily="34" charset="0"/>
              </a:rPr>
              <a:t>“I don’t know how I can keep up like this.”</a:t>
            </a:r>
          </a:p>
          <a:p>
            <a:pPr marL="800100" lvl="1" indent="-342900">
              <a:lnSpc>
                <a:spcPct val="100000"/>
              </a:lnSpc>
              <a:spcBef>
                <a:spcPts val="0"/>
              </a:spcBef>
              <a:buSzPct val="100000"/>
              <a:buFont typeface="Arial" panose="020B0604020202020204" pitchFamily="34" charset="0"/>
              <a:buChar char="•"/>
            </a:pPr>
            <a:r>
              <a:rPr lang="en-US" sz="2000">
                <a:solidFill>
                  <a:srgbClr val="000000"/>
                </a:solidFill>
                <a:latin typeface="Arial" panose="020B0604020202020204" pitchFamily="34" charset="0"/>
                <a:cs typeface="Arial" panose="020B0604020202020204" pitchFamily="34" charset="0"/>
              </a:rPr>
              <a:t>“Sometimes when I've been using, I just can't think or concentrate.”</a:t>
            </a:r>
          </a:p>
        </p:txBody>
      </p:sp>
      <p:sp>
        <p:nvSpPr>
          <p:cNvPr id="16" name="TextBox 15">
            <a:extLst>
              <a:ext uri="{FF2B5EF4-FFF2-40B4-BE49-F238E27FC236}">
                <a16:creationId xmlns:a16="http://schemas.microsoft.com/office/drawing/2014/main" id="{E2ED86DB-B093-E62F-2646-B23A32E8C0BB}"/>
              </a:ext>
            </a:extLst>
          </p:cNvPr>
          <p:cNvSpPr txBox="1"/>
          <p:nvPr/>
        </p:nvSpPr>
        <p:spPr>
          <a:xfrm>
            <a:off x="131472" y="4777101"/>
            <a:ext cx="6097836" cy="1384995"/>
          </a:xfrm>
          <a:prstGeom prst="rect">
            <a:avLst/>
          </a:prstGeom>
          <a:noFill/>
        </p:spPr>
        <p:txBody>
          <a:bodyPr wrap="square">
            <a:spAutoFit/>
          </a:bodyPr>
          <a:lstStyle/>
          <a:p>
            <a:pPr>
              <a:lnSpc>
                <a:spcPct val="100000"/>
              </a:lnSpc>
              <a:spcBef>
                <a:spcPts val="0"/>
              </a:spcBef>
              <a:buSzPct val="100000"/>
            </a:pPr>
            <a:r>
              <a:rPr lang="en-US" sz="2400" b="1">
                <a:solidFill>
                  <a:srgbClr val="000000"/>
                </a:solidFill>
                <a:latin typeface="Arial" panose="020B0604020202020204" pitchFamily="34" charset="0"/>
                <a:cs typeface="Arial" panose="020B0604020202020204" pitchFamily="34" charset="0"/>
              </a:rPr>
              <a:t>Expresses awareness: </a:t>
            </a:r>
          </a:p>
          <a:p>
            <a:pPr marL="800100" lvl="1" indent="-342900">
              <a:lnSpc>
                <a:spcPct val="100000"/>
              </a:lnSpc>
              <a:spcBef>
                <a:spcPts val="0"/>
              </a:spcBef>
              <a:buSzPct val="100000"/>
              <a:buFont typeface="Arial" panose="020B0604020202020204" pitchFamily="34" charset="0"/>
              <a:buChar char="•"/>
            </a:pPr>
            <a:r>
              <a:rPr lang="en-US" sz="2000">
                <a:solidFill>
                  <a:srgbClr val="000000"/>
                </a:solidFill>
                <a:latin typeface="Arial" panose="020B0604020202020204" pitchFamily="34" charset="0"/>
                <a:cs typeface="Arial" panose="020B0604020202020204" pitchFamily="34" charset="0"/>
              </a:rPr>
              <a:t>“I think my mom must be really mad at me.”</a:t>
            </a:r>
          </a:p>
          <a:p>
            <a:pPr marL="800100" lvl="1" indent="-342900">
              <a:lnSpc>
                <a:spcPct val="100000"/>
              </a:lnSpc>
              <a:spcBef>
                <a:spcPts val="0"/>
              </a:spcBef>
              <a:buSzPct val="100000"/>
              <a:buFont typeface="Arial" panose="020B0604020202020204" pitchFamily="34" charset="0"/>
              <a:buChar char="•"/>
            </a:pPr>
            <a:r>
              <a:rPr lang="en-US" sz="2000">
                <a:solidFill>
                  <a:srgbClr val="000000"/>
                </a:solidFill>
                <a:latin typeface="Arial" panose="020B0604020202020204" pitchFamily="34" charset="0"/>
                <a:cs typeface="Arial" panose="020B0604020202020204" pitchFamily="34" charset="0"/>
              </a:rPr>
              <a:t>“I feel terrible about how my drinking has hurt my family.”</a:t>
            </a:r>
          </a:p>
        </p:txBody>
      </p:sp>
      <p:sp>
        <p:nvSpPr>
          <p:cNvPr id="18" name="TextBox 17">
            <a:extLst>
              <a:ext uri="{FF2B5EF4-FFF2-40B4-BE49-F238E27FC236}">
                <a16:creationId xmlns:a16="http://schemas.microsoft.com/office/drawing/2014/main" id="{E289068E-2CAA-DE33-CE32-68BBEFAF3C85}"/>
              </a:ext>
            </a:extLst>
          </p:cNvPr>
          <p:cNvSpPr txBox="1"/>
          <p:nvPr/>
        </p:nvSpPr>
        <p:spPr>
          <a:xfrm>
            <a:off x="6142823" y="1330477"/>
            <a:ext cx="6097836" cy="1754326"/>
          </a:xfrm>
          <a:prstGeom prst="rect">
            <a:avLst/>
          </a:prstGeom>
          <a:noFill/>
        </p:spPr>
        <p:txBody>
          <a:bodyPr wrap="square">
            <a:spAutoFit/>
          </a:bodyPr>
          <a:lstStyle/>
          <a:p>
            <a:pPr>
              <a:lnSpc>
                <a:spcPct val="100000"/>
              </a:lnSpc>
              <a:spcBef>
                <a:spcPts val="0"/>
              </a:spcBef>
              <a:buSzPct val="100000"/>
            </a:pPr>
            <a:r>
              <a:rPr lang="en-US" sz="2400" b="1">
                <a:solidFill>
                  <a:srgbClr val="000000"/>
                </a:solidFill>
                <a:latin typeface="Arial" panose="020B0604020202020204" pitchFamily="34" charset="0"/>
                <a:cs typeface="Arial" panose="020B0604020202020204" pitchFamily="34" charset="0"/>
              </a:rPr>
              <a:t>Sees the cost of continuing current behavior: </a:t>
            </a:r>
          </a:p>
          <a:p>
            <a:pPr marL="800100" lvl="1" indent="-342900">
              <a:lnSpc>
                <a:spcPct val="100000"/>
              </a:lnSpc>
              <a:spcBef>
                <a:spcPts val="0"/>
              </a:spcBef>
              <a:buSzPct val="100000"/>
              <a:buFont typeface="Arial" panose="020B0604020202020204" pitchFamily="34" charset="0"/>
              <a:buChar char="•"/>
            </a:pPr>
            <a:r>
              <a:rPr lang="en-US" sz="2000">
                <a:solidFill>
                  <a:srgbClr val="000000"/>
                </a:solidFill>
                <a:latin typeface="Arial" panose="020B0604020202020204" pitchFamily="34" charset="0"/>
                <a:cs typeface="Arial" panose="020B0604020202020204" pitchFamily="34" charset="0"/>
              </a:rPr>
              <a:t>“No one will ever hire me if I keep this up.”</a:t>
            </a:r>
          </a:p>
          <a:p>
            <a:pPr marL="800100" lvl="1" indent="-342900">
              <a:lnSpc>
                <a:spcPct val="100000"/>
              </a:lnSpc>
              <a:spcBef>
                <a:spcPts val="0"/>
              </a:spcBef>
              <a:buSzPct val="100000"/>
              <a:buFont typeface="Arial" panose="020B0604020202020204" pitchFamily="34" charset="0"/>
              <a:buChar char="•"/>
            </a:pPr>
            <a:r>
              <a:rPr lang="en-US" sz="2000">
                <a:solidFill>
                  <a:srgbClr val="000000"/>
                </a:solidFill>
                <a:latin typeface="Arial" panose="020B0604020202020204" pitchFamily="34" charset="0"/>
                <a:cs typeface="Arial" panose="020B0604020202020204" pitchFamily="34" charset="0"/>
              </a:rPr>
              <a:t>“I’m scared I will overdose again but no one will be there to help me.”</a:t>
            </a:r>
          </a:p>
        </p:txBody>
      </p:sp>
      <p:sp>
        <p:nvSpPr>
          <p:cNvPr id="20" name="TextBox 19">
            <a:extLst>
              <a:ext uri="{FF2B5EF4-FFF2-40B4-BE49-F238E27FC236}">
                <a16:creationId xmlns:a16="http://schemas.microsoft.com/office/drawing/2014/main" id="{B9B15AF9-449B-262C-E96F-374A6BD6D0A9}"/>
              </a:ext>
            </a:extLst>
          </p:cNvPr>
          <p:cNvSpPr txBox="1"/>
          <p:nvPr/>
        </p:nvSpPr>
        <p:spPr>
          <a:xfrm>
            <a:off x="6229308" y="4756677"/>
            <a:ext cx="5552896" cy="1384995"/>
          </a:xfrm>
          <a:prstGeom prst="rect">
            <a:avLst/>
          </a:prstGeom>
          <a:noFill/>
        </p:spPr>
        <p:txBody>
          <a:bodyPr wrap="square">
            <a:spAutoFit/>
          </a:bodyPr>
          <a:lstStyle/>
          <a:p>
            <a:pPr marL="5">
              <a:buSzPct val="100000"/>
            </a:pPr>
            <a:r>
              <a:rPr lang="en-US" sz="2400" b="1">
                <a:solidFill>
                  <a:srgbClr val="000000"/>
                </a:solidFill>
                <a:latin typeface="Arial" panose="020B0604020202020204" pitchFamily="34" charset="0"/>
                <a:cs typeface="Arial" panose="020B0604020202020204" pitchFamily="34" charset="0"/>
              </a:rPr>
              <a:t>Identifies the benefits of support: </a:t>
            </a:r>
          </a:p>
          <a:p>
            <a:pPr marL="800100" lvl="1" indent="-342900">
              <a:lnSpc>
                <a:spcPct val="100000"/>
              </a:lnSpc>
              <a:spcBef>
                <a:spcPts val="0"/>
              </a:spcBef>
              <a:buSzPct val="100000"/>
              <a:buFont typeface="Arial" panose="020B0604020202020204" pitchFamily="34" charset="0"/>
              <a:buChar char="•"/>
            </a:pPr>
            <a:r>
              <a:rPr lang="en-US" sz="2000">
                <a:solidFill>
                  <a:srgbClr val="000000"/>
                </a:solidFill>
                <a:latin typeface="Arial" panose="020B0604020202020204" pitchFamily="34" charset="0"/>
                <a:cs typeface="Arial" panose="020B0604020202020204" pitchFamily="34" charset="0"/>
              </a:rPr>
              <a:t>“I could probably keep my job if I stopped using.”</a:t>
            </a:r>
          </a:p>
          <a:p>
            <a:pPr marL="800100" lvl="1" indent="-342900">
              <a:lnSpc>
                <a:spcPct val="100000"/>
              </a:lnSpc>
              <a:spcBef>
                <a:spcPts val="0"/>
              </a:spcBef>
              <a:buSzPct val="100000"/>
              <a:buFont typeface="Arial" panose="020B0604020202020204" pitchFamily="34" charset="0"/>
              <a:buChar char="•"/>
            </a:pPr>
            <a:r>
              <a:rPr lang="en-US" sz="2000">
                <a:solidFill>
                  <a:srgbClr val="000000"/>
                </a:solidFill>
                <a:latin typeface="Arial" panose="020B0604020202020204" pitchFamily="34" charset="0"/>
                <a:cs typeface="Arial" panose="020B0604020202020204" pitchFamily="34" charset="0"/>
              </a:rPr>
              <a:t>“I might feel better if I got some help.”</a:t>
            </a:r>
          </a:p>
        </p:txBody>
      </p:sp>
      <p:sp>
        <p:nvSpPr>
          <p:cNvPr id="21" name="TextBox 20">
            <a:extLst>
              <a:ext uri="{FF2B5EF4-FFF2-40B4-BE49-F238E27FC236}">
                <a16:creationId xmlns:a16="http://schemas.microsoft.com/office/drawing/2014/main" id="{E3B01742-70BF-27D9-0F1D-D627142C1530}"/>
              </a:ext>
            </a:extLst>
          </p:cNvPr>
          <p:cNvSpPr txBox="1"/>
          <p:nvPr/>
        </p:nvSpPr>
        <p:spPr>
          <a:xfrm>
            <a:off x="6199193" y="3213827"/>
            <a:ext cx="5985095" cy="1384995"/>
          </a:xfrm>
          <a:prstGeom prst="rect">
            <a:avLst/>
          </a:prstGeom>
          <a:noFill/>
        </p:spPr>
        <p:txBody>
          <a:bodyPr wrap="square">
            <a:spAutoFit/>
          </a:bodyPr>
          <a:lstStyle/>
          <a:p>
            <a:pPr marL="5">
              <a:buSzPct val="100000"/>
            </a:pPr>
            <a:r>
              <a:rPr lang="en-US" sz="2400" b="1">
                <a:solidFill>
                  <a:srgbClr val="000000"/>
                </a:solidFill>
                <a:latin typeface="Arial" panose="020B0604020202020204" pitchFamily="34" charset="0"/>
                <a:cs typeface="Arial" panose="020B0604020202020204" pitchFamily="34" charset="0"/>
              </a:rPr>
              <a:t>Considers the possibility of changing:</a:t>
            </a:r>
          </a:p>
          <a:p>
            <a:pPr marL="800100" lvl="1" indent="-342900">
              <a:lnSpc>
                <a:spcPct val="100000"/>
              </a:lnSpc>
              <a:spcBef>
                <a:spcPts val="0"/>
              </a:spcBef>
              <a:buSzPct val="100000"/>
              <a:buFont typeface="Arial" panose="020B0604020202020204" pitchFamily="34" charset="0"/>
              <a:buChar char="•"/>
            </a:pPr>
            <a:r>
              <a:rPr lang="en-US" sz="2000">
                <a:solidFill>
                  <a:srgbClr val="000000"/>
                </a:solidFill>
                <a:latin typeface="Arial" panose="020B0604020202020204" pitchFamily="34" charset="0"/>
                <a:cs typeface="Arial" panose="020B0604020202020204" pitchFamily="34" charset="0"/>
              </a:rPr>
              <a:t>“Tell me what I would need to do if I went into treatment.”</a:t>
            </a:r>
          </a:p>
          <a:p>
            <a:pPr marL="800100" lvl="1" indent="-342900">
              <a:lnSpc>
                <a:spcPct val="100000"/>
              </a:lnSpc>
              <a:spcBef>
                <a:spcPts val="0"/>
              </a:spcBef>
              <a:buSzPct val="100000"/>
              <a:buFont typeface="Arial" panose="020B0604020202020204" pitchFamily="34" charset="0"/>
              <a:buChar char="•"/>
            </a:pPr>
            <a:r>
              <a:rPr lang="en-US" sz="2000">
                <a:solidFill>
                  <a:srgbClr val="000000"/>
                </a:solidFill>
                <a:latin typeface="Arial"/>
                <a:cs typeface="Arial"/>
              </a:rPr>
              <a:t>“I think I could stop using if I decided to.”</a:t>
            </a:r>
          </a:p>
        </p:txBody>
      </p:sp>
      <p:grpSp>
        <p:nvGrpSpPr>
          <p:cNvPr id="2" name="Group 1">
            <a:extLst>
              <a:ext uri="{FF2B5EF4-FFF2-40B4-BE49-F238E27FC236}">
                <a16:creationId xmlns:a16="http://schemas.microsoft.com/office/drawing/2014/main" id="{F988C42B-12E2-17D5-0166-6E7B01DC6D88}"/>
              </a:ext>
            </a:extLst>
          </p:cNvPr>
          <p:cNvGrpSpPr/>
          <p:nvPr/>
        </p:nvGrpSpPr>
        <p:grpSpPr>
          <a:xfrm>
            <a:off x="9868395" y="68465"/>
            <a:ext cx="1814926" cy="1213100"/>
            <a:chOff x="9779555" y="68465"/>
            <a:chExt cx="1903766" cy="1043924"/>
          </a:xfrm>
        </p:grpSpPr>
        <p:sp>
          <p:nvSpPr>
            <p:cNvPr id="3" name="Rectangle: Rounded Corners 6">
              <a:extLst>
                <a:ext uri="{FF2B5EF4-FFF2-40B4-BE49-F238E27FC236}">
                  <a16:creationId xmlns:a16="http://schemas.microsoft.com/office/drawing/2014/main" id="{4FE975ED-EA07-5295-A974-A984B424F5C2}"/>
                </a:ext>
              </a:extLst>
            </p:cNvPr>
            <p:cNvSpPr/>
            <p:nvPr/>
          </p:nvSpPr>
          <p:spPr>
            <a:xfrm>
              <a:off x="9910647" y="227723"/>
              <a:ext cx="1772674"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Elicit Change Talk</a:t>
              </a:r>
            </a:p>
          </p:txBody>
        </p:sp>
        <p:sp>
          <p:nvSpPr>
            <p:cNvPr id="9" name="Oval 8">
              <a:extLst>
                <a:ext uri="{FF2B5EF4-FFF2-40B4-BE49-F238E27FC236}">
                  <a16:creationId xmlns:a16="http://schemas.microsoft.com/office/drawing/2014/main" id="{F803844D-21FB-CB5C-B0B6-4CE0507CF459}"/>
                </a:ext>
              </a:extLst>
            </p:cNvPr>
            <p:cNvSpPr/>
            <p:nvPr/>
          </p:nvSpPr>
          <p:spPr>
            <a:xfrm>
              <a:off x="9779555" y="68465"/>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153753"/>
                  </a:solidFill>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p58"/>
          <p:cNvSpPr txBox="1">
            <a:spLocks noGrp="1"/>
          </p:cNvSpPr>
          <p:nvPr>
            <p:ph idx="1"/>
          </p:nvPr>
        </p:nvSpPr>
        <p:spPr>
          <a:xfrm>
            <a:off x="539771" y="1228660"/>
            <a:ext cx="8495444" cy="4015132"/>
          </a:xfrm>
          <a:prstGeom prst="rect">
            <a:avLst/>
          </a:prstGeom>
        </p:spPr>
        <p:txBody>
          <a:bodyPr spcFirstLastPara="1" vert="horz" wrap="square" lIns="91426" tIns="45700" rIns="91426" bIns="45700" rtlCol="0" anchor="t" anchorCtr="0">
            <a:noAutofit/>
          </a:bodyPr>
          <a:lstStyle/>
          <a:p>
            <a:pPr marL="0" indent="0">
              <a:lnSpc>
                <a:spcPct val="100000"/>
              </a:lnSpc>
              <a:spcBef>
                <a:spcPts val="0"/>
              </a:spcBef>
              <a:buNone/>
            </a:pPr>
            <a:r>
              <a:rPr lang="en-US">
                <a:solidFill>
                  <a:srgbClr val="000000"/>
                </a:solidFill>
                <a:latin typeface="Arial" panose="020B0604020202020204" pitchFamily="34" charset="0"/>
                <a:cs typeface="Arial" panose="020B0604020202020204" pitchFamily="34" charset="0"/>
              </a:rPr>
              <a:t>After identifying change talk, you can start to build rapport by asking…</a:t>
            </a:r>
          </a:p>
          <a:p>
            <a:pPr marL="0" indent="0">
              <a:lnSpc>
                <a:spcPct val="100000"/>
              </a:lnSpc>
              <a:spcBef>
                <a:spcPts val="0"/>
              </a:spcBef>
              <a:buNone/>
            </a:pPr>
            <a:endParaRPr b="1">
              <a:solidFill>
                <a:srgbClr val="000000"/>
              </a:solidFill>
              <a:latin typeface="Arial" panose="020B0604020202020204" pitchFamily="34" charset="0"/>
              <a:cs typeface="Arial" panose="020B0604020202020204" pitchFamily="34" charset="0"/>
            </a:endParaRPr>
          </a:p>
          <a:p>
            <a:pPr marL="965206" indent="-457200">
              <a:spcBef>
                <a:spcPts val="0"/>
              </a:spcBef>
              <a:buClr>
                <a:srgbClr val="000000"/>
              </a:buClr>
              <a:buSzPts val="2800"/>
            </a:pPr>
            <a:r>
              <a:rPr lang="en-US">
                <a:solidFill>
                  <a:srgbClr val="000000"/>
                </a:solidFill>
                <a:latin typeface="Arial" panose="020B0604020202020204" pitchFamily="34" charset="0"/>
                <a:cs typeface="Arial" panose="020B0604020202020204" pitchFamily="34" charset="0"/>
              </a:rPr>
              <a:t>"How has your drug use affected you and those around you?”</a:t>
            </a:r>
          </a:p>
          <a:p>
            <a:pPr marL="965206" indent="-457200">
              <a:spcBef>
                <a:spcPts val="0"/>
              </a:spcBef>
              <a:buClr>
                <a:srgbClr val="000000"/>
              </a:buClr>
              <a:buSzPts val="2800"/>
            </a:pPr>
            <a:endParaRPr>
              <a:solidFill>
                <a:srgbClr val="000000"/>
              </a:solidFill>
              <a:latin typeface="Arial" panose="020B0604020202020204" pitchFamily="34" charset="0"/>
              <a:cs typeface="Arial" panose="020B0604020202020204" pitchFamily="34" charset="0"/>
            </a:endParaRPr>
          </a:p>
          <a:p>
            <a:pPr marL="965206" indent="-457200">
              <a:spcBef>
                <a:spcPts val="0"/>
              </a:spcBef>
              <a:buClr>
                <a:srgbClr val="000000"/>
              </a:buClr>
              <a:buSzPts val="2800"/>
            </a:pPr>
            <a:r>
              <a:rPr lang="en-US">
                <a:solidFill>
                  <a:srgbClr val="000000"/>
                </a:solidFill>
                <a:latin typeface="Arial" panose="020B0604020202020204" pitchFamily="34" charset="0"/>
                <a:cs typeface="Arial" panose="020B0604020202020204" pitchFamily="34" charset="0"/>
              </a:rPr>
              <a:t>"What has been the impact of substance use on your job?”</a:t>
            </a:r>
          </a:p>
          <a:p>
            <a:pPr marL="965206" indent="-457200">
              <a:spcBef>
                <a:spcPts val="0"/>
              </a:spcBef>
              <a:buClr>
                <a:srgbClr val="000000"/>
              </a:buClr>
              <a:buSzPts val="2800"/>
            </a:pPr>
            <a:endParaRPr>
              <a:solidFill>
                <a:srgbClr val="000000"/>
              </a:solidFill>
              <a:latin typeface="Arial" panose="020B0604020202020204" pitchFamily="34" charset="0"/>
              <a:cs typeface="Arial" panose="020B0604020202020204" pitchFamily="34" charset="0"/>
            </a:endParaRPr>
          </a:p>
          <a:p>
            <a:pPr marL="965206" indent="-457200">
              <a:spcBef>
                <a:spcPts val="0"/>
              </a:spcBef>
              <a:buClr>
                <a:srgbClr val="000000"/>
              </a:buClr>
              <a:buSzPts val="2800"/>
            </a:pPr>
            <a:r>
              <a:rPr lang="en-US">
                <a:solidFill>
                  <a:srgbClr val="000000"/>
                </a:solidFill>
                <a:latin typeface="Arial" panose="020B0604020202020204" pitchFamily="34" charset="0"/>
                <a:cs typeface="Arial" panose="020B0604020202020204" pitchFamily="34" charset="0"/>
              </a:rPr>
              <a:t>"What are some things you enjoy doing?”</a:t>
            </a:r>
          </a:p>
        </p:txBody>
      </p:sp>
      <p:grpSp>
        <p:nvGrpSpPr>
          <p:cNvPr id="4" name="Group 3">
            <a:extLst>
              <a:ext uri="{FF2B5EF4-FFF2-40B4-BE49-F238E27FC236}">
                <a16:creationId xmlns:a16="http://schemas.microsoft.com/office/drawing/2014/main" id="{14C47BC0-99E7-1740-8CB0-D1FDF5B77A1D}"/>
              </a:ext>
            </a:extLst>
          </p:cNvPr>
          <p:cNvGrpSpPr/>
          <p:nvPr/>
        </p:nvGrpSpPr>
        <p:grpSpPr>
          <a:xfrm rot="1080364">
            <a:off x="8690958" y="1913834"/>
            <a:ext cx="2901676" cy="1972638"/>
            <a:chOff x="7173105" y="2830488"/>
            <a:chExt cx="3499003" cy="1750965"/>
          </a:xfrm>
        </p:grpSpPr>
        <p:sp>
          <p:nvSpPr>
            <p:cNvPr id="5" name="Oval 4">
              <a:extLst>
                <a:ext uri="{FF2B5EF4-FFF2-40B4-BE49-F238E27FC236}">
                  <a16:creationId xmlns:a16="http://schemas.microsoft.com/office/drawing/2014/main" id="{3646B40B-733A-CB4A-8D15-2D6B580BBD43}"/>
                </a:ext>
              </a:extLst>
            </p:cNvPr>
            <p:cNvSpPr/>
            <p:nvPr/>
          </p:nvSpPr>
          <p:spPr>
            <a:xfrm>
              <a:off x="7173105" y="2830488"/>
              <a:ext cx="3499003" cy="1750965"/>
            </a:xfrm>
            <a:prstGeom prst="ellipse">
              <a:avLst/>
            </a:prstGeom>
            <a:noFill/>
            <a:ln w="3175">
              <a:solidFill>
                <a:srgbClr val="153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794D2C1-4CAE-1147-A7C2-0182543313A5}"/>
                </a:ext>
              </a:extLst>
            </p:cNvPr>
            <p:cNvSpPr txBox="1"/>
            <p:nvPr/>
          </p:nvSpPr>
          <p:spPr>
            <a:xfrm>
              <a:off x="7403598" y="3009335"/>
              <a:ext cx="3038019" cy="1393271"/>
            </a:xfrm>
            <a:prstGeom prst="rect">
              <a:avLst/>
            </a:prstGeom>
            <a:noFill/>
            <a:ln>
              <a:noFill/>
            </a:ln>
          </p:spPr>
          <p:txBody>
            <a:bodyPr wrap="square" rtlCol="0">
              <a:spAutoFit/>
            </a:bodyPr>
            <a:lstStyle/>
            <a:p>
              <a:pPr algn="ctr"/>
              <a:r>
                <a:rPr lang="en-US" sz="2400">
                  <a:latin typeface="Arial" panose="020B0604020202020204" pitchFamily="34" charset="0"/>
                  <a:cs typeface="Arial" panose="020B0604020202020204" pitchFamily="34" charset="0"/>
                </a:rPr>
                <a:t>Another opportunity for open ended questions.</a:t>
              </a:r>
            </a:p>
          </p:txBody>
        </p:sp>
      </p:grpSp>
      <p:sp>
        <p:nvSpPr>
          <p:cNvPr id="2" name="TextBox 1">
            <a:extLst>
              <a:ext uri="{FF2B5EF4-FFF2-40B4-BE49-F238E27FC236}">
                <a16:creationId xmlns:a16="http://schemas.microsoft.com/office/drawing/2014/main" id="{9593E4B3-FAA8-469A-AB6B-FBD6058DE435}"/>
              </a:ext>
            </a:extLst>
          </p:cNvPr>
          <p:cNvSpPr txBox="1"/>
          <p:nvPr/>
        </p:nvSpPr>
        <p:spPr>
          <a:xfrm>
            <a:off x="539771" y="5598180"/>
            <a:ext cx="10880033" cy="954107"/>
          </a:xfrm>
          <a:prstGeom prst="rect">
            <a:avLst/>
          </a:prstGeom>
          <a:noFill/>
          <a:ln w="19050">
            <a:noFill/>
          </a:ln>
        </p:spPr>
        <p:txBody>
          <a:bodyPr wrap="square" rtlCol="0" anchor="ctr">
            <a:spAutoFit/>
          </a:bodyPr>
          <a:lstStyle/>
          <a:p>
            <a:pPr algn="ctr"/>
            <a:r>
              <a:rPr lang="en-US" sz="2800" i="1">
                <a:solidFill>
                  <a:srgbClr val="000000"/>
                </a:solidFill>
                <a:latin typeface="Arial" panose="020B0604020202020204" pitchFamily="34" charset="0"/>
                <a:cs typeface="Arial" panose="020B0604020202020204" pitchFamily="34" charset="0"/>
              </a:rPr>
              <a:t>You can engage in a way that feels natural to you – the goal is to build a connection &amp; establish a relationship.</a:t>
            </a:r>
          </a:p>
        </p:txBody>
      </p:sp>
      <p:pic>
        <p:nvPicPr>
          <p:cNvPr id="8" name="Picture 7" descr="A close-up of a logo&#10;&#10;AI-generated content may be incorrect.">
            <a:extLst>
              <a:ext uri="{FF2B5EF4-FFF2-40B4-BE49-F238E27FC236}">
                <a16:creationId xmlns:a16="http://schemas.microsoft.com/office/drawing/2014/main" id="{2A1E2717-2CED-C22C-6E3E-475D62BC1DB5}"/>
              </a:ext>
            </a:extLst>
          </p:cNvPr>
          <p:cNvPicPr>
            <a:picLocks noChangeAspect="1"/>
          </p:cNvPicPr>
          <p:nvPr/>
        </p:nvPicPr>
        <p:blipFill>
          <a:blip r:embed="rId3"/>
          <a:stretch>
            <a:fillRect/>
          </a:stretch>
        </p:blipFill>
        <p:spPr>
          <a:xfrm>
            <a:off x="0" y="6246574"/>
            <a:ext cx="1466687" cy="611426"/>
          </a:xfrm>
          <a:prstGeom prst="rect">
            <a:avLst/>
          </a:prstGeom>
        </p:spPr>
      </p:pic>
      <p:sp>
        <p:nvSpPr>
          <p:cNvPr id="9" name="Rectangle 8">
            <a:extLst>
              <a:ext uri="{FF2B5EF4-FFF2-40B4-BE49-F238E27FC236}">
                <a16:creationId xmlns:a16="http://schemas.microsoft.com/office/drawing/2014/main" id="{C05523B4-0291-8C6C-3BF6-B4C306BAF64E}"/>
              </a:ext>
            </a:extLst>
          </p:cNvPr>
          <p:cNvSpPr/>
          <p:nvPr/>
        </p:nvSpPr>
        <p:spPr>
          <a:xfrm rot="10800000">
            <a:off x="-9096" y="324903"/>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10" name="Straight Connector 9">
            <a:extLst>
              <a:ext uri="{FF2B5EF4-FFF2-40B4-BE49-F238E27FC236}">
                <a16:creationId xmlns:a16="http://schemas.microsoft.com/office/drawing/2014/main" id="{C16CD6C9-6C0A-4A3F-4EED-0F1897C9D000}"/>
              </a:ext>
            </a:extLst>
          </p:cNvPr>
          <p:cNvCxnSpPr>
            <a:cxnSpLocks/>
          </p:cNvCxnSpPr>
          <p:nvPr/>
        </p:nvCxnSpPr>
        <p:spPr>
          <a:xfrm>
            <a:off x="3799168" y="1091096"/>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1" name="Google Shape;458;p55">
            <a:extLst>
              <a:ext uri="{FF2B5EF4-FFF2-40B4-BE49-F238E27FC236}">
                <a16:creationId xmlns:a16="http://schemas.microsoft.com/office/drawing/2014/main" id="{68C6FBD8-9CA4-F486-8FBD-975817DB42C6}"/>
              </a:ext>
            </a:extLst>
          </p:cNvPr>
          <p:cNvSpPr txBox="1">
            <a:spLocks noGrp="1"/>
          </p:cNvSpPr>
          <p:nvPr>
            <p:ph type="title"/>
          </p:nvPr>
        </p:nvSpPr>
        <p:spPr>
          <a:xfrm>
            <a:off x="1373642" y="201292"/>
            <a:ext cx="9238278" cy="769744"/>
          </a:xfrm>
          <a:prstGeom prst="rect">
            <a:avLst/>
          </a:prstGeom>
        </p:spPr>
        <p:txBody>
          <a:bodyPr spcFirstLastPara="1" vert="horz" lIns="91440" tIns="45721" rIns="91440" bIns="45721" rtlCol="0" anchor="ctr" anchorCtr="0">
            <a:normAutofit/>
          </a:bodyPr>
          <a:lstStyle/>
          <a:p>
            <a:pPr algn="ctr"/>
            <a:r>
              <a:rPr lang="en-US" sz="4000" b="1">
                <a:solidFill>
                  <a:srgbClr val="153753"/>
                </a:solidFill>
                <a:latin typeface="Arial" panose="020B0604020202020204" pitchFamily="34" charset="0"/>
                <a:cs typeface="Arial" panose="020B0604020202020204" pitchFamily="34" charset="0"/>
              </a:rPr>
              <a:t>How to Elicit Change Talk</a:t>
            </a:r>
          </a:p>
        </p:txBody>
      </p:sp>
      <p:sp>
        <p:nvSpPr>
          <p:cNvPr id="12" name="Rectangle 11">
            <a:extLst>
              <a:ext uri="{FF2B5EF4-FFF2-40B4-BE49-F238E27FC236}">
                <a16:creationId xmlns:a16="http://schemas.microsoft.com/office/drawing/2014/main" id="{26D8F4DE-5752-2625-AD6A-12D2F2C93C79}"/>
              </a:ext>
            </a:extLst>
          </p:cNvPr>
          <p:cNvSpPr/>
          <p:nvPr/>
        </p:nvSpPr>
        <p:spPr>
          <a:xfrm>
            <a:off x="11892644" y="10106"/>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906980A-EADD-CA8F-3102-04FD8621181F}"/>
              </a:ext>
            </a:extLst>
          </p:cNvPr>
          <p:cNvGrpSpPr/>
          <p:nvPr/>
        </p:nvGrpSpPr>
        <p:grpSpPr>
          <a:xfrm>
            <a:off x="9868395" y="68465"/>
            <a:ext cx="1814926" cy="1213100"/>
            <a:chOff x="9779555" y="68465"/>
            <a:chExt cx="1903766" cy="1043924"/>
          </a:xfrm>
        </p:grpSpPr>
        <p:sp>
          <p:nvSpPr>
            <p:cNvPr id="7" name="Rectangle: Rounded Corners 6">
              <a:extLst>
                <a:ext uri="{FF2B5EF4-FFF2-40B4-BE49-F238E27FC236}">
                  <a16:creationId xmlns:a16="http://schemas.microsoft.com/office/drawing/2014/main" id="{A46E29CE-1A0F-E65D-25AE-C7BBA65C7D32}"/>
                </a:ext>
              </a:extLst>
            </p:cNvPr>
            <p:cNvSpPr/>
            <p:nvPr/>
          </p:nvSpPr>
          <p:spPr>
            <a:xfrm>
              <a:off x="9910647" y="227723"/>
              <a:ext cx="1772674"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Elicit Change Talk</a:t>
              </a:r>
            </a:p>
          </p:txBody>
        </p:sp>
        <p:sp>
          <p:nvSpPr>
            <p:cNvPr id="15" name="Oval 14">
              <a:extLst>
                <a:ext uri="{FF2B5EF4-FFF2-40B4-BE49-F238E27FC236}">
                  <a16:creationId xmlns:a16="http://schemas.microsoft.com/office/drawing/2014/main" id="{DF8173C5-60B9-38AC-37EA-38BD72701F84}"/>
                </a:ext>
              </a:extLst>
            </p:cNvPr>
            <p:cNvSpPr/>
            <p:nvPr/>
          </p:nvSpPr>
          <p:spPr>
            <a:xfrm>
              <a:off x="9779555" y="68465"/>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153753"/>
                  </a:solidFill>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16" name="Rectangle 15">
            <a:extLst>
              <a:ext uri="{FF2B5EF4-FFF2-40B4-BE49-F238E27FC236}">
                <a16:creationId xmlns:a16="http://schemas.microsoft.com/office/drawing/2014/main" id="{83C23360-809C-F673-BFE1-BA51E9948C0A}"/>
              </a:ext>
            </a:extLst>
          </p:cNvPr>
          <p:cNvSpPr/>
          <p:nvPr/>
        </p:nvSpPr>
        <p:spPr>
          <a:xfrm>
            <a:off x="0" y="6574321"/>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487" name="Google Shape;487;p59"/>
          <p:cNvSpPr txBox="1">
            <a:spLocks noGrp="1"/>
          </p:cNvSpPr>
          <p:nvPr>
            <p:ph idx="1"/>
          </p:nvPr>
        </p:nvSpPr>
        <p:spPr>
          <a:xfrm>
            <a:off x="609600" y="1578220"/>
            <a:ext cx="10972800" cy="4464903"/>
          </a:xfrm>
          <a:prstGeom prst="rect">
            <a:avLst/>
          </a:prstGeom>
        </p:spPr>
        <p:txBody>
          <a:bodyPr spcFirstLastPara="1" vert="horz" wrap="square" lIns="91426" tIns="45700" rIns="91426" bIns="45700" rtlCol="0" anchor="t" anchorCtr="0">
            <a:noAutofit/>
          </a:bodyPr>
          <a:lstStyle/>
          <a:p>
            <a:pPr>
              <a:spcBef>
                <a:spcPts val="361"/>
              </a:spcBef>
            </a:pPr>
            <a:r>
              <a:rPr lang="en-US" sz="2800">
                <a:latin typeface="Arial" panose="020B0604020202020204" pitchFamily="34" charset="0"/>
                <a:cs typeface="Arial" panose="020B0604020202020204" pitchFamily="34" charset="0"/>
              </a:rPr>
              <a:t>Help the person see the discrepancy between present behavior and their desired behaviors or values</a:t>
            </a:r>
            <a:endParaRPr lang="en-US">
              <a:solidFill>
                <a:srgbClr val="000000"/>
              </a:solidFill>
              <a:latin typeface="Arial" panose="020B0604020202020204" pitchFamily="34" charset="0"/>
              <a:cs typeface="Arial" panose="020B0604020202020204" pitchFamily="34" charset="0"/>
            </a:endParaRPr>
          </a:p>
          <a:p>
            <a:pPr>
              <a:spcBef>
                <a:spcPts val="361"/>
              </a:spcBef>
            </a:pPr>
            <a:endParaRPr lang="en-US">
              <a:solidFill>
                <a:srgbClr val="000000"/>
              </a:solidFill>
              <a:latin typeface="Arial" panose="020B0604020202020204" pitchFamily="34" charset="0"/>
              <a:cs typeface="Arial" panose="020B0604020202020204" pitchFamily="34" charset="0"/>
            </a:endParaRPr>
          </a:p>
          <a:p>
            <a:pPr>
              <a:spcBef>
                <a:spcPts val="361"/>
              </a:spcBef>
            </a:pPr>
            <a:r>
              <a:rPr lang="en-US">
                <a:solidFill>
                  <a:srgbClr val="000000"/>
                </a:solidFill>
                <a:latin typeface="Arial" panose="020B0604020202020204" pitchFamily="34" charset="0"/>
                <a:cs typeface="Arial" panose="020B0604020202020204" pitchFamily="34" charset="0"/>
              </a:rPr>
              <a:t>Listen carefully to the person’s statements about personal values and connections to community, family, and faith </a:t>
            </a:r>
          </a:p>
          <a:p>
            <a:pPr marL="0" indent="0">
              <a:spcBef>
                <a:spcPts val="361"/>
              </a:spcBef>
              <a:buNone/>
            </a:pPr>
            <a:endParaRPr lang="en-US">
              <a:solidFill>
                <a:srgbClr val="000000"/>
              </a:solidFill>
              <a:latin typeface="Arial" panose="020B0604020202020204" pitchFamily="34" charset="0"/>
              <a:cs typeface="Arial" panose="020B0604020202020204" pitchFamily="34" charset="0"/>
            </a:endParaRPr>
          </a:p>
          <a:p>
            <a:pPr>
              <a:spcBef>
                <a:spcPts val="361"/>
              </a:spcBef>
            </a:pPr>
            <a:r>
              <a:rPr lang="en-US">
                <a:solidFill>
                  <a:srgbClr val="000000"/>
                </a:solidFill>
                <a:latin typeface="Arial"/>
                <a:cs typeface="Arial"/>
              </a:rPr>
              <a:t>If the person is showing concern about the effects of their behavior, highlight the difference to heighten awareness and acknowledgment of discrepancy</a:t>
            </a:r>
            <a:endParaRPr>
              <a:solidFill>
                <a:srgbClr val="000000"/>
              </a:solidFill>
              <a:latin typeface="Arial" panose="020B0604020202020204" pitchFamily="34" charset="0"/>
              <a:cs typeface="Arial" panose="020B0604020202020204" pitchFamily="34" charset="0"/>
            </a:endParaRPr>
          </a:p>
        </p:txBody>
      </p:sp>
      <p:pic>
        <p:nvPicPr>
          <p:cNvPr id="4" name="Picture 3" descr="A close-up of a logo&#10;&#10;AI-generated content may be incorrect.">
            <a:extLst>
              <a:ext uri="{FF2B5EF4-FFF2-40B4-BE49-F238E27FC236}">
                <a16:creationId xmlns:a16="http://schemas.microsoft.com/office/drawing/2014/main" id="{5D4C9500-1671-B5FC-C840-9C58623B7824}"/>
              </a:ext>
            </a:extLst>
          </p:cNvPr>
          <p:cNvPicPr>
            <a:picLocks noChangeAspect="1"/>
          </p:cNvPicPr>
          <p:nvPr/>
        </p:nvPicPr>
        <p:blipFill>
          <a:blip r:embed="rId3"/>
          <a:stretch>
            <a:fillRect/>
          </a:stretch>
        </p:blipFill>
        <p:spPr>
          <a:xfrm>
            <a:off x="0" y="6246574"/>
            <a:ext cx="1466687" cy="611426"/>
          </a:xfrm>
          <a:prstGeom prst="rect">
            <a:avLst/>
          </a:prstGeom>
        </p:spPr>
      </p:pic>
      <p:sp>
        <p:nvSpPr>
          <p:cNvPr id="5" name="Rectangle 4">
            <a:extLst>
              <a:ext uri="{FF2B5EF4-FFF2-40B4-BE49-F238E27FC236}">
                <a16:creationId xmlns:a16="http://schemas.microsoft.com/office/drawing/2014/main" id="{22F94271-37CA-50F7-9AEA-BCAECA1B4009}"/>
              </a:ext>
            </a:extLst>
          </p:cNvPr>
          <p:cNvSpPr/>
          <p:nvPr/>
        </p:nvSpPr>
        <p:spPr>
          <a:xfrm rot="10800000">
            <a:off x="-9096" y="324903"/>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6" name="Straight Connector 5">
            <a:extLst>
              <a:ext uri="{FF2B5EF4-FFF2-40B4-BE49-F238E27FC236}">
                <a16:creationId xmlns:a16="http://schemas.microsoft.com/office/drawing/2014/main" id="{3AA4E109-2A51-F431-6392-92738AA8C495}"/>
              </a:ext>
            </a:extLst>
          </p:cNvPr>
          <p:cNvCxnSpPr>
            <a:cxnSpLocks/>
          </p:cNvCxnSpPr>
          <p:nvPr/>
        </p:nvCxnSpPr>
        <p:spPr>
          <a:xfrm>
            <a:off x="3799168" y="1091096"/>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7" name="Google Shape;458;p55">
            <a:extLst>
              <a:ext uri="{FF2B5EF4-FFF2-40B4-BE49-F238E27FC236}">
                <a16:creationId xmlns:a16="http://schemas.microsoft.com/office/drawing/2014/main" id="{6BCB6E2D-1962-5AC0-1331-1F9CD2B83396}"/>
              </a:ext>
            </a:extLst>
          </p:cNvPr>
          <p:cNvSpPr txBox="1">
            <a:spLocks noGrp="1"/>
          </p:cNvSpPr>
          <p:nvPr>
            <p:ph type="title"/>
          </p:nvPr>
        </p:nvSpPr>
        <p:spPr>
          <a:xfrm>
            <a:off x="1373642" y="201292"/>
            <a:ext cx="9238278" cy="769744"/>
          </a:xfrm>
          <a:prstGeom prst="rect">
            <a:avLst/>
          </a:prstGeom>
        </p:spPr>
        <p:txBody>
          <a:bodyPr spcFirstLastPara="1" vert="horz" lIns="91440" tIns="45721" rIns="91440" bIns="45721" rtlCol="0" anchor="ctr" anchorCtr="0">
            <a:normAutofit/>
          </a:bodyPr>
          <a:lstStyle/>
          <a:p>
            <a:pPr algn="ctr"/>
            <a:r>
              <a:rPr lang="en-US" sz="4000" b="1">
                <a:solidFill>
                  <a:srgbClr val="153753"/>
                </a:solidFill>
                <a:latin typeface="Arial" panose="020B0604020202020204" pitchFamily="34" charset="0"/>
                <a:cs typeface="Arial" panose="020B0604020202020204" pitchFamily="34" charset="0"/>
              </a:rPr>
              <a:t>Developing Discrepancy</a:t>
            </a:r>
          </a:p>
        </p:txBody>
      </p:sp>
      <p:grpSp>
        <p:nvGrpSpPr>
          <p:cNvPr id="2" name="Group 1">
            <a:extLst>
              <a:ext uri="{FF2B5EF4-FFF2-40B4-BE49-F238E27FC236}">
                <a16:creationId xmlns:a16="http://schemas.microsoft.com/office/drawing/2014/main" id="{016F09F4-DF10-8D61-BCF7-5B2CE678172E}"/>
              </a:ext>
            </a:extLst>
          </p:cNvPr>
          <p:cNvGrpSpPr/>
          <p:nvPr/>
        </p:nvGrpSpPr>
        <p:grpSpPr>
          <a:xfrm>
            <a:off x="9868395" y="68465"/>
            <a:ext cx="1814926" cy="1213100"/>
            <a:chOff x="9779555" y="68465"/>
            <a:chExt cx="1903766" cy="1043924"/>
          </a:xfrm>
        </p:grpSpPr>
        <p:sp>
          <p:nvSpPr>
            <p:cNvPr id="3" name="Rectangle: Rounded Corners 6">
              <a:extLst>
                <a:ext uri="{FF2B5EF4-FFF2-40B4-BE49-F238E27FC236}">
                  <a16:creationId xmlns:a16="http://schemas.microsoft.com/office/drawing/2014/main" id="{BA0E28BE-38AA-5BCB-FA0E-7211B20CC208}"/>
                </a:ext>
              </a:extLst>
            </p:cNvPr>
            <p:cNvSpPr/>
            <p:nvPr/>
          </p:nvSpPr>
          <p:spPr>
            <a:xfrm>
              <a:off x="9910647" y="227723"/>
              <a:ext cx="1772674"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Elicit Change Talk</a:t>
              </a:r>
            </a:p>
          </p:txBody>
        </p:sp>
        <p:sp>
          <p:nvSpPr>
            <p:cNvPr id="8" name="Oval 7">
              <a:extLst>
                <a:ext uri="{FF2B5EF4-FFF2-40B4-BE49-F238E27FC236}">
                  <a16:creationId xmlns:a16="http://schemas.microsoft.com/office/drawing/2014/main" id="{6CBA5BAD-6F7E-BCC5-FA4A-ECA3F9C192FB}"/>
                </a:ext>
              </a:extLst>
            </p:cNvPr>
            <p:cNvSpPr/>
            <p:nvPr/>
          </p:nvSpPr>
          <p:spPr>
            <a:xfrm>
              <a:off x="9779555" y="68465"/>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153753"/>
                  </a:solidFill>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6" name="Google Shape;474;p57">
            <a:extLst>
              <a:ext uri="{FF2B5EF4-FFF2-40B4-BE49-F238E27FC236}">
                <a16:creationId xmlns:a16="http://schemas.microsoft.com/office/drawing/2014/main" id="{C22B551D-4D24-7642-84B5-506A86E7C16A}"/>
              </a:ext>
            </a:extLst>
          </p:cNvPr>
          <p:cNvSpPr txBox="1">
            <a:spLocks noGrp="1"/>
          </p:cNvSpPr>
          <p:nvPr>
            <p:ph type="title"/>
          </p:nvPr>
        </p:nvSpPr>
        <p:spPr>
          <a:xfrm>
            <a:off x="379200" y="217000"/>
            <a:ext cx="11433600" cy="744601"/>
          </a:xfrm>
          <a:prstGeom prst="rect">
            <a:avLst/>
          </a:prstGeom>
        </p:spPr>
        <p:txBody>
          <a:bodyPr spcFirstLastPara="1" vert="horz" wrap="square" lIns="91426" tIns="45700" rIns="91426" bIns="45700" rtlCol="0" anchor="t" anchorCtr="0">
            <a:noAutofit/>
          </a:bodyPr>
          <a:lstStyle/>
          <a:p>
            <a:pPr algn="ctr">
              <a:spcBef>
                <a:spcPts val="0"/>
              </a:spcBef>
            </a:pPr>
            <a:r>
              <a:rPr lang="en-US" sz="3801" b="1">
                <a:solidFill>
                  <a:srgbClr val="153753"/>
                </a:solidFill>
                <a:latin typeface="Arial" panose="020B0604020202020204" pitchFamily="34" charset="0"/>
                <a:cs typeface="Arial" panose="020B0604020202020204" pitchFamily="34" charset="0"/>
              </a:rPr>
              <a:t>How to Develop Discrepancy</a:t>
            </a:r>
            <a:endParaRPr sz="3801" b="1">
              <a:solidFill>
                <a:srgbClr val="153753"/>
              </a:solidFill>
              <a:latin typeface="Arial" panose="020B0604020202020204" pitchFamily="34" charset="0"/>
              <a:cs typeface="Arial" panose="020B0604020202020204" pitchFamily="34" charset="0"/>
            </a:endParaRPr>
          </a:p>
        </p:txBody>
      </p:sp>
      <p:sp>
        <p:nvSpPr>
          <p:cNvPr id="495" name="Google Shape;495;p60"/>
          <p:cNvSpPr txBox="1">
            <a:spLocks noGrp="1"/>
          </p:cNvSpPr>
          <p:nvPr>
            <p:ph idx="1"/>
          </p:nvPr>
        </p:nvSpPr>
        <p:spPr>
          <a:xfrm>
            <a:off x="567846" y="1432878"/>
            <a:ext cx="11056307" cy="5661150"/>
          </a:xfrm>
          <a:prstGeom prst="rect">
            <a:avLst/>
          </a:prstGeom>
        </p:spPr>
        <p:txBody>
          <a:bodyPr spcFirstLastPara="1" vert="horz" wrap="square" lIns="91426" tIns="45700" rIns="91426" bIns="45700" rtlCol="0" anchor="t" anchorCtr="0">
            <a:noAutofit/>
          </a:bodyPr>
          <a:lstStyle/>
          <a:p>
            <a:pPr marL="50801" indent="0">
              <a:spcBef>
                <a:spcPts val="361"/>
              </a:spcBef>
              <a:buClr>
                <a:srgbClr val="000000"/>
              </a:buClr>
              <a:buSzPts val="2800"/>
              <a:buNone/>
            </a:pPr>
            <a:r>
              <a:rPr lang="en-US">
                <a:latin typeface="Arial" panose="020B0604020202020204" pitchFamily="34" charset="0"/>
                <a:cs typeface="Arial" panose="020B0604020202020204" pitchFamily="34" charset="0"/>
              </a:rPr>
              <a:t>1. </a:t>
            </a:r>
            <a:r>
              <a:rPr lang="en-US" sz="2601">
                <a:solidFill>
                  <a:srgbClr val="000000"/>
                </a:solidFill>
                <a:latin typeface="Arial" panose="020B0604020202020204" pitchFamily="34" charset="0"/>
                <a:cs typeface="Arial" panose="020B0604020202020204" pitchFamily="34" charset="0"/>
              </a:rPr>
              <a:t>Ask for the </a:t>
            </a:r>
            <a:r>
              <a:rPr lang="en-US" sz="2601" u="sng">
                <a:solidFill>
                  <a:srgbClr val="000000"/>
                </a:solidFill>
                <a:latin typeface="Arial" panose="020B0604020202020204" pitchFamily="34" charset="0"/>
                <a:cs typeface="Arial" panose="020B0604020202020204" pitchFamily="34" charset="0"/>
              </a:rPr>
              <a:t>‘Pros’</a:t>
            </a:r>
            <a:r>
              <a:rPr lang="en-US" sz="2601">
                <a:solidFill>
                  <a:srgbClr val="000000"/>
                </a:solidFill>
                <a:latin typeface="Arial" panose="020B0604020202020204" pitchFamily="34" charset="0"/>
                <a:cs typeface="Arial" panose="020B0604020202020204" pitchFamily="34" charset="0"/>
              </a:rPr>
              <a:t> of the current behavior:</a:t>
            </a:r>
          </a:p>
          <a:p>
            <a:pPr marL="965206" lvl="1" indent="-457200">
              <a:spcBef>
                <a:spcPts val="361"/>
              </a:spcBef>
              <a:buClr>
                <a:srgbClr val="000000"/>
              </a:buClr>
              <a:buSzPts val="2800"/>
            </a:pPr>
            <a:r>
              <a:rPr lang="en-US" sz="2601">
                <a:solidFill>
                  <a:srgbClr val="000000"/>
                </a:solidFill>
                <a:latin typeface="Arial" panose="020B0604020202020204" pitchFamily="34" charset="0"/>
                <a:cs typeface="Arial" panose="020B0604020202020204" pitchFamily="34" charset="0"/>
              </a:rPr>
              <a:t>“Tell me about what you enjoy when getting high.” </a:t>
            </a:r>
            <a:endParaRPr sz="2601" i="1">
              <a:solidFill>
                <a:srgbClr val="000000"/>
              </a:solidFill>
              <a:latin typeface="Arial" panose="020B0604020202020204" pitchFamily="34" charset="0"/>
              <a:cs typeface="Arial" panose="020B0604020202020204" pitchFamily="34" charset="0"/>
            </a:endParaRPr>
          </a:p>
          <a:p>
            <a:pPr marL="0" indent="0">
              <a:spcBef>
                <a:spcPts val="361"/>
              </a:spcBef>
              <a:buNone/>
            </a:pPr>
            <a:endParaRPr sz="2601">
              <a:solidFill>
                <a:srgbClr val="000000"/>
              </a:solidFill>
              <a:latin typeface="Arial" panose="020B0604020202020204" pitchFamily="34" charset="0"/>
              <a:cs typeface="Arial" panose="020B0604020202020204" pitchFamily="34" charset="0"/>
            </a:endParaRPr>
          </a:p>
          <a:p>
            <a:pPr marL="50801" indent="0">
              <a:spcBef>
                <a:spcPts val="361"/>
              </a:spcBef>
              <a:buClr>
                <a:srgbClr val="000000"/>
              </a:buClr>
              <a:buSzPts val="2800"/>
              <a:buNone/>
            </a:pPr>
            <a:r>
              <a:rPr lang="en-US" sz="2601">
                <a:solidFill>
                  <a:srgbClr val="000000"/>
                </a:solidFill>
                <a:latin typeface="Arial" panose="020B0604020202020204" pitchFamily="34" charset="0"/>
                <a:cs typeface="Arial" panose="020B0604020202020204" pitchFamily="34" charset="0"/>
              </a:rPr>
              <a:t>2. Ask for the ‘</a:t>
            </a:r>
            <a:r>
              <a:rPr lang="en-US" sz="2601" u="sng">
                <a:solidFill>
                  <a:srgbClr val="000000"/>
                </a:solidFill>
                <a:latin typeface="Arial" panose="020B0604020202020204" pitchFamily="34" charset="0"/>
                <a:cs typeface="Arial" panose="020B0604020202020204" pitchFamily="34" charset="0"/>
              </a:rPr>
              <a:t>Cons’</a:t>
            </a:r>
            <a:r>
              <a:rPr lang="en-US" sz="2601">
                <a:solidFill>
                  <a:srgbClr val="000000"/>
                </a:solidFill>
                <a:latin typeface="Arial" panose="020B0604020202020204" pitchFamily="34" charset="0"/>
                <a:cs typeface="Arial" panose="020B0604020202020204" pitchFamily="34" charset="0"/>
              </a:rPr>
              <a:t> of the current behavior:</a:t>
            </a:r>
          </a:p>
          <a:p>
            <a:pPr marL="965206" lvl="1" indent="-457200">
              <a:spcBef>
                <a:spcPts val="361"/>
              </a:spcBef>
              <a:buClr>
                <a:srgbClr val="000000"/>
              </a:buClr>
              <a:buSzPts val="2800"/>
            </a:pPr>
            <a:r>
              <a:rPr lang="en-US" sz="2601">
                <a:solidFill>
                  <a:srgbClr val="000000"/>
                </a:solidFill>
                <a:latin typeface="Arial" panose="020B0604020202020204" pitchFamily="34" charset="0"/>
                <a:cs typeface="Arial" panose="020B0604020202020204" pitchFamily="34" charset="0"/>
              </a:rPr>
              <a:t>“What worries you about using drugs?”</a:t>
            </a:r>
          </a:p>
          <a:p>
            <a:pPr marL="965206" lvl="1" indent="-457200">
              <a:spcBef>
                <a:spcPts val="361"/>
              </a:spcBef>
              <a:buClr>
                <a:srgbClr val="000000"/>
              </a:buClr>
              <a:buSzPts val="2800"/>
            </a:pPr>
            <a:r>
              <a:rPr lang="en-US" sz="2601">
                <a:solidFill>
                  <a:srgbClr val="000000"/>
                </a:solidFill>
                <a:latin typeface="Arial" panose="020B0604020202020204" pitchFamily="34" charset="0"/>
                <a:cs typeface="Arial" panose="020B0604020202020204" pitchFamily="34" charset="0"/>
              </a:rPr>
              <a:t>“How do drugs affect your family life?”</a:t>
            </a:r>
          </a:p>
          <a:p>
            <a:pPr marL="965206" lvl="1" indent="-457200">
              <a:spcBef>
                <a:spcPts val="361"/>
              </a:spcBef>
              <a:buClr>
                <a:srgbClr val="000000"/>
              </a:buClr>
              <a:buSzPts val="2800"/>
            </a:pPr>
            <a:r>
              <a:rPr lang="en-US" sz="2601">
                <a:solidFill>
                  <a:srgbClr val="000000"/>
                </a:solidFill>
                <a:latin typeface="Arial" panose="020B0604020202020204" pitchFamily="34" charset="0"/>
                <a:cs typeface="Arial" panose="020B0604020202020204" pitchFamily="34" charset="0"/>
              </a:rPr>
              <a:t>“What might be different in your life if you stopped using?”</a:t>
            </a:r>
          </a:p>
          <a:p>
            <a:pPr marL="50801" indent="0">
              <a:spcBef>
                <a:spcPts val="361"/>
              </a:spcBef>
              <a:buClr>
                <a:srgbClr val="000000"/>
              </a:buClr>
              <a:buSzPts val="2800"/>
              <a:buNone/>
            </a:pPr>
            <a:endParaRPr lang="en-US" sz="2601">
              <a:solidFill>
                <a:srgbClr val="000000"/>
              </a:solidFill>
              <a:latin typeface="Arial" panose="020B0604020202020204" pitchFamily="34" charset="0"/>
              <a:cs typeface="Arial" panose="020B0604020202020204" pitchFamily="34" charset="0"/>
            </a:endParaRPr>
          </a:p>
          <a:p>
            <a:pPr marL="50801" indent="0" algn="ctr">
              <a:spcBef>
                <a:spcPts val="361"/>
              </a:spcBef>
              <a:buClr>
                <a:srgbClr val="000000"/>
              </a:buClr>
              <a:buSzPts val="2800"/>
              <a:buNone/>
            </a:pPr>
            <a:r>
              <a:rPr lang="en-US" sz="2601" i="1">
                <a:solidFill>
                  <a:srgbClr val="000000"/>
                </a:solidFill>
                <a:latin typeface="Arial" panose="020B0604020202020204" pitchFamily="34" charset="0"/>
                <a:cs typeface="Arial" panose="020B0604020202020204" pitchFamily="34" charset="0"/>
              </a:rPr>
              <a:t>Once the person begins to understand how the current behavior conflicts with personal values, amplify and focus on this discordance until they can see this discrepancy and consider a commi</a:t>
            </a:r>
            <a:r>
              <a:rPr lang="en-US" sz="2601" i="1">
                <a:latin typeface="Arial" panose="020B0604020202020204" pitchFamily="34" charset="0"/>
                <a:cs typeface="Arial" panose="020B0604020202020204" pitchFamily="34" charset="0"/>
              </a:rPr>
              <a:t>tment to change.</a:t>
            </a:r>
            <a:endParaRPr sz="2601" i="1">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DCEED8E-59A1-9311-3C00-A891F3022DE8}"/>
              </a:ext>
            </a:extLst>
          </p:cNvPr>
          <p:cNvSpPr/>
          <p:nvPr/>
        </p:nvSpPr>
        <p:spPr>
          <a:xfrm rot="10800000">
            <a:off x="11902774" y="589300"/>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4" name="Straight Connector 3">
            <a:extLst>
              <a:ext uri="{FF2B5EF4-FFF2-40B4-BE49-F238E27FC236}">
                <a16:creationId xmlns:a16="http://schemas.microsoft.com/office/drawing/2014/main" id="{5B0C172B-5E6F-F396-0211-7DAE6475F51F}"/>
              </a:ext>
            </a:extLst>
          </p:cNvPr>
          <p:cNvCxnSpPr>
            <a:cxnSpLocks/>
          </p:cNvCxnSpPr>
          <p:nvPr/>
        </p:nvCxnSpPr>
        <p:spPr>
          <a:xfrm>
            <a:off x="3902387" y="1091096"/>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7C02E06-B077-9A62-5247-3EF95FEC1567}"/>
              </a:ext>
            </a:extLst>
          </p:cNvPr>
          <p:cNvSpPr/>
          <p:nvPr/>
        </p:nvSpPr>
        <p:spPr>
          <a:xfrm>
            <a:off x="-10131" y="10"/>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logo&#10;&#10;AI-generated content may be incorrect.">
            <a:extLst>
              <a:ext uri="{FF2B5EF4-FFF2-40B4-BE49-F238E27FC236}">
                <a16:creationId xmlns:a16="http://schemas.microsoft.com/office/drawing/2014/main" id="{63638E0C-BF81-231B-877F-84F3C05C3A7E}"/>
              </a:ext>
            </a:extLst>
          </p:cNvPr>
          <p:cNvPicPr>
            <a:picLocks noChangeAspect="1"/>
          </p:cNvPicPr>
          <p:nvPr/>
        </p:nvPicPr>
        <p:blipFill>
          <a:blip r:embed="rId3"/>
          <a:stretch>
            <a:fillRect/>
          </a:stretch>
        </p:blipFill>
        <p:spPr>
          <a:xfrm>
            <a:off x="0" y="6246574"/>
            <a:ext cx="1466687" cy="611426"/>
          </a:xfrm>
          <a:prstGeom prst="rect">
            <a:avLst/>
          </a:prstGeom>
        </p:spPr>
      </p:pic>
      <p:grpSp>
        <p:nvGrpSpPr>
          <p:cNvPr id="9" name="Group 8">
            <a:extLst>
              <a:ext uri="{FF2B5EF4-FFF2-40B4-BE49-F238E27FC236}">
                <a16:creationId xmlns:a16="http://schemas.microsoft.com/office/drawing/2014/main" id="{106EF2BB-DA67-5602-A0A0-7217028C87B6}"/>
              </a:ext>
            </a:extLst>
          </p:cNvPr>
          <p:cNvGrpSpPr/>
          <p:nvPr/>
        </p:nvGrpSpPr>
        <p:grpSpPr>
          <a:xfrm>
            <a:off x="9868395" y="68465"/>
            <a:ext cx="1814926" cy="1213100"/>
            <a:chOff x="9779555" y="68465"/>
            <a:chExt cx="1903766" cy="1043924"/>
          </a:xfrm>
        </p:grpSpPr>
        <p:sp>
          <p:nvSpPr>
            <p:cNvPr id="10" name="Rectangle: Rounded Corners 6">
              <a:extLst>
                <a:ext uri="{FF2B5EF4-FFF2-40B4-BE49-F238E27FC236}">
                  <a16:creationId xmlns:a16="http://schemas.microsoft.com/office/drawing/2014/main" id="{DEC6B0F1-F7F8-1847-0322-3D5A5ED6AE14}"/>
                </a:ext>
              </a:extLst>
            </p:cNvPr>
            <p:cNvSpPr/>
            <p:nvPr/>
          </p:nvSpPr>
          <p:spPr>
            <a:xfrm>
              <a:off x="9910647" y="227723"/>
              <a:ext cx="1772674"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Elicit Change Talk</a:t>
              </a:r>
            </a:p>
          </p:txBody>
        </p:sp>
        <p:sp>
          <p:nvSpPr>
            <p:cNvPr id="11" name="Oval 10">
              <a:extLst>
                <a:ext uri="{FF2B5EF4-FFF2-40B4-BE49-F238E27FC236}">
                  <a16:creationId xmlns:a16="http://schemas.microsoft.com/office/drawing/2014/main" id="{997B4752-9F92-4042-E42A-FEBF74D662D0}"/>
                </a:ext>
              </a:extLst>
            </p:cNvPr>
            <p:cNvSpPr/>
            <p:nvPr/>
          </p:nvSpPr>
          <p:spPr>
            <a:xfrm>
              <a:off x="9779555" y="68465"/>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153753"/>
                  </a:solidFill>
                </a:rPr>
                <a:t>2</a:t>
              </a: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8"/>
          <p:cNvSpPr txBox="1">
            <a:spLocks noGrp="1"/>
          </p:cNvSpPr>
          <p:nvPr>
            <p:ph type="title"/>
          </p:nvPr>
        </p:nvSpPr>
        <p:spPr>
          <a:xfrm>
            <a:off x="838202" y="430210"/>
            <a:ext cx="10515600" cy="1325563"/>
          </a:xfrm>
          <a:prstGeom prst="rect">
            <a:avLst/>
          </a:prstGeom>
        </p:spPr>
        <p:txBody>
          <a:bodyPr spcFirstLastPara="1" vert="horz" wrap="square" lIns="91426" tIns="45700" rIns="91426" bIns="45700" rtlCol="0" anchor="ctr" anchorCtr="0">
            <a:noAutofit/>
          </a:bodyPr>
          <a:lstStyle/>
          <a:p>
            <a:pPr algn="ctr">
              <a:spcBef>
                <a:spcPts val="0"/>
              </a:spcBef>
            </a:pPr>
            <a:r>
              <a:rPr lang="en-US" sz="4000" b="1">
                <a:solidFill>
                  <a:srgbClr val="153753"/>
                </a:solidFill>
                <a:latin typeface="Arial" panose="020B0604020202020204" pitchFamily="34" charset="0"/>
                <a:cs typeface="Arial" panose="020B0604020202020204" pitchFamily="34" charset="0"/>
              </a:rPr>
              <a:t>Motivational Interviewing Techniques</a:t>
            </a:r>
            <a:endParaRPr sz="4000" b="1">
              <a:solidFill>
                <a:srgbClr val="153753"/>
              </a:solidFill>
              <a:latin typeface="Arial" panose="020B0604020202020204" pitchFamily="34" charset="0"/>
              <a:cs typeface="Arial" panose="020B0604020202020204" pitchFamily="34" charset="0"/>
            </a:endParaRPr>
          </a:p>
        </p:txBody>
      </p:sp>
      <p:pic>
        <p:nvPicPr>
          <p:cNvPr id="4" name="Picture 3" descr="A close-up of a logo&#10;&#10;AI-generated content may be incorrect.">
            <a:extLst>
              <a:ext uri="{FF2B5EF4-FFF2-40B4-BE49-F238E27FC236}">
                <a16:creationId xmlns:a16="http://schemas.microsoft.com/office/drawing/2014/main" id="{8B031789-2F55-37FE-5D92-6595F49F96E1}"/>
              </a:ext>
            </a:extLst>
          </p:cNvPr>
          <p:cNvPicPr>
            <a:picLocks noChangeAspect="1"/>
          </p:cNvPicPr>
          <p:nvPr/>
        </p:nvPicPr>
        <p:blipFill>
          <a:blip r:embed="rId3"/>
          <a:stretch>
            <a:fillRect/>
          </a:stretch>
        </p:blipFill>
        <p:spPr>
          <a:xfrm>
            <a:off x="0" y="6246574"/>
            <a:ext cx="1466687" cy="611426"/>
          </a:xfrm>
          <a:prstGeom prst="rect">
            <a:avLst/>
          </a:prstGeom>
        </p:spPr>
      </p:pic>
      <p:cxnSp>
        <p:nvCxnSpPr>
          <p:cNvPr id="6" name="Straight Connector 5">
            <a:extLst>
              <a:ext uri="{FF2B5EF4-FFF2-40B4-BE49-F238E27FC236}">
                <a16:creationId xmlns:a16="http://schemas.microsoft.com/office/drawing/2014/main" id="{1AB93114-A3C4-4593-6411-224261878F47}"/>
              </a:ext>
            </a:extLst>
          </p:cNvPr>
          <p:cNvCxnSpPr>
            <a:cxnSpLocks/>
          </p:cNvCxnSpPr>
          <p:nvPr/>
        </p:nvCxnSpPr>
        <p:spPr>
          <a:xfrm>
            <a:off x="3902389" y="1663973"/>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E0044AD-C1C3-7369-D98D-01D5E524BA7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8" name="Rectangle 7">
            <a:extLst>
              <a:ext uri="{FF2B5EF4-FFF2-40B4-BE49-F238E27FC236}">
                <a16:creationId xmlns:a16="http://schemas.microsoft.com/office/drawing/2014/main" id="{B1C82FC1-2A64-4237-20AA-570E160693CF}"/>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C27B887-4C1B-1C00-2B00-8323D7F55383}"/>
              </a:ext>
            </a:extLst>
          </p:cNvPr>
          <p:cNvGrpSpPr/>
          <p:nvPr/>
        </p:nvGrpSpPr>
        <p:grpSpPr>
          <a:xfrm>
            <a:off x="374573" y="2357609"/>
            <a:ext cx="11266583" cy="2482081"/>
            <a:chOff x="374573" y="2357609"/>
            <a:chExt cx="11266583" cy="2482081"/>
          </a:xfrm>
        </p:grpSpPr>
        <p:sp>
          <p:nvSpPr>
            <p:cNvPr id="9" name="Rectangle: Rounded Corners 8">
              <a:extLst>
                <a:ext uri="{FF2B5EF4-FFF2-40B4-BE49-F238E27FC236}">
                  <a16:creationId xmlns:a16="http://schemas.microsoft.com/office/drawing/2014/main" id="{980115FB-A9C7-40D3-0454-DF5642E2B400}"/>
                </a:ext>
              </a:extLst>
            </p:cNvPr>
            <p:cNvSpPr/>
            <p:nvPr/>
          </p:nvSpPr>
          <p:spPr>
            <a:xfrm>
              <a:off x="528810"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OARS</a:t>
              </a:r>
            </a:p>
            <a:p>
              <a:pPr algn="ctr"/>
              <a:endParaRPr lang="en-US" sz="800">
                <a:solidFill>
                  <a:schemeClr val="tx1"/>
                </a:solidFill>
              </a:endParaRPr>
            </a:p>
            <a:p>
              <a:pPr algn="ctr"/>
              <a:r>
                <a:rPr lang="en-US" sz="2000">
                  <a:solidFill>
                    <a:schemeClr val="tx1"/>
                  </a:solidFill>
                </a:rPr>
                <a:t>Open Ended Questions</a:t>
              </a:r>
            </a:p>
            <a:p>
              <a:pPr algn="ctr"/>
              <a:r>
                <a:rPr lang="en-US" sz="2000">
                  <a:solidFill>
                    <a:schemeClr val="tx1"/>
                  </a:solidFill>
                </a:rPr>
                <a:t>Affirmations</a:t>
              </a:r>
            </a:p>
            <a:p>
              <a:pPr algn="ctr"/>
              <a:r>
                <a:rPr lang="en-US" sz="2000">
                  <a:solidFill>
                    <a:schemeClr val="tx1"/>
                  </a:solidFill>
                </a:rPr>
                <a:t>Reflect</a:t>
              </a:r>
            </a:p>
            <a:p>
              <a:pPr algn="ctr"/>
              <a:r>
                <a:rPr lang="en-US" sz="2000">
                  <a:solidFill>
                    <a:schemeClr val="tx1"/>
                  </a:solidFill>
                </a:rPr>
                <a:t>Summarize</a:t>
              </a:r>
            </a:p>
          </p:txBody>
        </p:sp>
        <p:sp>
          <p:nvSpPr>
            <p:cNvPr id="10" name="Rectangle: Rounded Corners 9">
              <a:extLst>
                <a:ext uri="{FF2B5EF4-FFF2-40B4-BE49-F238E27FC236}">
                  <a16:creationId xmlns:a16="http://schemas.microsoft.com/office/drawing/2014/main" id="{C359AC8A-52DD-96DC-92A5-B48BA959D464}"/>
                </a:ext>
              </a:extLst>
            </p:cNvPr>
            <p:cNvSpPr/>
            <p:nvPr/>
          </p:nvSpPr>
          <p:spPr>
            <a:xfrm>
              <a:off x="4564656" y="2540871"/>
              <a:ext cx="3040655" cy="2298819"/>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Eliciting Change Talk</a:t>
              </a:r>
              <a:endParaRPr lang="en-US" sz="2000">
                <a:solidFill>
                  <a:schemeClr val="tx1"/>
                </a:solidFill>
              </a:endParaRPr>
            </a:p>
          </p:txBody>
        </p:sp>
        <p:sp>
          <p:nvSpPr>
            <p:cNvPr id="11" name="Rectangle: Rounded Corners 10">
              <a:extLst>
                <a:ext uri="{FF2B5EF4-FFF2-40B4-BE49-F238E27FC236}">
                  <a16:creationId xmlns:a16="http://schemas.microsoft.com/office/drawing/2014/main" id="{B47DD8E7-3003-42FE-66B5-C72484730060}"/>
                </a:ext>
              </a:extLst>
            </p:cNvPr>
            <p:cNvSpPr/>
            <p:nvPr/>
          </p:nvSpPr>
          <p:spPr>
            <a:xfrm>
              <a:off x="8600501" y="2540871"/>
              <a:ext cx="3040655" cy="2298819"/>
            </a:xfrm>
            <a:prstGeom prst="roundRect">
              <a:avLst/>
            </a:prstGeom>
            <a:solidFill>
              <a:schemeClr val="accent6">
                <a:lumMod val="40000"/>
                <a:lumOff val="60000"/>
              </a:schemeClr>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Generating Commitment</a:t>
              </a:r>
              <a:endParaRPr lang="en-US" sz="2000">
                <a:solidFill>
                  <a:schemeClr val="tx1"/>
                </a:solidFill>
              </a:endParaRPr>
            </a:p>
          </p:txBody>
        </p:sp>
        <p:sp>
          <p:nvSpPr>
            <p:cNvPr id="12" name="Arrow: Right 11">
              <a:extLst>
                <a:ext uri="{FF2B5EF4-FFF2-40B4-BE49-F238E27FC236}">
                  <a16:creationId xmlns:a16="http://schemas.microsoft.com/office/drawing/2014/main" id="{EA496B5E-90FD-0BFA-B4E3-3C90348775A1}"/>
                </a:ext>
              </a:extLst>
            </p:cNvPr>
            <p:cNvSpPr/>
            <p:nvPr/>
          </p:nvSpPr>
          <p:spPr>
            <a:xfrm>
              <a:off x="3659760" y="3454850"/>
              <a:ext cx="814601" cy="470860"/>
            </a:xfrm>
            <a:prstGeom prst="rightArrow">
              <a:avLst/>
            </a:prstGeom>
            <a:solidFill>
              <a:srgbClr val="153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5A8B8D0-3CF6-FC01-7455-F54545127E87}"/>
                </a:ext>
              </a:extLst>
            </p:cNvPr>
            <p:cNvSpPr/>
            <p:nvPr/>
          </p:nvSpPr>
          <p:spPr>
            <a:xfrm>
              <a:off x="7695606" y="3454850"/>
              <a:ext cx="814601" cy="470860"/>
            </a:xfrm>
            <a:prstGeom prst="rightArrow">
              <a:avLst/>
            </a:prstGeom>
            <a:solidFill>
              <a:srgbClr val="153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DC377E-A29D-9F47-21F3-21F76071018C}"/>
                </a:ext>
              </a:extLst>
            </p:cNvPr>
            <p:cNvSpPr/>
            <p:nvPr/>
          </p:nvSpPr>
          <p:spPr>
            <a:xfrm>
              <a:off x="374573"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153753"/>
                  </a:solidFill>
                </a:rPr>
                <a:t>1</a:t>
              </a:r>
            </a:p>
          </p:txBody>
        </p:sp>
        <p:sp>
          <p:nvSpPr>
            <p:cNvPr id="15" name="Oval 14">
              <a:extLst>
                <a:ext uri="{FF2B5EF4-FFF2-40B4-BE49-F238E27FC236}">
                  <a16:creationId xmlns:a16="http://schemas.microsoft.com/office/drawing/2014/main" id="{05B9F372-8081-6B21-2CBE-8F8943A1EF56}"/>
                </a:ext>
              </a:extLst>
            </p:cNvPr>
            <p:cNvSpPr/>
            <p:nvPr/>
          </p:nvSpPr>
          <p:spPr>
            <a:xfrm>
              <a:off x="4307592"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153753"/>
                  </a:solidFill>
                </a:rPr>
                <a:t>2</a:t>
              </a:r>
            </a:p>
          </p:txBody>
        </p:sp>
        <p:sp>
          <p:nvSpPr>
            <p:cNvPr id="16" name="Oval 15">
              <a:extLst>
                <a:ext uri="{FF2B5EF4-FFF2-40B4-BE49-F238E27FC236}">
                  <a16:creationId xmlns:a16="http://schemas.microsoft.com/office/drawing/2014/main" id="{91F64053-FDAB-7F1A-020F-0CBBADC29161}"/>
                </a:ext>
              </a:extLst>
            </p:cNvPr>
            <p:cNvSpPr/>
            <p:nvPr/>
          </p:nvSpPr>
          <p:spPr>
            <a:xfrm>
              <a:off x="8354455" y="2357609"/>
              <a:ext cx="837282" cy="79468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153753"/>
                  </a:solidFill>
                </a:rPr>
                <a:t>3</a:t>
              </a:r>
            </a:p>
          </p:txBody>
        </p:sp>
      </p:grpSp>
    </p:spTree>
    <p:extLst>
      <p:ext uri="{BB962C8B-B14F-4D97-AF65-F5344CB8AC3E}">
        <p14:creationId xmlns:p14="http://schemas.microsoft.com/office/powerpoint/2010/main" val="463454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14" name="Google Shape;501;p61">
            <a:extLst>
              <a:ext uri="{FF2B5EF4-FFF2-40B4-BE49-F238E27FC236}">
                <a16:creationId xmlns:a16="http://schemas.microsoft.com/office/drawing/2014/main" id="{F3BF6044-5880-1846-B24A-D6F9E525DAC8}"/>
              </a:ext>
            </a:extLst>
          </p:cNvPr>
          <p:cNvSpPr txBox="1">
            <a:spLocks/>
          </p:cNvSpPr>
          <p:nvPr/>
        </p:nvSpPr>
        <p:spPr>
          <a:xfrm>
            <a:off x="4696423" y="1384373"/>
            <a:ext cx="7373657" cy="924489"/>
          </a:xfrm>
          <a:prstGeom prst="rect">
            <a:avLst/>
          </a:prstGeom>
        </p:spPr>
        <p:txBody>
          <a:bodyPr spcFirstLastPara="1" vert="horz" wrap="square" lIns="91426" tIns="45700" rIns="91426"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5306" indent="-457206">
              <a:lnSpc>
                <a:spcPct val="100000"/>
              </a:lnSpc>
              <a:spcBef>
                <a:spcPts val="361"/>
              </a:spcBef>
              <a:buSzPts val="3000"/>
            </a:pPr>
            <a:endParaRPr lang="en-US" sz="2601" b="1"/>
          </a:p>
        </p:txBody>
      </p:sp>
      <p:sp>
        <p:nvSpPr>
          <p:cNvPr id="15" name="Google Shape;504;p61">
            <a:extLst>
              <a:ext uri="{FF2B5EF4-FFF2-40B4-BE49-F238E27FC236}">
                <a16:creationId xmlns:a16="http://schemas.microsoft.com/office/drawing/2014/main" id="{6C27EF1C-7249-214F-B94B-5D87BADFAB8A}"/>
              </a:ext>
            </a:extLst>
          </p:cNvPr>
          <p:cNvSpPr txBox="1">
            <a:spLocks/>
          </p:cNvSpPr>
          <p:nvPr/>
        </p:nvSpPr>
        <p:spPr>
          <a:xfrm>
            <a:off x="605927" y="1373293"/>
            <a:ext cx="10598227" cy="5241716"/>
          </a:xfrm>
          <a:prstGeom prst="rect">
            <a:avLst/>
          </a:prstGeom>
        </p:spPr>
        <p:txBody>
          <a:bodyPr spcFirstLastPara="1" vert="horz" wrap="square" lIns="91426" tIns="45700" rIns="91426"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5306" indent="-457206">
              <a:lnSpc>
                <a:spcPct val="100000"/>
              </a:lnSpc>
              <a:spcBef>
                <a:spcPts val="361"/>
              </a:spcBef>
              <a:buSzPts val="3000"/>
            </a:pPr>
            <a:r>
              <a:rPr lang="en-US" sz="2400">
                <a:latin typeface="Arial" panose="020B0604020202020204" pitchFamily="34" charset="0"/>
                <a:cs typeface="Arial" panose="020B0604020202020204" pitchFamily="34" charset="0"/>
              </a:rPr>
              <a:t>Generating commitment should follow closely after a patient begins to talk about change</a:t>
            </a:r>
          </a:p>
          <a:p>
            <a:pPr marL="38100" indent="0">
              <a:lnSpc>
                <a:spcPct val="100000"/>
              </a:lnSpc>
              <a:spcBef>
                <a:spcPts val="361"/>
              </a:spcBef>
              <a:buSzPts val="3000"/>
              <a:buNone/>
            </a:pPr>
            <a:endParaRPr lang="en-US" sz="2400">
              <a:latin typeface="Arial" panose="020B0604020202020204" pitchFamily="34" charset="0"/>
              <a:cs typeface="Arial" panose="020B0604020202020204" pitchFamily="34" charset="0"/>
            </a:endParaRPr>
          </a:p>
          <a:p>
            <a:pPr marL="495306" indent="-457206">
              <a:lnSpc>
                <a:spcPct val="100000"/>
              </a:lnSpc>
              <a:spcBef>
                <a:spcPts val="361"/>
              </a:spcBef>
              <a:buSzPts val="3000"/>
            </a:pPr>
            <a:r>
              <a:rPr lang="en-US" sz="2400">
                <a:latin typeface="Arial" panose="020B0604020202020204" pitchFamily="34" charset="0"/>
                <a:cs typeface="Arial" panose="020B0604020202020204" pitchFamily="34" charset="0"/>
              </a:rPr>
              <a:t>Provide support to help implement the effort:</a:t>
            </a:r>
          </a:p>
          <a:p>
            <a:pPr marL="952511" lvl="1" indent="-457206">
              <a:lnSpc>
                <a:spcPct val="100000"/>
              </a:lnSpc>
              <a:spcBef>
                <a:spcPts val="361"/>
              </a:spcBef>
              <a:buSzPts val="3000"/>
            </a:pPr>
            <a:r>
              <a:rPr lang="en-US">
                <a:latin typeface="Arial" panose="020B0604020202020204" pitchFamily="34" charset="0"/>
                <a:cs typeface="Arial" panose="020B0604020202020204" pitchFamily="34" charset="0"/>
              </a:rPr>
              <a:t>“What would you like to do next?”</a:t>
            </a:r>
          </a:p>
          <a:p>
            <a:pPr marL="952511" lvl="1" indent="-457206">
              <a:lnSpc>
                <a:spcPct val="100000"/>
              </a:lnSpc>
              <a:spcBef>
                <a:spcPts val="361"/>
              </a:spcBef>
              <a:buSzPts val="3000"/>
            </a:pPr>
            <a:r>
              <a:rPr lang="en-US">
                <a:latin typeface="Arial" panose="020B0604020202020204" pitchFamily="34" charset="0"/>
                <a:cs typeface="Arial" panose="020B0604020202020204" pitchFamily="34" charset="0"/>
              </a:rPr>
              <a:t>“How can we help you?”</a:t>
            </a:r>
          </a:p>
          <a:p>
            <a:pPr marL="952511" lvl="1" indent="-457206">
              <a:lnSpc>
                <a:spcPct val="100000"/>
              </a:lnSpc>
              <a:spcBef>
                <a:spcPts val="361"/>
              </a:spcBef>
              <a:buSzPts val="3000"/>
            </a:pPr>
            <a:r>
              <a:rPr lang="en-US">
                <a:latin typeface="Arial" panose="020B0604020202020204" pitchFamily="34" charset="0"/>
                <a:cs typeface="Arial" panose="020B0604020202020204" pitchFamily="34" charset="0"/>
              </a:rPr>
              <a:t>“What have you tried before? Why did it work/not work?”</a:t>
            </a:r>
          </a:p>
          <a:p>
            <a:pPr marL="952511" lvl="1" indent="-457206">
              <a:lnSpc>
                <a:spcPct val="100000"/>
              </a:lnSpc>
              <a:spcBef>
                <a:spcPts val="361"/>
              </a:spcBef>
              <a:buSzPts val="3000"/>
            </a:pPr>
            <a:r>
              <a:rPr lang="en-US">
                <a:latin typeface="Arial" panose="020B0604020202020204" pitchFamily="34" charset="0"/>
                <a:cs typeface="Arial" panose="020B0604020202020204" pitchFamily="34" charset="0"/>
              </a:rPr>
              <a:t>“What is most important to you right now?”</a:t>
            </a:r>
          </a:p>
          <a:p>
            <a:pPr marL="495306" indent="-457206">
              <a:lnSpc>
                <a:spcPct val="100000"/>
              </a:lnSpc>
              <a:spcBef>
                <a:spcPts val="361"/>
              </a:spcBef>
              <a:buSzPts val="3000"/>
            </a:pPr>
            <a:endParaRPr lang="en-US" sz="2400">
              <a:latin typeface="Arial" panose="020B0604020202020204" pitchFamily="34" charset="0"/>
              <a:cs typeface="Arial" panose="020B0604020202020204" pitchFamily="34" charset="0"/>
            </a:endParaRPr>
          </a:p>
          <a:p>
            <a:pPr marL="495306" indent="-457206">
              <a:lnSpc>
                <a:spcPct val="100000"/>
              </a:lnSpc>
              <a:spcBef>
                <a:spcPts val="361"/>
              </a:spcBef>
              <a:buSzPts val="3000"/>
            </a:pPr>
            <a:r>
              <a:rPr lang="en-US" sz="2400">
                <a:latin typeface="Arial" panose="020B0604020202020204" pitchFamily="34" charset="0"/>
                <a:cs typeface="Arial" panose="020B0604020202020204" pitchFamily="34" charset="0"/>
              </a:rPr>
              <a:t>Your role is to support the individual and connect them with the appropriate resources to accomplish their next step</a:t>
            </a:r>
          </a:p>
        </p:txBody>
      </p:sp>
      <p:sp>
        <p:nvSpPr>
          <p:cNvPr id="16" name="Google Shape;474;p57">
            <a:extLst>
              <a:ext uri="{FF2B5EF4-FFF2-40B4-BE49-F238E27FC236}">
                <a16:creationId xmlns:a16="http://schemas.microsoft.com/office/drawing/2014/main" id="{C4C973AE-647F-344F-A739-1103352630E8}"/>
              </a:ext>
            </a:extLst>
          </p:cNvPr>
          <p:cNvSpPr txBox="1">
            <a:spLocks/>
          </p:cNvSpPr>
          <p:nvPr/>
        </p:nvSpPr>
        <p:spPr>
          <a:xfrm>
            <a:off x="2415268" y="262552"/>
            <a:ext cx="6979543" cy="744601"/>
          </a:xfrm>
          <a:prstGeom prst="rect">
            <a:avLst/>
          </a:prstGeom>
        </p:spPr>
        <p:txBody>
          <a:bodyPr spcFirstLastPara="1" vert="horz" wrap="square" lIns="91426" tIns="45700" rIns="91426"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a:solidFill>
                  <a:srgbClr val="153753"/>
                </a:solidFill>
                <a:latin typeface="Arial" panose="020B0604020202020204" pitchFamily="34" charset="0"/>
                <a:cs typeface="Arial" panose="020B0604020202020204" pitchFamily="34" charset="0"/>
              </a:rPr>
              <a:t>Generating Commitment</a:t>
            </a:r>
          </a:p>
        </p:txBody>
      </p:sp>
      <p:sp>
        <p:nvSpPr>
          <p:cNvPr id="3" name="Slide Number Placeholder 2">
            <a:extLst>
              <a:ext uri="{FF2B5EF4-FFF2-40B4-BE49-F238E27FC236}">
                <a16:creationId xmlns:a16="http://schemas.microsoft.com/office/drawing/2014/main" id="{0FD19BD0-7D1C-CA43-A58F-7B30ED473456}"/>
              </a:ext>
            </a:extLst>
          </p:cNvPr>
          <p:cNvSpPr>
            <a:spLocks noGrp="1"/>
          </p:cNvSpPr>
          <p:nvPr>
            <p:ph type="sldNum" sz="quarter" idx="12"/>
          </p:nvPr>
        </p:nvSpPr>
        <p:spPr/>
        <p:txBody>
          <a:bodyPr/>
          <a:lstStyle/>
          <a:p>
            <a:fld id="{6D22F896-40B5-4ADD-8801-0D06FADFA095}" type="slidenum">
              <a:rPr lang="en-US" smtClean="0"/>
              <a:t>56</a:t>
            </a:fld>
            <a:endParaRPr lang="en-US"/>
          </a:p>
        </p:txBody>
      </p:sp>
      <p:cxnSp>
        <p:nvCxnSpPr>
          <p:cNvPr id="4" name="Straight Connector 3">
            <a:extLst>
              <a:ext uri="{FF2B5EF4-FFF2-40B4-BE49-F238E27FC236}">
                <a16:creationId xmlns:a16="http://schemas.microsoft.com/office/drawing/2014/main" id="{E7C1BDE3-4F6E-55AB-D10C-92577770B94A}"/>
              </a:ext>
            </a:extLst>
          </p:cNvPr>
          <p:cNvCxnSpPr>
            <a:cxnSpLocks/>
          </p:cNvCxnSpPr>
          <p:nvPr/>
        </p:nvCxnSpPr>
        <p:spPr>
          <a:xfrm>
            <a:off x="3711426" y="1091096"/>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7C1763B-1D20-3152-5D68-83F6B5B9ADEE}"/>
              </a:ext>
            </a:extLst>
          </p:cNvPr>
          <p:cNvSpPr/>
          <p:nvPr/>
        </p:nvSpPr>
        <p:spPr>
          <a:xfrm>
            <a:off x="11897670" y="10"/>
            <a:ext cx="299356" cy="685799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97FA7E56-22BF-3A3B-092B-1DAFA9D81237}"/>
              </a:ext>
            </a:extLst>
          </p:cNvPr>
          <p:cNvPicPr>
            <a:picLocks noChangeAspect="1"/>
          </p:cNvPicPr>
          <p:nvPr/>
        </p:nvPicPr>
        <p:blipFill>
          <a:blip r:embed="rId3"/>
          <a:stretch>
            <a:fillRect/>
          </a:stretch>
        </p:blipFill>
        <p:spPr>
          <a:xfrm>
            <a:off x="0" y="6246574"/>
            <a:ext cx="1466687" cy="611426"/>
          </a:xfrm>
          <a:prstGeom prst="rect">
            <a:avLst/>
          </a:prstGeom>
        </p:spPr>
      </p:pic>
      <p:sp>
        <p:nvSpPr>
          <p:cNvPr id="8" name="Rectangle 7">
            <a:extLst>
              <a:ext uri="{FF2B5EF4-FFF2-40B4-BE49-F238E27FC236}">
                <a16:creationId xmlns:a16="http://schemas.microsoft.com/office/drawing/2014/main" id="{3579F120-F650-9694-9C11-A334470B8E84}"/>
              </a:ext>
            </a:extLst>
          </p:cNvPr>
          <p:cNvSpPr/>
          <p:nvPr/>
        </p:nvSpPr>
        <p:spPr>
          <a:xfrm rot="5400000">
            <a:off x="9463490" y="5765165"/>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9" name="Rectangle: Rounded Corners 8">
            <a:extLst>
              <a:ext uri="{FF2B5EF4-FFF2-40B4-BE49-F238E27FC236}">
                <a16:creationId xmlns:a16="http://schemas.microsoft.com/office/drawing/2014/main" id="{2E0386D2-2073-3EE9-5816-5FD87AC16F81}"/>
              </a:ext>
            </a:extLst>
          </p:cNvPr>
          <p:cNvSpPr/>
          <p:nvPr/>
        </p:nvSpPr>
        <p:spPr>
          <a:xfrm>
            <a:off x="9910647" y="227723"/>
            <a:ext cx="1772674" cy="884666"/>
          </a:xfrm>
          <a:prstGeom prst="roundRect">
            <a:avLst/>
          </a:prstGeom>
          <a:solidFill>
            <a:schemeClr val="bg2"/>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Generate Commitment</a:t>
            </a:r>
          </a:p>
        </p:txBody>
      </p:sp>
      <p:sp>
        <p:nvSpPr>
          <p:cNvPr id="10" name="Oval 9">
            <a:extLst>
              <a:ext uri="{FF2B5EF4-FFF2-40B4-BE49-F238E27FC236}">
                <a16:creationId xmlns:a16="http://schemas.microsoft.com/office/drawing/2014/main" id="{56564413-1A42-498B-163F-05C848BB69C3}"/>
              </a:ext>
            </a:extLst>
          </p:cNvPr>
          <p:cNvSpPr/>
          <p:nvPr/>
        </p:nvSpPr>
        <p:spPr>
          <a:xfrm>
            <a:off x="9779555" y="68465"/>
            <a:ext cx="435388" cy="453307"/>
          </a:xfrm>
          <a:prstGeom prst="ellipse">
            <a:avLst/>
          </a:prstGeom>
          <a:solidFill>
            <a:schemeClr val="bg1"/>
          </a:solidFill>
          <a:ln w="28575">
            <a:solidFill>
              <a:srgbClr val="1537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153753"/>
                </a:solidFill>
              </a:rPr>
              <a:t>3</a:t>
            </a:r>
          </a:p>
        </p:txBody>
      </p:sp>
    </p:spTree>
    <p:extLst>
      <p:ext uri="{BB962C8B-B14F-4D97-AF65-F5344CB8AC3E}">
        <p14:creationId xmlns:p14="http://schemas.microsoft.com/office/powerpoint/2010/main" val="1891309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70067-B75C-EE06-FC39-01181F3EFD57}"/>
              </a:ext>
            </a:extLst>
          </p:cNvPr>
          <p:cNvPicPr>
            <a:picLocks noChangeAspect="1"/>
          </p:cNvPicPr>
          <p:nvPr/>
        </p:nvPicPr>
        <p:blipFill>
          <a:blip r:embed="rId3">
            <a:duotone>
              <a:schemeClr val="bg2">
                <a:shade val="45000"/>
                <a:satMod val="135000"/>
              </a:schemeClr>
              <a:prstClr val="white"/>
            </a:duotone>
          </a:blip>
          <a:srcRect t="13476" b="9732"/>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E79F657-0410-E22F-D17D-18658420784E}"/>
              </a:ext>
            </a:extLst>
          </p:cNvPr>
          <p:cNvGraphicFramePr>
            <a:graphicFrameLocks noGrp="1"/>
          </p:cNvGraphicFramePr>
          <p:nvPr>
            <p:ph idx="1"/>
            <p:extLst>
              <p:ext uri="{D42A27DB-BD31-4B8C-83A1-F6EECF244321}">
                <p14:modId xmlns:p14="http://schemas.microsoft.com/office/powerpoint/2010/main" val="2223640888"/>
              </p:ext>
            </p:extLst>
          </p:nvPr>
        </p:nvGraphicFramePr>
        <p:xfrm>
          <a:off x="195944" y="408214"/>
          <a:ext cx="11854542" cy="6057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2387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C4B14-054A-39B2-8434-E7F59CEBEE5D}"/>
            </a:ext>
          </a:extLst>
        </p:cNvPr>
        <p:cNvGrpSpPr/>
        <p:nvPr/>
      </p:nvGrpSpPr>
      <p:grpSpPr>
        <a:xfrm>
          <a:off x="0" y="0"/>
          <a:ext cx="0" cy="0"/>
          <a:chOff x="0" y="0"/>
          <a:chExt cx="0" cy="0"/>
        </a:xfrm>
      </p:grpSpPr>
      <p:pic>
        <p:nvPicPr>
          <p:cNvPr id="2050" name="Picture 2" descr="Everyone Needs a Break - Hays Academy of Hair Design">
            <a:extLst>
              <a:ext uri="{FF2B5EF4-FFF2-40B4-BE49-F238E27FC236}">
                <a16:creationId xmlns:a16="http://schemas.microsoft.com/office/drawing/2014/main" id="{E15A63BA-AAC6-CC76-8E2E-877852C47B7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354578" y="544298"/>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4628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34C393-A6BC-4DDB-B35A-2529CA9B8433}"/>
              </a:ext>
            </a:extLst>
          </p:cNvPr>
          <p:cNvSpPr txBox="1"/>
          <p:nvPr/>
        </p:nvSpPr>
        <p:spPr>
          <a:xfrm>
            <a:off x="218980" y="624433"/>
            <a:ext cx="6013141" cy="3554821"/>
          </a:xfrm>
          <a:prstGeom prst="rect">
            <a:avLst/>
          </a:prstGeom>
          <a:noFill/>
          <a:ln w="19050">
            <a:solidFill>
              <a:srgbClr val="153753"/>
            </a:solidFill>
          </a:ln>
        </p:spPr>
        <p:txBody>
          <a:bodyPr wrap="square" lIns="91440" tIns="45721" rIns="91440" bIns="45721" rtlCol="0" anchor="t">
            <a:spAutoFit/>
          </a:bodyPr>
          <a:lstStyle/>
          <a:p>
            <a:pPr marL="342904" indent="-342904">
              <a:buAutoNum type="arabicPeriod"/>
            </a:pPr>
            <a:r>
              <a:rPr lang="en-US" sz="1500" b="1">
                <a:latin typeface="Arial" panose="020B0604020202020204" pitchFamily="34" charset="0"/>
                <a:ea typeface="Calibri" panose="020F0502020204030204" pitchFamily="34" charset="0"/>
                <a:cs typeface="Arial" panose="020B0604020202020204" pitchFamily="34" charset="0"/>
              </a:rPr>
              <a:t>14-year-old overdosed teenager at home</a:t>
            </a:r>
          </a:p>
          <a:p>
            <a:r>
              <a:rPr lang="en-US" sz="1500">
                <a:latin typeface="Arial" panose="020B0604020202020204" pitchFamily="34" charset="0"/>
                <a:ea typeface="Calibri" panose="020F0502020204030204" pitchFamily="34" charset="0"/>
                <a:cs typeface="Arial" panose="020B0604020202020204" pitchFamily="34" charset="0"/>
              </a:rPr>
              <a:t>A call comes in from Central Dispatch that a suburban middle-class neighborhood at 10 pm, regarding a 14-year-old female who was found by her parents in an upstairs bathroom.  She was found by her parents unconscious on the bathroom floor. The parents were directed by  Dispatch to begin CPR. The parents are in their mid 50s and have very limited knowledge of drug use. </a:t>
            </a:r>
          </a:p>
          <a:p>
            <a:endParaRPr lang="en-US" sz="1500">
              <a:latin typeface="Arial" panose="020B0604020202020204" pitchFamily="34" charset="0"/>
              <a:ea typeface="Calibri" panose="020F0502020204030204" pitchFamily="34" charset="0"/>
              <a:cs typeface="Arial" panose="020B0604020202020204" pitchFamily="34" charset="0"/>
            </a:endParaRPr>
          </a:p>
          <a:p>
            <a:r>
              <a:rPr lang="en-US" sz="1500">
                <a:latin typeface="Arial" panose="020B0604020202020204" pitchFamily="34" charset="0"/>
                <a:ea typeface="Calibri" panose="020F0502020204030204" pitchFamily="34" charset="0"/>
                <a:cs typeface="Arial" panose="020B0604020202020204" pitchFamily="34" charset="0"/>
              </a:rPr>
              <a:t>Upon your arrival you notice some glassine packets on the floor behind the toilet containing what appears to be Oxycontin. The parents do not recognize their daughter has overdosed.  In talking to the parents they are shocked to hear their daughter has been using drugs, and have no knowledge of any prior use and are in denial of her use. She is reversed from the overdose and immediately begins sobbing.  The parents are supportive but in denial.</a:t>
            </a:r>
          </a:p>
        </p:txBody>
      </p:sp>
      <p:sp>
        <p:nvSpPr>
          <p:cNvPr id="6" name="TextBox 5">
            <a:extLst>
              <a:ext uri="{FF2B5EF4-FFF2-40B4-BE49-F238E27FC236}">
                <a16:creationId xmlns:a16="http://schemas.microsoft.com/office/drawing/2014/main" id="{3DE3B395-A110-434B-82AC-BA8FA2D991B2}"/>
              </a:ext>
            </a:extLst>
          </p:cNvPr>
          <p:cNvSpPr txBox="1"/>
          <p:nvPr/>
        </p:nvSpPr>
        <p:spPr>
          <a:xfrm>
            <a:off x="6507335" y="627797"/>
            <a:ext cx="5280713" cy="3554819"/>
          </a:xfrm>
          <a:prstGeom prst="rect">
            <a:avLst/>
          </a:prstGeom>
          <a:noFill/>
          <a:ln w="19050">
            <a:solidFill>
              <a:srgbClr val="153753"/>
            </a:solidFill>
          </a:ln>
        </p:spPr>
        <p:txBody>
          <a:bodyPr wrap="square">
            <a:spAutoFit/>
          </a:bodyPr>
          <a:lstStyle/>
          <a:p>
            <a:pPr algn="ctr"/>
            <a:r>
              <a:rPr lang="en-US" sz="1500" b="1">
                <a:latin typeface="Arial" panose="020B0604020202020204" pitchFamily="34" charset="0"/>
                <a:ea typeface="Calibri" panose="020F0502020204030204" pitchFamily="34" charset="0"/>
                <a:cs typeface="Arial" panose="020B0604020202020204" pitchFamily="34" charset="0"/>
              </a:rPr>
              <a:t>2. Mother overdoses with three children at home</a:t>
            </a:r>
            <a:r>
              <a:rPr lang="en-US" sz="1500">
                <a:latin typeface="Arial" panose="020B0604020202020204" pitchFamily="34" charset="0"/>
                <a:ea typeface="Calibri" panose="020F0502020204030204" pitchFamily="34" charset="0"/>
                <a:cs typeface="Arial" panose="020B0604020202020204" pitchFamily="34" charset="0"/>
              </a:rPr>
              <a:t> </a:t>
            </a:r>
          </a:p>
          <a:p>
            <a:r>
              <a:rPr lang="en-US" sz="1500">
                <a:latin typeface="Arial" panose="020B0604020202020204" pitchFamily="34" charset="0"/>
                <a:ea typeface="Calibri" panose="020F0502020204030204" pitchFamily="34" charset="0"/>
                <a:cs typeface="Arial" panose="020B0604020202020204" pitchFamily="34" charset="0"/>
              </a:rPr>
              <a:t>You are contacted by Central Dispatch to respond to a residential address where a nine-year-old child called 911 reporting his mother won’t wake up. Upon arrival at the home, you go to the kitchen and find the police present, having reversed the mother from an apparent Opiate (suspected fentanyl ) overdose. She appears more embarrassed then angry or fearful, as you begin to interact with her.  </a:t>
            </a:r>
          </a:p>
          <a:p>
            <a:endParaRPr lang="en-US" sz="1500">
              <a:latin typeface="Arial" panose="020B0604020202020204" pitchFamily="34" charset="0"/>
              <a:ea typeface="Calibri" panose="020F0502020204030204" pitchFamily="34" charset="0"/>
              <a:cs typeface="Arial" panose="020B0604020202020204" pitchFamily="34" charset="0"/>
            </a:endParaRPr>
          </a:p>
          <a:p>
            <a:r>
              <a:rPr lang="en-US" sz="1500">
                <a:latin typeface="Arial" panose="020B0604020202020204" pitchFamily="34" charset="0"/>
                <a:ea typeface="Calibri" panose="020F0502020204030204" pitchFamily="34" charset="0"/>
                <a:cs typeface="Arial" panose="020B0604020202020204" pitchFamily="34" charset="0"/>
              </a:rPr>
              <a:t>You are told there are three children in the home, ages nine, seven and four.  The father (35 yrs) and mother (29 yrs) are separated, with the father living with his parents approximately 5 miles away. From her reaction, you believe this mother may have been reversed before.</a:t>
            </a:r>
          </a:p>
        </p:txBody>
      </p:sp>
      <p:sp>
        <p:nvSpPr>
          <p:cNvPr id="8" name="TextBox 7">
            <a:extLst>
              <a:ext uri="{FF2B5EF4-FFF2-40B4-BE49-F238E27FC236}">
                <a16:creationId xmlns:a16="http://schemas.microsoft.com/office/drawing/2014/main" id="{78E74AF6-6BBC-47D5-8142-B09E8F60CCC3}"/>
              </a:ext>
            </a:extLst>
          </p:cNvPr>
          <p:cNvSpPr txBox="1"/>
          <p:nvPr/>
        </p:nvSpPr>
        <p:spPr>
          <a:xfrm>
            <a:off x="219634" y="4351436"/>
            <a:ext cx="6031641" cy="2400657"/>
          </a:xfrm>
          <a:prstGeom prst="rect">
            <a:avLst/>
          </a:prstGeom>
          <a:noFill/>
          <a:ln w="19050">
            <a:solidFill>
              <a:srgbClr val="153753"/>
            </a:solidFill>
          </a:ln>
        </p:spPr>
        <p:txBody>
          <a:bodyPr wrap="square">
            <a:spAutoFit/>
          </a:bodyPr>
          <a:lstStyle/>
          <a:p>
            <a:r>
              <a:rPr lang="en-US" sz="1500" b="1">
                <a:latin typeface="Arial" panose="020B0604020202020204" pitchFamily="34" charset="0"/>
                <a:ea typeface="Calibri" panose="020F0502020204030204" pitchFamily="34" charset="0"/>
                <a:cs typeface="Arial" panose="020B0604020202020204" pitchFamily="34" charset="0"/>
              </a:rPr>
              <a:t>3. Pregnant Single Women overdoses in library rest room</a:t>
            </a:r>
            <a:endParaRPr lang="en-US" sz="1500">
              <a:latin typeface="Arial" panose="020B0604020202020204" pitchFamily="34" charset="0"/>
              <a:ea typeface="Calibri" panose="020F0502020204030204" pitchFamily="34" charset="0"/>
              <a:cs typeface="Arial" panose="020B0604020202020204" pitchFamily="34" charset="0"/>
            </a:endParaRPr>
          </a:p>
          <a:p>
            <a:r>
              <a:rPr lang="en-US" sz="1500">
                <a:latin typeface="Arial" panose="020B0604020202020204" pitchFamily="34" charset="0"/>
                <a:ea typeface="Calibri" panose="020F0502020204030204" pitchFamily="34" charset="0"/>
                <a:cs typeface="Arial" panose="020B0604020202020204" pitchFamily="34" charset="0"/>
              </a:rPr>
              <a:t>You receive a call that a young woman has been found in the stall of a library restroom on the floor and unconscious. Central Dispatch said the caller hung up before they could get any further information.  You are near library so arrive approximate two minutes from receiving the call. You enter the restroom and find the young Woman, pregnant (approx. 5 months) on the floor. Her breathing is shallow and guttural, and her lips and fingertips are blue. </a:t>
            </a:r>
          </a:p>
          <a:p>
            <a:endParaRPr lang="en-US" sz="1500">
              <a:latin typeface="Arial" panose="020B0604020202020204" pitchFamily="34" charset="0"/>
              <a:cs typeface="Arial" panose="020B0604020202020204" pitchFamily="34" charset="0"/>
            </a:endParaRPr>
          </a:p>
          <a:p>
            <a:endParaRPr lang="en-US" sz="15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D3DFA42-2A32-4C8E-905B-B9D1222853F1}"/>
              </a:ext>
            </a:extLst>
          </p:cNvPr>
          <p:cNvSpPr txBox="1"/>
          <p:nvPr/>
        </p:nvSpPr>
        <p:spPr>
          <a:xfrm>
            <a:off x="6507335" y="4351436"/>
            <a:ext cx="5396146" cy="2400657"/>
          </a:xfrm>
          <a:prstGeom prst="rect">
            <a:avLst/>
          </a:prstGeom>
          <a:noFill/>
          <a:ln w="19050">
            <a:solidFill>
              <a:srgbClr val="153753"/>
            </a:solidFill>
          </a:ln>
        </p:spPr>
        <p:txBody>
          <a:bodyPr wrap="square">
            <a:spAutoFit/>
          </a:bodyPr>
          <a:lstStyle/>
          <a:p>
            <a:r>
              <a:rPr lang="en-US" sz="1500" b="1">
                <a:latin typeface="Arial" panose="020B0604020202020204" pitchFamily="34" charset="0"/>
                <a:ea typeface="Calibri" panose="020F0502020204030204" pitchFamily="34" charset="0"/>
                <a:cs typeface="Arial" panose="020B0604020202020204" pitchFamily="34" charset="0"/>
              </a:rPr>
              <a:t>4. Middle-aged man unresponsive in local diner restroom</a:t>
            </a:r>
            <a:endParaRPr lang="en-US" sz="1500">
              <a:latin typeface="Arial" panose="020B0604020202020204" pitchFamily="34" charset="0"/>
              <a:ea typeface="Calibri" panose="020F0502020204030204" pitchFamily="34" charset="0"/>
              <a:cs typeface="Arial" panose="020B0604020202020204" pitchFamily="34" charset="0"/>
            </a:endParaRPr>
          </a:p>
          <a:p>
            <a:r>
              <a:rPr lang="en-US" sz="1500">
                <a:latin typeface="Arial" panose="020B0604020202020204" pitchFamily="34" charset="0"/>
                <a:ea typeface="Calibri" panose="020F0502020204030204" pitchFamily="34" charset="0"/>
                <a:cs typeface="Arial" panose="020B0604020202020204" pitchFamily="34" charset="0"/>
              </a:rPr>
              <a:t>You have arrived at about 9:00pm with your fellow responders to find a man, approximately 50 years of age, in the men’s room of a local diner, unconscious. He was found by the owner of the diner, who says he has never see the man there before. He appears to be homeless, as there is a larger cart of belongings near him, and there is a syringe lying next to him. The patient also appears to have a wound on his forearm that is not consistent with the injection site and may be associated with xylazine use.</a:t>
            </a:r>
          </a:p>
        </p:txBody>
      </p:sp>
      <p:sp>
        <p:nvSpPr>
          <p:cNvPr id="2" name="Google Shape;474;p57">
            <a:extLst>
              <a:ext uri="{FF2B5EF4-FFF2-40B4-BE49-F238E27FC236}">
                <a16:creationId xmlns:a16="http://schemas.microsoft.com/office/drawing/2014/main" id="{2FCA31A3-8543-D699-0B23-E0EDFFC6713C}"/>
              </a:ext>
            </a:extLst>
          </p:cNvPr>
          <p:cNvSpPr txBox="1">
            <a:spLocks/>
          </p:cNvSpPr>
          <p:nvPr/>
        </p:nvSpPr>
        <p:spPr>
          <a:xfrm>
            <a:off x="2000849" y="105907"/>
            <a:ext cx="8190302" cy="565886"/>
          </a:xfrm>
          <a:prstGeom prst="rect">
            <a:avLst/>
          </a:prstGeom>
        </p:spPr>
        <p:txBody>
          <a:bodyPr spcFirstLastPara="1" vert="horz" wrap="square" lIns="91426" tIns="45700" rIns="91426"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2400" b="1">
                <a:solidFill>
                  <a:srgbClr val="153753"/>
                </a:solidFill>
                <a:latin typeface="Arial" panose="020B0604020202020204" pitchFamily="34" charset="0"/>
                <a:cs typeface="Arial" panose="020B0604020202020204" pitchFamily="34" charset="0"/>
              </a:rPr>
              <a:t>Motivational Interviewing Role Playing Scenarios</a:t>
            </a:r>
          </a:p>
        </p:txBody>
      </p:sp>
    </p:spTree>
    <p:extLst>
      <p:ext uri="{BB962C8B-B14F-4D97-AF65-F5344CB8AC3E}">
        <p14:creationId xmlns:p14="http://schemas.microsoft.com/office/powerpoint/2010/main" val="1981547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D7FDC-4439-1149-90CA-EFFE7F506C5A}"/>
              </a:ext>
            </a:extLst>
          </p:cNvPr>
          <p:cNvSpPr>
            <a:spLocks noGrp="1"/>
          </p:cNvSpPr>
          <p:nvPr>
            <p:ph type="title"/>
          </p:nvPr>
        </p:nvSpPr>
        <p:spPr>
          <a:xfrm>
            <a:off x="933095" y="3710614"/>
            <a:ext cx="3290887" cy="2452686"/>
          </a:xfrm>
        </p:spPr>
        <p:txBody>
          <a:bodyPr anchor="ctr">
            <a:normAutofit/>
          </a:bodyPr>
          <a:lstStyle/>
          <a:p>
            <a:pPr algn="ctr"/>
            <a:r>
              <a:rPr lang="en-US" sz="3600" b="1">
                <a:latin typeface="Arial" panose="020B0604020202020204" pitchFamily="34" charset="0"/>
                <a:cs typeface="Arial" panose="020B0604020202020204" pitchFamily="34" charset="0"/>
              </a:rPr>
              <a:t>Important Note: </a:t>
            </a:r>
          </a:p>
        </p:txBody>
      </p:sp>
      <p:pic>
        <p:nvPicPr>
          <p:cNvPr id="1026" name="Picture 2" descr="Google Issues a Warning About Guest Posting to Build Links">
            <a:extLst>
              <a:ext uri="{FF2B5EF4-FFF2-40B4-BE49-F238E27FC236}">
                <a16:creationId xmlns:a16="http://schemas.microsoft.com/office/drawing/2014/main" id="{1FAA3C34-201D-2A4D-9354-70C7D14086B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41304" y="189121"/>
            <a:ext cx="11709396" cy="356373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142D677-ADD9-714B-9EB1-2105294D98C0}"/>
              </a:ext>
            </a:extLst>
          </p:cNvPr>
          <p:cNvSpPr>
            <a:spLocks noGrp="1"/>
          </p:cNvSpPr>
          <p:nvPr>
            <p:ph idx="1"/>
          </p:nvPr>
        </p:nvSpPr>
        <p:spPr>
          <a:xfrm>
            <a:off x="4223983" y="3752851"/>
            <a:ext cx="7485413" cy="2452686"/>
          </a:xfrm>
        </p:spPr>
        <p:txBody>
          <a:bodyPr anchor="ctr">
            <a:normAutofit/>
          </a:bodyPr>
          <a:lstStyle/>
          <a:p>
            <a:pPr marL="0" indent="0" algn="ctr">
              <a:buNone/>
            </a:pPr>
            <a:r>
              <a:rPr lang="en-US" sz="3001">
                <a:latin typeface="Arial" panose="020B0604020202020204" pitchFamily="34" charset="0"/>
                <a:cs typeface="Arial" panose="020B0604020202020204" pitchFamily="34" charset="0"/>
              </a:rPr>
              <a:t>If there is an indicator of intentional </a:t>
            </a:r>
          </a:p>
          <a:p>
            <a:pPr marL="0" indent="0" algn="ctr">
              <a:buNone/>
            </a:pPr>
            <a:r>
              <a:rPr lang="en-US" sz="3001">
                <a:latin typeface="Arial" panose="020B0604020202020204" pitchFamily="34" charset="0"/>
                <a:cs typeface="Arial" panose="020B0604020202020204" pitchFamily="34" charset="0"/>
              </a:rPr>
              <a:t>overdose/suicide, first responders must </a:t>
            </a:r>
          </a:p>
          <a:p>
            <a:pPr marL="0" indent="0" algn="ctr">
              <a:buNone/>
            </a:pPr>
            <a:r>
              <a:rPr lang="en-US" sz="3001">
                <a:latin typeface="Arial" panose="020B0604020202020204" pitchFamily="34" charset="0"/>
                <a:cs typeface="Arial" panose="020B0604020202020204" pitchFamily="34" charset="0"/>
              </a:rPr>
              <a:t>follow standard protocols.</a:t>
            </a:r>
          </a:p>
        </p:txBody>
      </p:sp>
      <p:sp>
        <p:nvSpPr>
          <p:cNvPr id="4" name="Rectangle 3">
            <a:extLst>
              <a:ext uri="{FF2B5EF4-FFF2-40B4-BE49-F238E27FC236}">
                <a16:creationId xmlns:a16="http://schemas.microsoft.com/office/drawing/2014/main" id="{61EE432D-A712-8DB1-8C99-C233872CAD0E}"/>
              </a:ext>
            </a:extLst>
          </p:cNvPr>
          <p:cNvSpPr/>
          <p:nvPr/>
        </p:nvSpPr>
        <p:spPr>
          <a:xfrm>
            <a:off x="0" y="655320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5" name="Picture 4" descr="A close-up of a logo&#10;&#10;AI-generated content may be incorrect.">
            <a:extLst>
              <a:ext uri="{FF2B5EF4-FFF2-40B4-BE49-F238E27FC236}">
                <a16:creationId xmlns:a16="http://schemas.microsoft.com/office/drawing/2014/main" id="{E298FB68-E69D-2B34-20EB-152F18ED483E}"/>
              </a:ext>
            </a:extLst>
          </p:cNvPr>
          <p:cNvPicPr>
            <a:picLocks noChangeAspect="1"/>
          </p:cNvPicPr>
          <p:nvPr/>
        </p:nvPicPr>
        <p:blipFill>
          <a:blip r:embed="rId4"/>
          <a:stretch>
            <a:fillRect/>
          </a:stretch>
        </p:blipFill>
        <p:spPr>
          <a:xfrm>
            <a:off x="0" y="6246574"/>
            <a:ext cx="1466687" cy="611426"/>
          </a:xfrm>
          <a:prstGeom prst="rect">
            <a:avLst/>
          </a:prstGeom>
        </p:spPr>
      </p:pic>
    </p:spTree>
    <p:extLst>
      <p:ext uri="{BB962C8B-B14F-4D97-AF65-F5344CB8AC3E}">
        <p14:creationId xmlns:p14="http://schemas.microsoft.com/office/powerpoint/2010/main" val="813614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7A13D-C67A-FA48-839A-0C35A206E140}"/>
              </a:ext>
            </a:extLst>
          </p:cNvPr>
          <p:cNvSpPr>
            <a:spLocks noGrp="1"/>
          </p:cNvSpPr>
          <p:nvPr>
            <p:ph type="title"/>
          </p:nvPr>
        </p:nvSpPr>
        <p:spPr>
          <a:xfrm>
            <a:off x="1008712" y="247374"/>
            <a:ext cx="10515600" cy="1158875"/>
          </a:xfrm>
        </p:spPr>
        <p:txBody>
          <a:bodyPr/>
          <a:lstStyle/>
          <a:p>
            <a:pPr algn="ctr"/>
            <a:r>
              <a:rPr lang="en-US" b="1">
                <a:solidFill>
                  <a:srgbClr val="153753"/>
                </a:solidFill>
                <a:latin typeface="Arial" panose="020B0604020202020204" pitchFamily="34" charset="0"/>
                <a:cs typeface="Arial" panose="020B0604020202020204" pitchFamily="34" charset="0"/>
              </a:rPr>
              <a:t>Role Playing Discussion Questions</a:t>
            </a:r>
          </a:p>
        </p:txBody>
      </p:sp>
      <p:sp>
        <p:nvSpPr>
          <p:cNvPr id="3" name="Content Placeholder 2">
            <a:extLst>
              <a:ext uri="{FF2B5EF4-FFF2-40B4-BE49-F238E27FC236}">
                <a16:creationId xmlns:a16="http://schemas.microsoft.com/office/drawing/2014/main" id="{EA37C4C6-3930-2349-87C0-6863BFBD7964}"/>
              </a:ext>
            </a:extLst>
          </p:cNvPr>
          <p:cNvSpPr>
            <a:spLocks noGrp="1"/>
          </p:cNvSpPr>
          <p:nvPr>
            <p:ph idx="1"/>
          </p:nvPr>
        </p:nvSpPr>
        <p:spPr>
          <a:xfrm>
            <a:off x="554484" y="1832253"/>
            <a:ext cx="11069781" cy="4323628"/>
          </a:xfrm>
        </p:spPr>
        <p:txBody>
          <a:bodyPr vert="horz" lIns="91440" tIns="45721" rIns="91440" bIns="45721" rtlCol="0" anchor="t">
            <a:normAutofit fontScale="92500" lnSpcReduction="10000"/>
          </a:bodyPr>
          <a:lstStyle/>
          <a:p>
            <a:pPr marL="514357" indent="-514357">
              <a:buFont typeface="+mj-lt"/>
              <a:buAutoNum type="arabicPeriod"/>
            </a:pPr>
            <a:r>
              <a:rPr lang="en-US" sz="3200">
                <a:latin typeface="Arial" panose="020B0604020202020204" pitchFamily="34" charset="0"/>
                <a:cs typeface="Arial" panose="020B0604020202020204" pitchFamily="34" charset="0"/>
              </a:rPr>
              <a:t>Which parts of this felt comfortable for you? What felt uncomfortable?</a:t>
            </a:r>
          </a:p>
          <a:p>
            <a:pPr marL="514357" indent="-514357">
              <a:buFont typeface="+mj-lt"/>
              <a:buAutoNum type="arabicPeriod"/>
            </a:pPr>
            <a:endParaRPr lang="en-US" sz="3200">
              <a:latin typeface="Arial" panose="020B0604020202020204" pitchFamily="34" charset="0"/>
              <a:cs typeface="Arial" panose="020B0604020202020204" pitchFamily="34" charset="0"/>
            </a:endParaRPr>
          </a:p>
          <a:p>
            <a:pPr marL="514357" indent="-514357">
              <a:buFont typeface="+mj-lt"/>
              <a:buAutoNum type="arabicPeriod"/>
            </a:pPr>
            <a:r>
              <a:rPr lang="en-US" sz="3200">
                <a:latin typeface="Arial"/>
                <a:cs typeface="Arial"/>
              </a:rPr>
              <a:t>How is this similar or different than how you typically interact with a patient post-overdose? </a:t>
            </a:r>
            <a:endParaRPr lang="en-US" sz="3200">
              <a:latin typeface="Arial" panose="020B0604020202020204" pitchFamily="34" charset="0"/>
              <a:cs typeface="Arial" panose="020B0604020202020204" pitchFamily="34" charset="0"/>
            </a:endParaRPr>
          </a:p>
          <a:p>
            <a:pPr marL="514357" indent="-514357">
              <a:buAutoNum type="arabicPeriod"/>
            </a:pPr>
            <a:endParaRPr lang="en-US" sz="3200">
              <a:latin typeface="Arial"/>
              <a:cs typeface="Arial"/>
            </a:endParaRPr>
          </a:p>
          <a:p>
            <a:pPr marL="514357" indent="-514357">
              <a:buAutoNum type="arabicPeriod"/>
            </a:pPr>
            <a:r>
              <a:rPr lang="en-US" sz="3200">
                <a:latin typeface="Arial" panose="020B0604020202020204" pitchFamily="34" charset="0"/>
                <a:cs typeface="Arial" panose="020B0604020202020204" pitchFamily="34" charset="0"/>
              </a:rPr>
              <a:t>What skills from the training did your group use?</a:t>
            </a:r>
            <a:endParaRPr lang="en-US" sz="3200">
              <a:ea typeface="+mn-lt"/>
              <a:cs typeface="+mn-lt"/>
            </a:endParaRPr>
          </a:p>
          <a:p>
            <a:pPr marL="514357" indent="-514357">
              <a:buAutoNum type="arabicPeriod"/>
            </a:pPr>
            <a:endParaRPr lang="en-US" sz="3200">
              <a:latin typeface="Arial" panose="020B0604020202020204" pitchFamily="34" charset="0"/>
              <a:cs typeface="Arial" panose="020B0604020202020204" pitchFamily="34" charset="0"/>
            </a:endParaRPr>
          </a:p>
          <a:p>
            <a:pPr marL="514357" indent="-514357">
              <a:buFont typeface="+mj-lt"/>
              <a:buAutoNum type="arabicPeriod"/>
            </a:pPr>
            <a:r>
              <a:rPr lang="en-US" sz="3200">
                <a:latin typeface="Arial" panose="020B0604020202020204" pitchFamily="34" charset="0"/>
                <a:cs typeface="Arial" panose="020B0604020202020204" pitchFamily="34" charset="0"/>
              </a:rPr>
              <a:t>What feedback did you give your group members? </a:t>
            </a:r>
          </a:p>
          <a:p>
            <a:pPr marL="514357" indent="-514357">
              <a:buFont typeface="+mj-lt"/>
              <a:buAutoNum type="arabicPeriod"/>
            </a:pPr>
            <a:endParaRPr lang="en-US" sz="3200">
              <a:latin typeface="Arial" panose="020B0604020202020204" pitchFamily="34" charset="0"/>
              <a:cs typeface="Arial" panose="020B0604020202020204" pitchFamily="34" charset="0"/>
            </a:endParaRPr>
          </a:p>
          <a:p>
            <a:pPr marL="514357" indent="-514357">
              <a:buFont typeface="+mj-lt"/>
              <a:buAutoNum type="arabicPeriod"/>
            </a:pPr>
            <a:endParaRPr lang="en-US" sz="3200">
              <a:latin typeface="Arial" panose="020B0604020202020204" pitchFamily="34" charset="0"/>
              <a:cs typeface="Arial" panose="020B0604020202020204" pitchFamily="34" charset="0"/>
            </a:endParaRPr>
          </a:p>
          <a:p>
            <a:endParaRPr lang="en-US" sz="320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6133ABDD-D0EE-9F17-F0FA-0311673EF851}"/>
              </a:ext>
            </a:extLst>
          </p:cNvPr>
          <p:cNvCxnSpPr>
            <a:cxnSpLocks/>
          </p:cNvCxnSpPr>
          <p:nvPr/>
        </p:nvCxnSpPr>
        <p:spPr>
          <a:xfrm>
            <a:off x="4072899" y="1406249"/>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5" name="Picture 4" descr="A close-up of a logo&#10;&#10;AI-generated content may be incorrect.">
            <a:extLst>
              <a:ext uri="{FF2B5EF4-FFF2-40B4-BE49-F238E27FC236}">
                <a16:creationId xmlns:a16="http://schemas.microsoft.com/office/drawing/2014/main" id="{C49E7E55-BBA5-CDBC-F659-4C0B4A510599}"/>
              </a:ext>
            </a:extLst>
          </p:cNvPr>
          <p:cNvPicPr>
            <a:picLocks noChangeAspect="1"/>
          </p:cNvPicPr>
          <p:nvPr/>
        </p:nvPicPr>
        <p:blipFill>
          <a:blip r:embed="rId3"/>
          <a:stretch>
            <a:fillRect/>
          </a:stretch>
        </p:blipFill>
        <p:spPr>
          <a:xfrm>
            <a:off x="0" y="6246574"/>
            <a:ext cx="1466687" cy="611426"/>
          </a:xfrm>
          <a:prstGeom prst="rect">
            <a:avLst/>
          </a:prstGeom>
        </p:spPr>
      </p:pic>
      <p:sp>
        <p:nvSpPr>
          <p:cNvPr id="8" name="Rectangle 7">
            <a:extLst>
              <a:ext uri="{FF2B5EF4-FFF2-40B4-BE49-F238E27FC236}">
                <a16:creationId xmlns:a16="http://schemas.microsoft.com/office/drawing/2014/main" id="{CABEAAF5-9361-0EA0-2585-857901942D3F}"/>
              </a:ext>
            </a:extLst>
          </p:cNvPr>
          <p:cNvSpPr/>
          <p:nvPr/>
        </p:nvSpPr>
        <p:spPr>
          <a:xfrm rot="5400000">
            <a:off x="9584676" y="5738814"/>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9" name="Rectangle 8">
            <a:extLst>
              <a:ext uri="{FF2B5EF4-FFF2-40B4-BE49-F238E27FC236}">
                <a16:creationId xmlns:a16="http://schemas.microsoft.com/office/drawing/2014/main" id="{172C2899-4F11-8C0C-BD82-02446C5FA56D}"/>
              </a:ext>
            </a:extLst>
          </p:cNvPr>
          <p:cNvSpPr/>
          <p:nvPr/>
        </p:nvSpPr>
        <p:spPr>
          <a:xfrm>
            <a:off x="0" y="-2635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14624278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the ground&#10;&#10;Description automatically generated">
            <a:extLst>
              <a:ext uri="{FF2B5EF4-FFF2-40B4-BE49-F238E27FC236}">
                <a16:creationId xmlns:a16="http://schemas.microsoft.com/office/drawing/2014/main" id="{35C433A5-F9F6-C643-B126-B14675BD10F5}"/>
              </a:ext>
            </a:extLst>
          </p:cNvPr>
          <p:cNvPicPr>
            <a:picLocks noChangeAspect="1"/>
          </p:cNvPicPr>
          <p:nvPr/>
        </p:nvPicPr>
        <p:blipFill rotWithShape="1">
          <a:blip r:embed="rId3">
            <a:alphaModFix amt="62000"/>
            <a:extLst>
              <a:ext uri="{BEBA8EAE-BF5A-486C-A8C5-ECC9F3942E4B}">
                <a14:imgProps xmlns:a14="http://schemas.microsoft.com/office/drawing/2010/main">
                  <a14:imgLayer r:embed="rId4">
                    <a14:imgEffect>
                      <a14:colorTemperature colorTemp="5873"/>
                    </a14:imgEffect>
                    <a14:imgEffect>
                      <a14:saturation sat="0"/>
                    </a14:imgEffect>
                  </a14:imgLayer>
                </a14:imgProps>
              </a:ext>
              <a:ext uri="{28A0092B-C50C-407E-A947-70E740481C1C}">
                <a14:useLocalDpi xmlns:a14="http://schemas.microsoft.com/office/drawing/2010/main"/>
              </a:ext>
            </a:extLst>
          </a:blip>
          <a:srcRect/>
          <a:stretch/>
        </p:blipFill>
        <p:spPr>
          <a:xfrm>
            <a:off x="0" y="1"/>
            <a:ext cx="12191980" cy="6857999"/>
          </a:xfrm>
          <a:prstGeom prst="rect">
            <a:avLst/>
          </a:prstGeom>
        </p:spPr>
      </p:pic>
      <p:sp>
        <p:nvSpPr>
          <p:cNvPr id="4" name="Google Shape;158;p17">
            <a:extLst>
              <a:ext uri="{FF2B5EF4-FFF2-40B4-BE49-F238E27FC236}">
                <a16:creationId xmlns:a16="http://schemas.microsoft.com/office/drawing/2014/main" id="{ABC6CA84-6269-3041-8127-4807C1A0B21B}"/>
              </a:ext>
            </a:extLst>
          </p:cNvPr>
          <p:cNvSpPr txBox="1">
            <a:spLocks/>
          </p:cNvSpPr>
          <p:nvPr/>
        </p:nvSpPr>
        <p:spPr>
          <a:xfrm>
            <a:off x="0" y="3037113"/>
            <a:ext cx="12191980" cy="2364659"/>
          </a:xfrm>
          <a:prstGeom prst="rect">
            <a:avLst/>
          </a:prstGeom>
          <a:solidFill>
            <a:schemeClr val="bg1">
              <a:alpha val="65000"/>
            </a:schemeClr>
          </a:solidFill>
        </p:spPr>
        <p:txBody>
          <a:bodyPr spcFirstLastPara="1" vert="horz" lIns="91440" tIns="45721" rIns="91440" bIns="45721"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1"/>
              </a:spcAft>
            </a:pPr>
            <a:r>
              <a:rPr lang="en-US" sz="4000" i="1">
                <a:latin typeface="Arial" panose="020B0604020202020204" pitchFamily="34" charset="0"/>
                <a:cs typeface="Arial" panose="020B0604020202020204" pitchFamily="34" charset="0"/>
              </a:rPr>
              <a:t>“If you didn’t offer me treatment when </a:t>
            </a:r>
            <a:br>
              <a:rPr lang="en-US" sz="4000" i="1">
                <a:latin typeface="Arial" panose="020B0604020202020204" pitchFamily="34" charset="0"/>
                <a:cs typeface="Arial" panose="020B0604020202020204" pitchFamily="34" charset="0"/>
              </a:rPr>
            </a:br>
            <a:r>
              <a:rPr lang="en-US" sz="4000" i="1">
                <a:latin typeface="Arial" panose="020B0604020202020204" pitchFamily="34" charset="0"/>
                <a:cs typeface="Arial" panose="020B0604020202020204" pitchFamily="34" charset="0"/>
              </a:rPr>
              <a:t>I didn’t want it, I wouldn’t be here to </a:t>
            </a:r>
            <a:br>
              <a:rPr lang="en-US" sz="4000" i="1">
                <a:latin typeface="Arial" panose="020B0604020202020204" pitchFamily="34" charset="0"/>
                <a:cs typeface="Arial" panose="020B0604020202020204" pitchFamily="34" charset="0"/>
              </a:rPr>
            </a:br>
            <a:r>
              <a:rPr lang="en-US" sz="4000" i="1">
                <a:latin typeface="Arial" panose="020B0604020202020204" pitchFamily="34" charset="0"/>
                <a:cs typeface="Arial" panose="020B0604020202020204" pitchFamily="34" charset="0"/>
              </a:rPr>
              <a:t>take the treatment when I was ready.”</a:t>
            </a:r>
          </a:p>
        </p:txBody>
      </p:sp>
      <p:pic>
        <p:nvPicPr>
          <p:cNvPr id="2" name="Picture 1" descr="A close-up of a logo&#10;&#10;AI-generated content may be incorrect.">
            <a:extLst>
              <a:ext uri="{FF2B5EF4-FFF2-40B4-BE49-F238E27FC236}">
                <a16:creationId xmlns:a16="http://schemas.microsoft.com/office/drawing/2014/main" id="{502000F3-F74B-6C2D-3BFE-B5166AEC561E}"/>
              </a:ext>
            </a:extLst>
          </p:cNvPr>
          <p:cNvPicPr>
            <a:picLocks noChangeAspect="1"/>
          </p:cNvPicPr>
          <p:nvPr/>
        </p:nvPicPr>
        <p:blipFill>
          <a:blip r:embed="rId5"/>
          <a:stretch>
            <a:fillRect/>
          </a:stretch>
        </p:blipFill>
        <p:spPr>
          <a:xfrm>
            <a:off x="0" y="6246574"/>
            <a:ext cx="1466687" cy="611426"/>
          </a:xfrm>
          <a:prstGeom prst="rect">
            <a:avLst/>
          </a:prstGeom>
        </p:spPr>
      </p:pic>
    </p:spTree>
    <p:extLst>
      <p:ext uri="{BB962C8B-B14F-4D97-AF65-F5344CB8AC3E}">
        <p14:creationId xmlns:p14="http://schemas.microsoft.com/office/powerpoint/2010/main" val="18364100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76"/>
          <p:cNvSpPr txBox="1">
            <a:spLocks noGrp="1"/>
          </p:cNvSpPr>
          <p:nvPr>
            <p:ph type="title"/>
          </p:nvPr>
        </p:nvSpPr>
        <p:spPr>
          <a:xfrm>
            <a:off x="117872" y="800069"/>
            <a:ext cx="6243638" cy="807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a:solidFill>
                  <a:srgbClr val="153753"/>
                </a:solidFill>
                <a:latin typeface="Arial" panose="020B0604020202020204" pitchFamily="34" charset="0"/>
                <a:cs typeface="Arial" panose="020B0604020202020204" pitchFamily="34" charset="0"/>
              </a:rPr>
              <a:t>Contact Information</a:t>
            </a:r>
            <a:endParaRPr sz="4000" b="1">
              <a:solidFill>
                <a:srgbClr val="153753"/>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B88FFD5-641E-414C-A0CB-887A588D3186}"/>
              </a:ext>
            </a:extLst>
          </p:cNvPr>
          <p:cNvSpPr txBox="1"/>
          <p:nvPr/>
        </p:nvSpPr>
        <p:spPr>
          <a:xfrm>
            <a:off x="482203" y="2153111"/>
            <a:ext cx="5514975" cy="353943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INSTRUCTOR NAME</a:t>
            </a:r>
            <a:br>
              <a:rPr lang="en-US" sz="2800">
                <a:solidFill>
                  <a:srgbClr val="FF0000"/>
                </a:solidFill>
                <a:latin typeface="Arial" panose="020B0604020202020204" pitchFamily="34" charset="0"/>
                <a:cs typeface="Arial" panose="020B0604020202020204" pitchFamily="34" charset="0"/>
              </a:rPr>
            </a:br>
            <a:r>
              <a:rPr lang="en-US" sz="2800">
                <a:solidFill>
                  <a:srgbClr val="FF0000"/>
                </a:solidFill>
                <a:latin typeface="Arial" panose="020B0604020202020204" pitchFamily="34" charset="0"/>
                <a:cs typeface="Arial" panose="020B0604020202020204" pitchFamily="34" charset="0"/>
              </a:rPr>
              <a:t>EMAIL</a:t>
            </a:r>
          </a:p>
          <a:p>
            <a:pPr algn="ctr"/>
            <a:endParaRPr lang="en-US" sz="2800">
              <a:solidFill>
                <a:srgbClr val="FF0000"/>
              </a:solidFill>
              <a:latin typeface="Arial" panose="020B0604020202020204" pitchFamily="34" charset="0"/>
              <a:cs typeface="Arial" panose="020B0604020202020204" pitchFamily="34" charset="0"/>
            </a:endParaRPr>
          </a:p>
          <a:p>
            <a:pPr algn="ctr"/>
            <a:r>
              <a:rPr lang="en-US" sz="2800" b="1">
                <a:solidFill>
                  <a:srgbClr val="FF0000"/>
                </a:solidFill>
                <a:latin typeface="Arial" panose="020B0604020202020204" pitchFamily="34" charset="0"/>
                <a:cs typeface="Arial" panose="020B0604020202020204" pitchFamily="34" charset="0"/>
              </a:rPr>
              <a:t>INSTRUCTOR NAME</a:t>
            </a:r>
          </a:p>
          <a:p>
            <a:pPr algn="ctr"/>
            <a:r>
              <a:rPr lang="en-US" sz="2800">
                <a:solidFill>
                  <a:srgbClr val="FF0000"/>
                </a:solidFill>
                <a:latin typeface="Arial" panose="020B0604020202020204" pitchFamily="34" charset="0"/>
                <a:cs typeface="Arial" panose="020B0604020202020204" pitchFamily="34" charset="0"/>
              </a:rPr>
              <a:t>EMAIL</a:t>
            </a:r>
          </a:p>
          <a:p>
            <a:pPr algn="ctr"/>
            <a:endParaRPr lang="en-US" sz="2800">
              <a:latin typeface="Arial" panose="020B0604020202020204" pitchFamily="34" charset="0"/>
              <a:cs typeface="Arial" panose="020B0604020202020204" pitchFamily="34" charset="0"/>
            </a:endParaRPr>
          </a:p>
          <a:p>
            <a:pPr algn="ctr"/>
            <a:r>
              <a:rPr lang="en-US" sz="2800" b="1">
                <a:latin typeface="Arial" panose="020B0604020202020204" pitchFamily="34" charset="0"/>
                <a:cs typeface="Arial" panose="020B0604020202020204" pitchFamily="34" charset="0"/>
              </a:rPr>
              <a:t>Five Minutes to Help</a:t>
            </a:r>
          </a:p>
          <a:p>
            <a:pPr algn="ctr"/>
            <a:r>
              <a:rPr lang="en-US" sz="2800">
                <a:latin typeface="Arial" panose="020B0604020202020204" pitchFamily="34" charset="0"/>
                <a:cs typeface="Arial" panose="020B0604020202020204" pitchFamily="34" charset="0"/>
              </a:rPr>
              <a:t>5MinToHelp@doh.nj.gov</a:t>
            </a:r>
          </a:p>
        </p:txBody>
      </p:sp>
      <p:sp>
        <p:nvSpPr>
          <p:cNvPr id="6" name="Google Shape;616;p76">
            <a:extLst>
              <a:ext uri="{FF2B5EF4-FFF2-40B4-BE49-F238E27FC236}">
                <a16:creationId xmlns:a16="http://schemas.microsoft.com/office/drawing/2014/main" id="{8DC96A00-2DC3-4878-9184-18C79DC51743}"/>
              </a:ext>
            </a:extLst>
          </p:cNvPr>
          <p:cNvSpPr txBox="1">
            <a:spLocks/>
          </p:cNvSpPr>
          <p:nvPr/>
        </p:nvSpPr>
        <p:spPr>
          <a:xfrm>
            <a:off x="5948362" y="741728"/>
            <a:ext cx="6243638" cy="807900"/>
          </a:xfrm>
          <a:prstGeom prst="rect">
            <a:avLst/>
          </a:prstGeom>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a:solidFill>
                  <a:srgbClr val="153753"/>
                </a:solidFill>
                <a:latin typeface="Arial" panose="020B0604020202020204" pitchFamily="34" charset="0"/>
                <a:cs typeface="Arial" panose="020B0604020202020204" pitchFamily="34" charset="0"/>
              </a:rPr>
              <a:t>Evaluation</a:t>
            </a:r>
          </a:p>
        </p:txBody>
      </p:sp>
      <p:sp>
        <p:nvSpPr>
          <p:cNvPr id="5" name="Rectangle 4">
            <a:extLst>
              <a:ext uri="{FF2B5EF4-FFF2-40B4-BE49-F238E27FC236}">
                <a16:creationId xmlns:a16="http://schemas.microsoft.com/office/drawing/2014/main" id="{5729619B-B1B5-46E8-B1C3-5B390939DAA2}"/>
              </a:ext>
            </a:extLst>
          </p:cNvPr>
          <p:cNvSpPr/>
          <p:nvPr/>
        </p:nvSpPr>
        <p:spPr>
          <a:xfrm>
            <a:off x="600075" y="741728"/>
            <a:ext cx="5279232" cy="51685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B9CC9BF-872A-497F-A069-1C1FF2B724F5}"/>
              </a:ext>
            </a:extLst>
          </p:cNvPr>
          <p:cNvSpPr/>
          <p:nvPr/>
        </p:nvSpPr>
        <p:spPr>
          <a:xfrm>
            <a:off x="6319837" y="741728"/>
            <a:ext cx="5279232" cy="51685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Qr code&#10;&#10;Description automatically generated">
            <a:extLst>
              <a:ext uri="{FF2B5EF4-FFF2-40B4-BE49-F238E27FC236}">
                <a16:creationId xmlns:a16="http://schemas.microsoft.com/office/drawing/2014/main" id="{AA3B360A-638C-4BEE-97CD-DDE82C74EB3A}"/>
              </a:ext>
            </a:extLst>
          </p:cNvPr>
          <p:cNvPicPr>
            <a:picLocks noChangeAspect="1"/>
          </p:cNvPicPr>
          <p:nvPr/>
        </p:nvPicPr>
        <p:blipFill>
          <a:blip r:embed="rId3">
            <a:extLst>
              <a:ext uri="{28A0092B-C50C-407E-A947-70E740481C1C}">
                <a14:useLocalDpi xmlns:a14="http://schemas.microsoft.com/office/drawing/2010/main" val="0"/>
              </a:ext>
            </a:extLst>
          </a:blip>
          <a:srcRect l="8206" t="8008" r="7828" b="7616"/>
          <a:stretch>
            <a:fillRect/>
          </a:stretch>
        </p:blipFill>
        <p:spPr>
          <a:xfrm>
            <a:off x="7118892" y="1705835"/>
            <a:ext cx="3584971" cy="3602538"/>
          </a:xfrm>
          <a:prstGeom prst="rect">
            <a:avLst/>
          </a:prstGeom>
        </p:spPr>
      </p:pic>
      <p:sp>
        <p:nvSpPr>
          <p:cNvPr id="12" name="TextBox 11">
            <a:extLst>
              <a:ext uri="{FF2B5EF4-FFF2-40B4-BE49-F238E27FC236}">
                <a16:creationId xmlns:a16="http://schemas.microsoft.com/office/drawing/2014/main" id="{5F031A71-4629-4648-A848-E49BB3B976B7}"/>
              </a:ext>
            </a:extLst>
          </p:cNvPr>
          <p:cNvSpPr txBox="1"/>
          <p:nvPr/>
        </p:nvSpPr>
        <p:spPr>
          <a:xfrm>
            <a:off x="6581551" y="5250031"/>
            <a:ext cx="4797475" cy="523220"/>
          </a:xfrm>
          <a:prstGeom prst="rect">
            <a:avLst/>
          </a:prstGeom>
          <a:noFill/>
        </p:spPr>
        <p:txBody>
          <a:bodyPr wrap="square">
            <a:spAutoFit/>
          </a:bodyPr>
          <a:lstStyle/>
          <a:p>
            <a:pPr algn="ctr"/>
            <a:r>
              <a:rPr lang="en-US" sz="2800" err="1">
                <a:latin typeface="Arial" panose="020B0604020202020204" pitchFamily="34" charset="0"/>
                <a:cs typeface="Arial" panose="020B0604020202020204" pitchFamily="34" charset="0"/>
                <a:hlinkClick r:id="rId4"/>
              </a:rPr>
              <a:t>go.rutgers.edu</a:t>
            </a:r>
            <a:r>
              <a:rPr lang="en-US" sz="2800">
                <a:latin typeface="Arial" panose="020B0604020202020204" pitchFamily="34" charset="0"/>
                <a:cs typeface="Arial" panose="020B0604020202020204" pitchFamily="34" charset="0"/>
                <a:hlinkClick r:id="rId4"/>
              </a:rPr>
              <a:t>/eval5mins</a:t>
            </a:r>
            <a:r>
              <a:rPr lang="en-US" sz="2400">
                <a:latin typeface="Arial" panose="020B0604020202020204" pitchFamily="34" charset="0"/>
                <a:cs typeface="Arial" panose="020B0604020202020204" pitchFamily="34" charset="0"/>
              </a:rPr>
              <a:t> </a:t>
            </a:r>
          </a:p>
        </p:txBody>
      </p:sp>
      <p:pic>
        <p:nvPicPr>
          <p:cNvPr id="2" name="Picture 1" descr="A close-up of a logo&#10;&#10;AI-generated content may be incorrect.">
            <a:extLst>
              <a:ext uri="{FF2B5EF4-FFF2-40B4-BE49-F238E27FC236}">
                <a16:creationId xmlns:a16="http://schemas.microsoft.com/office/drawing/2014/main" id="{887227F3-C7D2-BF7E-79EF-D4AD4C4C45A7}"/>
              </a:ext>
            </a:extLst>
          </p:cNvPr>
          <p:cNvPicPr>
            <a:picLocks noChangeAspect="1"/>
          </p:cNvPicPr>
          <p:nvPr/>
        </p:nvPicPr>
        <p:blipFill>
          <a:blip r:embed="rId5"/>
          <a:stretch>
            <a:fillRect/>
          </a:stretch>
        </p:blipFill>
        <p:spPr>
          <a:xfrm>
            <a:off x="0" y="6246574"/>
            <a:ext cx="1466687" cy="611426"/>
          </a:xfrm>
          <a:prstGeom prst="rect">
            <a:avLst/>
          </a:prstGeom>
        </p:spPr>
      </p:pic>
      <p:cxnSp>
        <p:nvCxnSpPr>
          <p:cNvPr id="4" name="Straight Connector 3">
            <a:extLst>
              <a:ext uri="{FF2B5EF4-FFF2-40B4-BE49-F238E27FC236}">
                <a16:creationId xmlns:a16="http://schemas.microsoft.com/office/drawing/2014/main" id="{F0120B4E-8353-92A9-5588-E3D792523D2F}"/>
              </a:ext>
            </a:extLst>
          </p:cNvPr>
          <p:cNvCxnSpPr>
            <a:cxnSpLocks/>
          </p:cNvCxnSpPr>
          <p:nvPr/>
        </p:nvCxnSpPr>
        <p:spPr>
          <a:xfrm>
            <a:off x="1004951" y="1607969"/>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EDA4468-1873-4182-7B1C-82D9E3647654}"/>
              </a:ext>
            </a:extLst>
          </p:cNvPr>
          <p:cNvSpPr/>
          <p:nvPr/>
        </p:nvSpPr>
        <p:spPr>
          <a:xfrm>
            <a:off x="0" y="-2635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cxnSp>
        <p:nvCxnSpPr>
          <p:cNvPr id="11" name="Straight Connector 10">
            <a:extLst>
              <a:ext uri="{FF2B5EF4-FFF2-40B4-BE49-F238E27FC236}">
                <a16:creationId xmlns:a16="http://schemas.microsoft.com/office/drawing/2014/main" id="{AEDBA251-9A76-B9E2-A121-FE04681E6D6A}"/>
              </a:ext>
            </a:extLst>
          </p:cNvPr>
          <p:cNvCxnSpPr>
            <a:cxnSpLocks/>
          </p:cNvCxnSpPr>
          <p:nvPr/>
        </p:nvCxnSpPr>
        <p:spPr>
          <a:xfrm>
            <a:off x="6671443" y="1607969"/>
            <a:ext cx="4387226"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9C8997B-731A-C1CE-9F61-DAB783E40607}"/>
              </a:ext>
            </a:extLst>
          </p:cNvPr>
          <p:cNvSpPr/>
          <p:nvPr/>
        </p:nvSpPr>
        <p:spPr>
          <a:xfrm rot="5400000">
            <a:off x="9584676" y="5738814"/>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Tree>
    <p:extLst>
      <p:ext uri="{BB962C8B-B14F-4D97-AF65-F5344CB8AC3E}">
        <p14:creationId xmlns:p14="http://schemas.microsoft.com/office/powerpoint/2010/main" val="719911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AD7A30-91DF-483F-B4F3-5B250AB2E0A5}"/>
              </a:ext>
            </a:extLst>
          </p:cNvPr>
          <p:cNvSpPr>
            <a:spLocks noGrp="1"/>
          </p:cNvSpPr>
          <p:nvPr>
            <p:ph type="title"/>
          </p:nvPr>
        </p:nvSpPr>
        <p:spPr>
          <a:xfrm>
            <a:off x="4865640" y="528349"/>
            <a:ext cx="2460721" cy="1325563"/>
          </a:xfrm>
        </p:spPr>
        <p:txBody>
          <a:bodyPr vert="horz" lIns="91440" tIns="45721" rIns="91440" bIns="45721" rtlCol="0" anchor="ctr">
            <a:noAutofit/>
          </a:bodyPr>
          <a:lstStyle/>
          <a:p>
            <a:r>
              <a:rPr lang="en-US" sz="4000" b="1">
                <a:solidFill>
                  <a:srgbClr val="153753"/>
                </a:solidFill>
                <a:latin typeface="Arial" panose="020B0604020202020204" pitchFamily="34" charset="0"/>
                <a:cs typeface="Arial" panose="020B0604020202020204" pitchFamily="34" charset="0"/>
              </a:rPr>
              <a:t>Section 1</a:t>
            </a:r>
          </a:p>
        </p:txBody>
      </p:sp>
      <p:sp>
        <p:nvSpPr>
          <p:cNvPr id="3" name="Rectangle 2">
            <a:extLst>
              <a:ext uri="{FF2B5EF4-FFF2-40B4-BE49-F238E27FC236}">
                <a16:creationId xmlns:a16="http://schemas.microsoft.com/office/drawing/2014/main" id="{FF9DAC6C-D460-58BA-AF76-9B0F2849CB61}"/>
              </a:ext>
            </a:extLst>
          </p:cNvPr>
          <p:cNvSpPr/>
          <p:nvPr/>
        </p:nvSpPr>
        <p:spPr>
          <a:xfrm>
            <a:off x="0" y="0"/>
            <a:ext cx="12192000" cy="304800"/>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6" name="Rectangle 5">
            <a:extLst>
              <a:ext uri="{FF2B5EF4-FFF2-40B4-BE49-F238E27FC236}">
                <a16:creationId xmlns:a16="http://schemas.microsoft.com/office/drawing/2014/main" id="{D31C6360-32F1-5897-42F2-A72F59C0D078}"/>
              </a:ext>
            </a:extLst>
          </p:cNvPr>
          <p:cNvSpPr/>
          <p:nvPr/>
        </p:nvSpPr>
        <p:spPr>
          <a:xfrm>
            <a:off x="11887202" y="4396076"/>
            <a:ext cx="304798" cy="1933575"/>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484CDD8-5EFE-766C-EA12-32827C858718}"/>
              </a:ext>
            </a:extLst>
          </p:cNvPr>
          <p:cNvCxnSpPr>
            <a:cxnSpLocks/>
          </p:cNvCxnSpPr>
          <p:nvPr/>
        </p:nvCxnSpPr>
        <p:spPr>
          <a:xfrm>
            <a:off x="3500438" y="1802323"/>
            <a:ext cx="5191125" cy="0"/>
          </a:xfrm>
          <a:prstGeom prst="line">
            <a:avLst/>
          </a:prstGeom>
          <a:ln w="38100">
            <a:solidFill>
              <a:srgbClr val="56920C"/>
            </a:solidFill>
          </a:ln>
        </p:spPr>
        <p:style>
          <a:lnRef idx="1">
            <a:schemeClr val="accent1"/>
          </a:lnRef>
          <a:fillRef idx="0">
            <a:schemeClr val="accent1"/>
          </a:fillRef>
          <a:effectRef idx="0">
            <a:schemeClr val="accent1"/>
          </a:effectRef>
          <a:fontRef idx="minor">
            <a:schemeClr val="tx1"/>
          </a:fontRef>
        </p:style>
      </p:cxnSp>
      <p:pic>
        <p:nvPicPr>
          <p:cNvPr id="12" name="Picture 11" descr="A close-up of a logo&#10;&#10;AI-generated content may be incorrect.">
            <a:extLst>
              <a:ext uri="{FF2B5EF4-FFF2-40B4-BE49-F238E27FC236}">
                <a16:creationId xmlns:a16="http://schemas.microsoft.com/office/drawing/2014/main" id="{3CA397A9-2D0E-CABD-0A29-7FABFE2617C7}"/>
              </a:ext>
            </a:extLst>
          </p:cNvPr>
          <p:cNvPicPr>
            <a:picLocks noChangeAspect="1"/>
          </p:cNvPicPr>
          <p:nvPr/>
        </p:nvPicPr>
        <p:blipFill>
          <a:blip r:embed="rId3"/>
          <a:stretch>
            <a:fillRect/>
          </a:stretch>
        </p:blipFill>
        <p:spPr>
          <a:xfrm>
            <a:off x="0" y="6246574"/>
            <a:ext cx="1466687" cy="611426"/>
          </a:xfrm>
          <a:prstGeom prst="rect">
            <a:avLst/>
          </a:prstGeom>
        </p:spPr>
      </p:pic>
      <p:sp>
        <p:nvSpPr>
          <p:cNvPr id="13" name="Title 1">
            <a:extLst>
              <a:ext uri="{FF2B5EF4-FFF2-40B4-BE49-F238E27FC236}">
                <a16:creationId xmlns:a16="http://schemas.microsoft.com/office/drawing/2014/main" id="{AE38162B-8BA1-3CB5-B7E7-B20AB86B7A0A}"/>
              </a:ext>
            </a:extLst>
          </p:cNvPr>
          <p:cNvSpPr txBox="1">
            <a:spLocks/>
          </p:cNvSpPr>
          <p:nvPr/>
        </p:nvSpPr>
        <p:spPr>
          <a:xfrm>
            <a:off x="1235653" y="2971880"/>
            <a:ext cx="9720693" cy="1325563"/>
          </a:xfrm>
          <a:prstGeom prst="rect">
            <a:avLst/>
          </a:prstGeom>
        </p:spPr>
        <p:txBody>
          <a:bodyPr vert="horz" lIns="91440" tIns="45721" rIns="91440" bIns="45721" rtlCol="0" anchor="ctr">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rgbClr val="153753"/>
                </a:solidFill>
                <a:latin typeface="Arial" panose="020B0604020202020204" pitchFamily="34" charset="0"/>
                <a:cs typeface="Arial" panose="020B0604020202020204" pitchFamily="34" charset="0"/>
              </a:rPr>
              <a:t>Compassion Fatigue</a:t>
            </a:r>
          </a:p>
        </p:txBody>
      </p:sp>
    </p:spTree>
    <p:extLst>
      <p:ext uri="{BB962C8B-B14F-4D97-AF65-F5344CB8AC3E}">
        <p14:creationId xmlns:p14="http://schemas.microsoft.com/office/powerpoint/2010/main" val="279142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483A-64DC-44EF-9051-6D83A733B81B}"/>
              </a:ext>
            </a:extLst>
          </p:cNvPr>
          <p:cNvSpPr>
            <a:spLocks noGrp="1"/>
          </p:cNvSpPr>
          <p:nvPr>
            <p:ph type="title"/>
          </p:nvPr>
        </p:nvSpPr>
        <p:spPr>
          <a:xfrm>
            <a:off x="1001317" y="952503"/>
            <a:ext cx="10515600" cy="1325563"/>
          </a:xfrm>
        </p:spPr>
        <p:txBody>
          <a:bodyPr>
            <a:noAutofit/>
          </a:bodyPr>
          <a:lstStyle/>
          <a:p>
            <a:pPr algn="ctr"/>
            <a:r>
              <a:rPr lang="en-US" sz="5401" b="1">
                <a:latin typeface="Arial"/>
                <a:cs typeface="Arial"/>
              </a:rPr>
              <a:t>Discussion about</a:t>
            </a:r>
            <a:br>
              <a:rPr lang="en-US" sz="5401" b="1">
                <a:latin typeface="Arial"/>
                <a:cs typeface="Arial"/>
              </a:rPr>
            </a:br>
            <a:r>
              <a:rPr lang="en-US" sz="5401" b="1">
                <a:solidFill>
                  <a:srgbClr val="56920C"/>
                </a:solidFill>
                <a:latin typeface="Arial"/>
                <a:cs typeface="Arial"/>
              </a:rPr>
              <a:t>Successes</a:t>
            </a:r>
            <a:r>
              <a:rPr lang="en-US" sz="5401" b="1">
                <a:solidFill>
                  <a:srgbClr val="0070C0"/>
                </a:solidFill>
                <a:latin typeface="Arial"/>
                <a:cs typeface="Arial"/>
              </a:rPr>
              <a:t> </a:t>
            </a:r>
            <a:r>
              <a:rPr lang="en-US" sz="5401" b="1">
                <a:latin typeface="Arial"/>
                <a:cs typeface="Arial"/>
              </a:rPr>
              <a:t>&amp; Frustrations </a:t>
            </a:r>
          </a:p>
        </p:txBody>
      </p:sp>
      <p:sp>
        <p:nvSpPr>
          <p:cNvPr id="3" name="Content Placeholder 2">
            <a:extLst>
              <a:ext uri="{FF2B5EF4-FFF2-40B4-BE49-F238E27FC236}">
                <a16:creationId xmlns:a16="http://schemas.microsoft.com/office/drawing/2014/main" id="{005F12E9-404A-4DB1-9DEE-9CAD99517058}"/>
              </a:ext>
            </a:extLst>
          </p:cNvPr>
          <p:cNvSpPr>
            <a:spLocks noGrp="1"/>
          </p:cNvSpPr>
          <p:nvPr>
            <p:ph idx="1"/>
          </p:nvPr>
        </p:nvSpPr>
        <p:spPr>
          <a:xfrm>
            <a:off x="1001317" y="3686574"/>
            <a:ext cx="10515600" cy="2155031"/>
          </a:xfrm>
        </p:spPr>
        <p:txBody>
          <a:bodyPr vert="horz" lIns="91440" tIns="45721" rIns="91440" bIns="45721" rtlCol="0" anchor="t">
            <a:normAutofit/>
          </a:bodyPr>
          <a:lstStyle/>
          <a:p>
            <a:pPr marL="0" indent="0" algn="ctr">
              <a:buNone/>
            </a:pPr>
            <a:r>
              <a:rPr lang="en-US" sz="4800">
                <a:latin typeface="Arial"/>
                <a:cs typeface="Arial"/>
              </a:rPr>
              <a:t>What </a:t>
            </a:r>
            <a:r>
              <a:rPr lang="en-US" sz="4800" u="sng">
                <a:latin typeface="Arial"/>
                <a:cs typeface="Arial"/>
              </a:rPr>
              <a:t>successes</a:t>
            </a:r>
            <a:r>
              <a:rPr lang="en-US" sz="4800">
                <a:latin typeface="Arial"/>
                <a:cs typeface="Arial"/>
              </a:rPr>
              <a:t> have you experienced during an overdose call? </a:t>
            </a:r>
            <a:endParaRPr lang="en-US" sz="480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E79115D-844B-4A09-A63F-B381A4B8FD2C}"/>
              </a:ext>
            </a:extLst>
          </p:cNvPr>
          <p:cNvCxnSpPr>
            <a:cxnSpLocks/>
          </p:cNvCxnSpPr>
          <p:nvPr/>
        </p:nvCxnSpPr>
        <p:spPr>
          <a:xfrm>
            <a:off x="3637361" y="3000374"/>
            <a:ext cx="5243513" cy="0"/>
          </a:xfrm>
          <a:prstGeom prst="line">
            <a:avLst/>
          </a:prstGeom>
          <a:ln w="76200">
            <a:solidFill>
              <a:srgbClr val="15375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C4E8B6B-AA2A-183B-E9B3-8F8CEFE62E5C}"/>
              </a:ext>
            </a:extLst>
          </p:cNvPr>
          <p:cNvSpPr/>
          <p:nvPr/>
        </p:nvSpPr>
        <p:spPr>
          <a:xfrm>
            <a:off x="0" y="6553200"/>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8" name="Rectangle 7">
            <a:extLst>
              <a:ext uri="{FF2B5EF4-FFF2-40B4-BE49-F238E27FC236}">
                <a16:creationId xmlns:a16="http://schemas.microsoft.com/office/drawing/2014/main" id="{C0BFD4B7-6288-C130-A343-D523052BB9C3}"/>
              </a:ext>
            </a:extLst>
          </p:cNvPr>
          <p:cNvSpPr/>
          <p:nvPr/>
        </p:nvSpPr>
        <p:spPr>
          <a:xfrm rot="16200000">
            <a:off x="1344058" y="-814388"/>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9" name="Picture 8" descr="A close-up of a logo&#10;&#10;AI-generated content may be incorrect.">
            <a:extLst>
              <a:ext uri="{FF2B5EF4-FFF2-40B4-BE49-F238E27FC236}">
                <a16:creationId xmlns:a16="http://schemas.microsoft.com/office/drawing/2014/main" id="{288571C9-BEB4-6D54-5A06-E48CB35CDFDA}"/>
              </a:ext>
            </a:extLst>
          </p:cNvPr>
          <p:cNvPicPr>
            <a:picLocks noChangeAspect="1"/>
          </p:cNvPicPr>
          <p:nvPr/>
        </p:nvPicPr>
        <p:blipFill>
          <a:blip r:embed="rId3"/>
          <a:stretch>
            <a:fillRect/>
          </a:stretch>
        </p:blipFill>
        <p:spPr>
          <a:xfrm>
            <a:off x="0" y="6246574"/>
            <a:ext cx="1466687" cy="611426"/>
          </a:xfrm>
          <a:prstGeom prst="rect">
            <a:avLst/>
          </a:prstGeom>
        </p:spPr>
      </p:pic>
    </p:spTree>
    <p:extLst>
      <p:ext uri="{BB962C8B-B14F-4D97-AF65-F5344CB8AC3E}">
        <p14:creationId xmlns:p14="http://schemas.microsoft.com/office/powerpoint/2010/main" val="4202957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483A-64DC-44EF-9051-6D83A733B81B}"/>
              </a:ext>
            </a:extLst>
          </p:cNvPr>
          <p:cNvSpPr>
            <a:spLocks noGrp="1"/>
          </p:cNvSpPr>
          <p:nvPr>
            <p:ph type="title"/>
          </p:nvPr>
        </p:nvSpPr>
        <p:spPr>
          <a:xfrm>
            <a:off x="1001317" y="952503"/>
            <a:ext cx="10515600" cy="1325563"/>
          </a:xfrm>
        </p:spPr>
        <p:txBody>
          <a:bodyPr>
            <a:noAutofit/>
          </a:bodyPr>
          <a:lstStyle/>
          <a:p>
            <a:pPr algn="ctr"/>
            <a:r>
              <a:rPr lang="en-US" sz="5401" b="1">
                <a:latin typeface="Arial"/>
                <a:cs typeface="Arial"/>
              </a:rPr>
              <a:t>Discussion about</a:t>
            </a:r>
            <a:br>
              <a:rPr lang="en-US" sz="5401" b="1">
                <a:latin typeface="Arial"/>
                <a:cs typeface="Arial"/>
              </a:rPr>
            </a:br>
            <a:r>
              <a:rPr lang="en-US" sz="5401" b="1">
                <a:latin typeface="Arial"/>
                <a:cs typeface="Arial"/>
              </a:rPr>
              <a:t>Successes</a:t>
            </a:r>
            <a:r>
              <a:rPr lang="en-US" sz="5401" b="1">
                <a:solidFill>
                  <a:srgbClr val="0070C0"/>
                </a:solidFill>
                <a:latin typeface="Arial"/>
                <a:cs typeface="Arial"/>
              </a:rPr>
              <a:t> </a:t>
            </a:r>
            <a:r>
              <a:rPr lang="en-US" sz="5401" b="1">
                <a:latin typeface="Arial"/>
                <a:cs typeface="Arial"/>
              </a:rPr>
              <a:t>&amp; </a:t>
            </a:r>
            <a:r>
              <a:rPr lang="en-US" sz="5401" b="1">
                <a:solidFill>
                  <a:srgbClr val="56920C"/>
                </a:solidFill>
                <a:latin typeface="Arial"/>
                <a:cs typeface="Arial"/>
              </a:rPr>
              <a:t>Frustrations</a:t>
            </a:r>
            <a:r>
              <a:rPr lang="en-US" sz="5401" b="1">
                <a:latin typeface="Arial"/>
                <a:cs typeface="Arial"/>
              </a:rPr>
              <a:t> </a:t>
            </a:r>
          </a:p>
        </p:txBody>
      </p:sp>
      <p:sp>
        <p:nvSpPr>
          <p:cNvPr id="3" name="Content Placeholder 2">
            <a:extLst>
              <a:ext uri="{FF2B5EF4-FFF2-40B4-BE49-F238E27FC236}">
                <a16:creationId xmlns:a16="http://schemas.microsoft.com/office/drawing/2014/main" id="{005F12E9-404A-4DB1-9DEE-9CAD99517058}"/>
              </a:ext>
            </a:extLst>
          </p:cNvPr>
          <p:cNvSpPr>
            <a:spLocks noGrp="1"/>
          </p:cNvSpPr>
          <p:nvPr>
            <p:ph idx="1"/>
          </p:nvPr>
        </p:nvSpPr>
        <p:spPr>
          <a:xfrm>
            <a:off x="1001317" y="3686574"/>
            <a:ext cx="10515600" cy="2155031"/>
          </a:xfrm>
        </p:spPr>
        <p:txBody>
          <a:bodyPr vert="horz" lIns="91440" tIns="45721" rIns="91440" bIns="45721" rtlCol="0" anchor="t">
            <a:normAutofit/>
          </a:bodyPr>
          <a:lstStyle/>
          <a:p>
            <a:pPr marL="0" indent="0" algn="ctr">
              <a:buNone/>
            </a:pPr>
            <a:r>
              <a:rPr lang="en-US" sz="4800">
                <a:latin typeface="Arial"/>
                <a:cs typeface="Arial"/>
              </a:rPr>
              <a:t>What </a:t>
            </a:r>
            <a:r>
              <a:rPr lang="en-US" sz="4800" u="sng">
                <a:latin typeface="Arial"/>
                <a:cs typeface="Arial"/>
              </a:rPr>
              <a:t>frustrations</a:t>
            </a:r>
            <a:r>
              <a:rPr lang="en-US" sz="4800">
                <a:latin typeface="Arial"/>
                <a:cs typeface="Arial"/>
              </a:rPr>
              <a:t> have you experienced during an overdose call? </a:t>
            </a:r>
            <a:endParaRPr lang="en-US" sz="480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E79115D-844B-4A09-A63F-B381A4B8FD2C}"/>
              </a:ext>
            </a:extLst>
          </p:cNvPr>
          <p:cNvCxnSpPr>
            <a:cxnSpLocks/>
          </p:cNvCxnSpPr>
          <p:nvPr/>
        </p:nvCxnSpPr>
        <p:spPr>
          <a:xfrm>
            <a:off x="3637361" y="3000374"/>
            <a:ext cx="5243513" cy="0"/>
          </a:xfrm>
          <a:prstGeom prst="line">
            <a:avLst/>
          </a:prstGeom>
          <a:ln w="76200">
            <a:solidFill>
              <a:srgbClr val="15375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C4E8B6B-AA2A-183B-E9B3-8F8CEFE62E5C}"/>
              </a:ext>
            </a:extLst>
          </p:cNvPr>
          <p:cNvSpPr/>
          <p:nvPr/>
        </p:nvSpPr>
        <p:spPr>
          <a:xfrm>
            <a:off x="0" y="6553200"/>
            <a:ext cx="12192000" cy="304800"/>
          </a:xfrm>
          <a:prstGeom prst="rect">
            <a:avLst/>
          </a:prstGeom>
          <a:solidFill>
            <a:srgbClr val="5692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sp>
        <p:nvSpPr>
          <p:cNvPr id="8" name="Rectangle 7">
            <a:extLst>
              <a:ext uri="{FF2B5EF4-FFF2-40B4-BE49-F238E27FC236}">
                <a16:creationId xmlns:a16="http://schemas.microsoft.com/office/drawing/2014/main" id="{C0BFD4B7-6288-C130-A343-D523052BB9C3}"/>
              </a:ext>
            </a:extLst>
          </p:cNvPr>
          <p:cNvSpPr/>
          <p:nvPr/>
        </p:nvSpPr>
        <p:spPr>
          <a:xfrm rot="16200000">
            <a:off x="1344058" y="-814388"/>
            <a:ext cx="304798" cy="1933575"/>
          </a:xfrm>
          <a:prstGeom prst="rect">
            <a:avLst/>
          </a:prstGeom>
          <a:solidFill>
            <a:srgbClr val="1537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6920C"/>
              </a:solidFill>
            </a:endParaRPr>
          </a:p>
        </p:txBody>
      </p:sp>
      <p:pic>
        <p:nvPicPr>
          <p:cNvPr id="4" name="Picture 3" descr="A close-up of a logo&#10;&#10;AI-generated content may be incorrect.">
            <a:extLst>
              <a:ext uri="{FF2B5EF4-FFF2-40B4-BE49-F238E27FC236}">
                <a16:creationId xmlns:a16="http://schemas.microsoft.com/office/drawing/2014/main" id="{4AD3FBF3-2A00-6293-0C4A-A629891601C2}"/>
              </a:ext>
            </a:extLst>
          </p:cNvPr>
          <p:cNvPicPr>
            <a:picLocks noChangeAspect="1"/>
          </p:cNvPicPr>
          <p:nvPr/>
        </p:nvPicPr>
        <p:blipFill>
          <a:blip r:embed="rId3"/>
          <a:stretch>
            <a:fillRect/>
          </a:stretch>
        </p:blipFill>
        <p:spPr>
          <a:xfrm>
            <a:off x="0" y="6246574"/>
            <a:ext cx="1466687" cy="611426"/>
          </a:xfrm>
          <a:prstGeom prst="rect">
            <a:avLst/>
          </a:prstGeom>
        </p:spPr>
      </p:pic>
    </p:spTree>
    <p:extLst>
      <p:ext uri="{BB962C8B-B14F-4D97-AF65-F5344CB8AC3E}">
        <p14:creationId xmlns:p14="http://schemas.microsoft.com/office/powerpoint/2010/main" val="727025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JDOH PPT Theme Updated 2">
  <a:themeElements>
    <a:clrScheme name="NJDOH Colors">
      <a:dk1>
        <a:srgbClr val="163753"/>
      </a:dk1>
      <a:lt1>
        <a:sysClr val="window" lastClr="FFFFFF"/>
      </a:lt1>
      <a:dk2>
        <a:srgbClr val="163753"/>
      </a:dk2>
      <a:lt2>
        <a:srgbClr val="FFFFFF"/>
      </a:lt2>
      <a:accent1>
        <a:srgbClr val="599618"/>
      </a:accent1>
      <a:accent2>
        <a:srgbClr val="163753"/>
      </a:accent2>
      <a:accent3>
        <a:srgbClr val="FFFFFF"/>
      </a:accent3>
      <a:accent4>
        <a:srgbClr val="599618"/>
      </a:accent4>
      <a:accent5>
        <a:srgbClr val="163753"/>
      </a:accent5>
      <a:accent6>
        <a:srgbClr val="FFFFFF"/>
      </a:accent6>
      <a:hlink>
        <a:srgbClr val="FFFFFF"/>
      </a:hlink>
      <a:folHlink>
        <a:srgbClr val="59961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lIns="0" tIns="0" rIns="0" bIns="0" rtlCol="0" anchor="t">
        <a:spAutoFit/>
      </a:bodyPr>
      <a:lstStyle>
        <a:defPPr algn="l">
          <a:lnSpc>
            <a:spcPts val="2799"/>
          </a:lnSpc>
          <a:spcBef>
            <a:spcPct val="0"/>
          </a:spcBef>
          <a:defRPr sz="1999" dirty="0">
            <a:solidFill>
              <a:srgbClr val="163753"/>
            </a:solidFill>
            <a:latin typeface="Arial"/>
          </a:defRPr>
        </a:defPPr>
      </a:lstStyle>
    </a:txDef>
  </a:objectDefaults>
  <a:extraClrSchemeLst/>
  <a:extLst>
    <a:ext uri="{05A4C25C-085E-4340-85A3-A5531E510DB2}">
      <thm15:themeFamily xmlns:thm15="http://schemas.microsoft.com/office/thememl/2012/main" name="NJDOH PPT Theme Updated 2" id="{F7968B4F-7DF6-423B-B615-A0DDD39A8CBD}" vid="{266F541A-71E2-419A-BAA2-1F1FEE2886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ff1a5f3b-c4ec-4050-bc85-bdbf2382f82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6C74C78DD07B499D293DBF058F9175" ma:contentTypeVersion="6" ma:contentTypeDescription="Create a new document." ma:contentTypeScope="" ma:versionID="3d9f3c7a773c117317a93f04381fd56f">
  <xsd:schema xmlns:xsd="http://www.w3.org/2001/XMLSchema" xmlns:xs="http://www.w3.org/2001/XMLSchema" xmlns:p="http://schemas.microsoft.com/office/2006/metadata/properties" xmlns:ns3="ff1a5f3b-c4ec-4050-bc85-bdbf2382f82a" targetNamespace="http://schemas.microsoft.com/office/2006/metadata/properties" ma:root="true" ma:fieldsID="b1b9f8aa15247bdb9809b9172fb59e32" ns3:_="">
    <xsd:import namespace="ff1a5f3b-c4ec-4050-bc85-bdbf2382f82a"/>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1a5f3b-c4ec-4050-bc85-bdbf2382f82a"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E85D68-4018-4F17-B5D9-CD1D655D7723}">
  <ds:schemaRefs>
    <ds:schemaRef ds:uri="http://schemas.microsoft.com/sharepoint/v3/contenttype/forms"/>
  </ds:schemaRefs>
</ds:datastoreItem>
</file>

<file path=customXml/itemProps2.xml><?xml version="1.0" encoding="utf-8"?>
<ds:datastoreItem xmlns:ds="http://schemas.openxmlformats.org/officeDocument/2006/customXml" ds:itemID="{5A59748C-5043-4279-B5B8-2F875F75A13C}">
  <ds:schemaRefs>
    <ds:schemaRef ds:uri="ff1a5f3b-c4ec-4050-bc85-bdbf2382f82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5F607C8-DF1B-4E03-A3F0-C934E9487601}">
  <ds:schemaRefs>
    <ds:schemaRef ds:uri="ff1a5f3b-c4ec-4050-bc85-bdbf2382f82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TotalTime>
  <Words>10709</Words>
  <Application>Microsoft Macintosh PowerPoint</Application>
  <PresentationFormat>Widescreen</PresentationFormat>
  <Paragraphs>939</Paragraphs>
  <Slides>62</Slides>
  <Notes>62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62</vt:i4>
      </vt:variant>
    </vt:vector>
  </HeadingPairs>
  <TitlesOfParts>
    <vt:vector size="71" baseType="lpstr">
      <vt:lpstr>Arial</vt:lpstr>
      <vt:lpstr>Arial Bold</vt:lpstr>
      <vt:lpstr>Arial,Sans-Serif</vt:lpstr>
      <vt:lpstr>Calibri</vt:lpstr>
      <vt:lpstr>Calibri Light</vt:lpstr>
      <vt:lpstr>Symbol</vt:lpstr>
      <vt:lpstr>Wingdings</vt:lpstr>
      <vt:lpstr>Office Theme</vt:lpstr>
      <vt:lpstr>NJDOH PPT Theme Updated 2</vt:lpstr>
      <vt:lpstr>Five Minutes to Help   </vt:lpstr>
      <vt:lpstr>Why are we here?</vt:lpstr>
      <vt:lpstr>PowerPoint Presentation</vt:lpstr>
      <vt:lpstr>Objectives</vt:lpstr>
      <vt:lpstr>“If you didn’t offer me treatment when  I didn’t want it, I wouldn’t be here to  take the treatment when I was ready.”</vt:lpstr>
      <vt:lpstr>Important Note: </vt:lpstr>
      <vt:lpstr>Section 1</vt:lpstr>
      <vt:lpstr>Discussion about Successes &amp; Frustrations </vt:lpstr>
      <vt:lpstr>Discussion about Successes &amp; Frustrations </vt:lpstr>
      <vt:lpstr>Compassion Fatigue</vt:lpstr>
      <vt:lpstr>PowerPoint Presentation</vt:lpstr>
      <vt:lpstr>Section 2</vt:lpstr>
      <vt:lpstr>PowerPoint Presentation</vt:lpstr>
      <vt:lpstr>PowerPoint Presentation</vt:lpstr>
      <vt:lpstr>Medications for Opioid Use Disorder</vt:lpstr>
      <vt:lpstr>Harm Reduction</vt:lpstr>
      <vt:lpstr>PowerPoint Presentation</vt:lpstr>
      <vt:lpstr>Section 3</vt:lpstr>
      <vt:lpstr>PowerPoint Presentation</vt:lpstr>
      <vt:lpstr>PowerPoint Presentation</vt:lpstr>
      <vt:lpstr>Section 4</vt:lpstr>
      <vt:lpstr>PowerPoint Presentation</vt:lpstr>
      <vt:lpstr>Naloxone Leave Behind</vt:lpstr>
      <vt:lpstr>PowerPoint Presentation</vt:lpstr>
      <vt:lpstr>PowerPoint Presentation</vt:lpstr>
      <vt:lpstr>PowerPoint Presentation</vt:lpstr>
      <vt:lpstr>Section 5</vt:lpstr>
      <vt:lpstr>PowerPoint Presentation</vt:lpstr>
      <vt:lpstr>Behavior Change  Discussion Questions</vt:lpstr>
      <vt:lpstr>Dedicated to all the people who are weary….</vt:lpstr>
      <vt:lpstr>Stages of Behavior Change</vt:lpstr>
      <vt:lpstr>Section 6</vt:lpstr>
      <vt:lpstr>Motivational Strategies </vt:lpstr>
      <vt:lpstr>PowerPoint Presentation</vt:lpstr>
      <vt:lpstr>Sympathy vs. Empathy Video    As you watch this video, look for examples of how the characters develop rapport!</vt:lpstr>
      <vt:lpstr>Rapid Rapport Discussion</vt:lpstr>
      <vt:lpstr>What is Motivational Interviewing (MI)? </vt:lpstr>
      <vt:lpstr>MI recognizes that:</vt:lpstr>
      <vt:lpstr>MI: FOUR GUIDING PRINCIPLES</vt:lpstr>
      <vt:lpstr>Motivational Interviewing Techniques</vt:lpstr>
      <vt:lpstr>PowerPoint Presentation</vt:lpstr>
      <vt:lpstr>Open Ended Questions:</vt:lpstr>
      <vt:lpstr>Open Ended Questions Practice</vt:lpstr>
      <vt:lpstr>PowerPoint Presentation</vt:lpstr>
      <vt:lpstr>PowerPoint Presentation</vt:lpstr>
      <vt:lpstr>PowerPoint Presentation</vt:lpstr>
      <vt:lpstr>PowerPoint Presentation</vt:lpstr>
      <vt:lpstr>PowerPoint Presentation</vt:lpstr>
      <vt:lpstr>Motivational Interviewing Techniques</vt:lpstr>
      <vt:lpstr>PowerPoint Presentation</vt:lpstr>
      <vt:lpstr>Examples of Change Talk</vt:lpstr>
      <vt:lpstr>How to Elicit Change Talk</vt:lpstr>
      <vt:lpstr>Developing Discrepancy</vt:lpstr>
      <vt:lpstr>How to Develop Discrepancy</vt:lpstr>
      <vt:lpstr>Motivational Interviewing Techniques</vt:lpstr>
      <vt:lpstr>PowerPoint Presentation</vt:lpstr>
      <vt:lpstr>PowerPoint Presentation</vt:lpstr>
      <vt:lpstr>PowerPoint Presentation</vt:lpstr>
      <vt:lpstr>PowerPoint Presentation</vt:lpstr>
      <vt:lpstr>Role Playing Discussion Questions</vt:lpstr>
      <vt:lpstr>PowerPoint Presentation</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Five Minutes to Help  Developed by the NJ Office of Emergency Medical Services and Rutgers School of Public Health</dc:title>
  <dc:creator>Nelson, Eva [DOH]</dc:creator>
  <cp:lastModifiedBy>Colleen McKay Wharton</cp:lastModifiedBy>
  <cp:revision>5</cp:revision>
  <cp:lastPrinted>2025-12-10T18:19:07Z</cp:lastPrinted>
  <dcterms:created xsi:type="dcterms:W3CDTF">2023-04-26T17:14:45Z</dcterms:created>
  <dcterms:modified xsi:type="dcterms:W3CDTF">2026-06-12T14:10:14Z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0x0101007A6C74C78DD07B499D293DBF058F9175</vt:lpwstr>
  </property>
  <property fmtid="{D5CDD505-2E9C-101B-9397-08002B2CF9AE}" pid="3" name="MSIP_Label_6fa6362e-364b-4f6a-bb7d-79abcdeb7ae7_Enabled">
    <vt:lpwstr>true</vt:lpwstr>
  </property>
  <property fmtid="{D5CDD505-2E9C-101B-9397-08002B2CF9AE}" pid="4" name="MSIP_Label_6fa6362e-364b-4f6a-bb7d-79abcdeb7ae7_SetDate">
    <vt:lpwstr>2026-04-27T19:16:30Z</vt:lpwstr>
  </property>
  <property fmtid="{D5CDD505-2E9C-101B-9397-08002B2CF9AE}" pid="5" name="MSIP_Label_6fa6362e-364b-4f6a-bb7d-79abcdeb7ae7_Method">
    <vt:lpwstr>Standard</vt:lpwstr>
  </property>
  <property fmtid="{D5CDD505-2E9C-101B-9397-08002B2CF9AE}" pid="6" name="MSIP_Label_6fa6362e-364b-4f6a-bb7d-79abcdeb7ae7_Name">
    <vt:lpwstr>Public</vt:lpwstr>
  </property>
  <property fmtid="{D5CDD505-2E9C-101B-9397-08002B2CF9AE}" pid="7" name="MSIP_Label_6fa6362e-364b-4f6a-bb7d-79abcdeb7ae7_SiteId">
    <vt:lpwstr>5076c3d1-3802-4b9f-b36a-e0a41bd642a7</vt:lpwstr>
  </property>
  <property fmtid="{D5CDD505-2E9C-101B-9397-08002B2CF9AE}" pid="8" name="MSIP_Label_6fa6362e-364b-4f6a-bb7d-79abcdeb7ae7_ActionId">
    <vt:lpwstr>2821b4fe-b204-48e0-9c77-87991bd19c75</vt:lpwstr>
  </property>
  <property fmtid="{D5CDD505-2E9C-101B-9397-08002B2CF9AE}" pid="9" name="MSIP_Label_6fa6362e-364b-4f6a-bb7d-79abcdeb7ae7_ContentBits">
    <vt:lpwstr>0</vt:lpwstr>
  </property>
  <property fmtid="{D5CDD505-2E9C-101B-9397-08002B2CF9AE}" pid="10" name="MSIP_Label_6fa6362e-364b-4f6a-bb7d-79abcdeb7ae7_Tag">
    <vt:lpwstr>10, 3, 0, 2</vt:lpwstr>
  </property>
</Properties>
</file>