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673" r:id="rId3"/>
    <p:sldId id="259" r:id="rId4"/>
    <p:sldId id="261" r:id="rId5"/>
    <p:sldId id="350" r:id="rId6"/>
    <p:sldId id="258" r:id="rId7"/>
    <p:sldId id="689" r:id="rId8"/>
    <p:sldId id="675" r:id="rId9"/>
    <p:sldId id="679" r:id="rId10"/>
    <p:sldId id="680" r:id="rId11"/>
    <p:sldId id="264" r:id="rId12"/>
    <p:sldId id="265" r:id="rId13"/>
    <p:sldId id="266" r:id="rId14"/>
    <p:sldId id="357" r:id="rId15"/>
    <p:sldId id="647" r:id="rId16"/>
    <p:sldId id="268" r:id="rId17"/>
    <p:sldId id="271" r:id="rId18"/>
    <p:sldId id="270" r:id="rId19"/>
    <p:sldId id="352" r:id="rId20"/>
    <p:sldId id="648" r:id="rId21"/>
    <p:sldId id="274" r:id="rId22"/>
    <p:sldId id="353" r:id="rId23"/>
    <p:sldId id="303" r:id="rId24"/>
    <p:sldId id="678" r:id="rId25"/>
    <p:sldId id="304" r:id="rId26"/>
    <p:sldId id="682" r:id="rId27"/>
    <p:sldId id="273" r:id="rId28"/>
    <p:sldId id="360" r:id="rId29"/>
    <p:sldId id="655" r:id="rId30"/>
    <p:sldId id="659" r:id="rId31"/>
    <p:sldId id="358" r:id="rId32"/>
    <p:sldId id="364" r:id="rId33"/>
    <p:sldId id="329" r:id="rId34"/>
    <p:sldId id="649" r:id="rId35"/>
    <p:sldId id="279" r:id="rId36"/>
    <p:sldId id="280" r:id="rId37"/>
    <p:sldId id="281" r:id="rId38"/>
    <p:sldId id="284" r:id="rId39"/>
    <p:sldId id="285" r:id="rId40"/>
    <p:sldId id="363" r:id="rId41"/>
    <p:sldId id="685" r:id="rId42"/>
    <p:sldId id="286" r:id="rId43"/>
    <p:sldId id="287" r:id="rId44"/>
    <p:sldId id="288" r:id="rId45"/>
    <p:sldId id="686" r:id="rId46"/>
    <p:sldId id="290" r:id="rId47"/>
    <p:sldId id="330" r:id="rId48"/>
    <p:sldId id="652" r:id="rId49"/>
    <p:sldId id="337" r:id="rId50"/>
    <p:sldId id="338" r:id="rId51"/>
    <p:sldId id="331" r:id="rId52"/>
    <p:sldId id="332" r:id="rId53"/>
    <p:sldId id="339" r:id="rId54"/>
    <p:sldId id="340" r:id="rId55"/>
    <p:sldId id="295" r:id="rId56"/>
    <p:sldId id="344" r:id="rId57"/>
    <p:sldId id="687" r:id="rId58"/>
    <p:sldId id="296" r:id="rId59"/>
    <p:sldId id="297" r:id="rId60"/>
    <p:sldId id="298" r:id="rId61"/>
    <p:sldId id="299" r:id="rId62"/>
    <p:sldId id="300" r:id="rId63"/>
    <p:sldId id="301" r:id="rId64"/>
    <p:sldId id="688" r:id="rId65"/>
    <p:sldId id="366" r:id="rId66"/>
    <p:sldId id="653" r:id="rId67"/>
    <p:sldId id="306" r:id="rId68"/>
    <p:sldId id="345" r:id="rId69"/>
    <p:sldId id="676" r:id="rId70"/>
    <p:sldId id="677" r:id="rId71"/>
    <p:sldId id="311" r:id="rId72"/>
    <p:sldId id="666" r:id="rId73"/>
    <p:sldId id="361" r:id="rId74"/>
    <p:sldId id="354" r:id="rId75"/>
    <p:sldId id="31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BF7"/>
    <a:srgbClr val="E6DAF2"/>
    <a:srgbClr val="F5F0FA"/>
    <a:srgbClr val="D5C3E8"/>
    <a:srgbClr val="FFF9E7"/>
    <a:srgbClr val="DFEED6"/>
    <a:srgbClr val="F2F7FC"/>
    <a:srgbClr val="3A667E"/>
    <a:srgbClr val="FBF9FD"/>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AC04A-8547-8C1A-D9F4-C664FC5AC0A5}" v="875" dt="2023-07-13T18:33:40.206"/>
    <p1510:client id="{4B2E2B5C-5F95-404B-2300-6489F1A6B121}" v="86" dt="2023-07-17T13:22:51.934"/>
    <p1510:client id="{8D9677E0-BA90-6A3B-E2FB-FBB902DD75E5}" v="195" dt="2023-07-19T14:02:17.051"/>
    <p1510:client id="{FA9939CA-5625-489E-8633-15F50CA0345F}" v="3" dt="2023-06-19T13:43:08.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0" autoAdjust="0"/>
    <p:restoredTop sz="68980" autoAdjust="0"/>
  </p:normalViewPr>
  <p:slideViewPr>
    <p:cSldViewPr snapToGrid="0">
      <p:cViewPr varScale="1">
        <p:scale>
          <a:sx n="86" d="100"/>
          <a:sy n="86" d="100"/>
        </p:scale>
        <p:origin x="21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chemeClr val="accent4">
                <a:lumMod val="40000"/>
                <a:lumOff val="60000"/>
              </a:schemeClr>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Sheet1!$B$2:$B$5</c:f>
              <c:numCache>
                <c:formatCode>General</c:formatCode>
                <c:ptCount val="4"/>
                <c:pt idx="0">
                  <c:v>40</c:v>
                </c:pt>
                <c:pt idx="1">
                  <c:v>30</c:v>
                </c:pt>
                <c:pt idx="2">
                  <c:v>50</c:v>
                </c:pt>
                <c:pt idx="3">
                  <c:v>50</c:v>
                </c:pt>
              </c:numCache>
            </c:numRef>
          </c:val>
          <c:extLst>
            <c:ext xmlns:c16="http://schemas.microsoft.com/office/drawing/2014/chart" uri="{C3380CC4-5D6E-409C-BE32-E72D297353CC}">
              <c16:uniqueId val="{00000000-7CCE-9042-AD30-E46BC2EDE424}"/>
            </c:ext>
          </c:extLst>
        </c:ser>
        <c:ser>
          <c:idx val="1"/>
          <c:order val="1"/>
          <c:tx>
            <c:strRef>
              <c:f>Sheet1!$C$1</c:f>
              <c:strCache>
                <c:ptCount val="1"/>
                <c:pt idx="0">
                  <c:v>Series 1</c:v>
                </c:pt>
              </c:strCache>
            </c:strRef>
          </c:tx>
          <c:spPr>
            <a:solidFill>
              <a:schemeClr val="accent1">
                <a:lumMod val="75000"/>
              </a:schemeClr>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Sheet1!$C$2:$C$5</c:f>
              <c:numCache>
                <c:formatCode>General</c:formatCode>
                <c:ptCount val="4"/>
                <c:pt idx="0">
                  <c:v>20</c:v>
                </c:pt>
                <c:pt idx="1">
                  <c:v>20</c:v>
                </c:pt>
                <c:pt idx="2">
                  <c:v>20</c:v>
                </c:pt>
                <c:pt idx="3">
                  <c:v>20</c:v>
                </c:pt>
              </c:numCache>
            </c:numRef>
          </c:val>
          <c:extLst>
            <c:ext xmlns:c16="http://schemas.microsoft.com/office/drawing/2014/chart" uri="{C3380CC4-5D6E-409C-BE32-E72D297353CC}">
              <c16:uniqueId val="{00000001-7CCE-9042-AD30-E46BC2EDE424}"/>
            </c:ext>
          </c:extLst>
        </c:ser>
        <c:ser>
          <c:idx val="2"/>
          <c:order val="2"/>
          <c:tx>
            <c:strRef>
              <c:f>Sheet1!$D$1</c:f>
              <c:strCache>
                <c:ptCount val="1"/>
                <c:pt idx="0">
                  <c:v>Series 2</c:v>
                </c:pt>
              </c:strCache>
            </c:strRef>
          </c:tx>
          <c:spPr>
            <a:solidFill>
              <a:schemeClr val="accent4">
                <a:lumMod val="40000"/>
                <a:lumOff val="60000"/>
              </a:schemeClr>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Sheet1!$D$2:$D$5</c:f>
              <c:numCache>
                <c:formatCode>General</c:formatCode>
                <c:ptCount val="4"/>
                <c:pt idx="0">
                  <c:v>40</c:v>
                </c:pt>
                <c:pt idx="1">
                  <c:v>50</c:v>
                </c:pt>
                <c:pt idx="2">
                  <c:v>30</c:v>
                </c:pt>
                <c:pt idx="3">
                  <c:v>30</c:v>
                </c:pt>
              </c:numCache>
            </c:numRef>
          </c:val>
          <c:extLst>
            <c:ext xmlns:c16="http://schemas.microsoft.com/office/drawing/2014/chart" uri="{C3380CC4-5D6E-409C-BE32-E72D297353CC}">
              <c16:uniqueId val="{00000002-7CCE-9042-AD30-E46BC2EDE424}"/>
            </c:ext>
          </c:extLst>
        </c:ser>
        <c:dLbls>
          <c:dLblPos val="ctr"/>
          <c:showLegendKey val="0"/>
          <c:showVal val="1"/>
          <c:showCatName val="0"/>
          <c:showSerName val="0"/>
          <c:showPercent val="0"/>
          <c:showBubbleSize val="0"/>
        </c:dLbls>
        <c:gapWidth val="150"/>
        <c:overlap val="100"/>
        <c:axId val="1487701791"/>
        <c:axId val="1526201711"/>
      </c:barChart>
      <c:catAx>
        <c:axId val="148770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526201711"/>
        <c:crosses val="autoZero"/>
        <c:auto val="1"/>
        <c:lblAlgn val="ctr"/>
        <c:lblOffset val="100"/>
        <c:noMultiLvlLbl val="0"/>
      </c:catAx>
      <c:valAx>
        <c:axId val="152620171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7701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DA0A2-6D70-445D-A6B2-7BE94F6481C3}" type="doc">
      <dgm:prSet loTypeId="urn:microsoft.com/office/officeart/2005/8/layout/venn1" loCatId="relationship" qsTypeId="urn:microsoft.com/office/officeart/2005/8/quickstyle/simple1" qsCatId="simple" csTypeId="urn:microsoft.com/office/officeart/2005/8/colors/accent1_2" csCatId="accent1" phldr="1"/>
      <dgm:spPr/>
    </dgm:pt>
    <dgm:pt modelId="{914771D7-CE34-49DF-B900-2D08B015FD67}">
      <dgm:prSet phldrT="[Text]"/>
      <dgm:spPr>
        <a:solidFill>
          <a:srgbClr val="FFFF00">
            <a:alpha val="49804"/>
          </a:srgbClr>
        </a:solidFill>
      </dgm:spPr>
      <dgm:t>
        <a:bodyPr/>
        <a:lstStyle/>
        <a:p>
          <a:r>
            <a:rPr lang="en-US"/>
            <a:t>  Amount</a:t>
          </a:r>
        </a:p>
      </dgm:t>
    </dgm:pt>
    <dgm:pt modelId="{AFACB032-7D18-4F55-92D5-0ACCE9F33F79}" type="parTrans" cxnId="{49CE0CB2-B9A6-4E73-BF36-312447666899}">
      <dgm:prSet/>
      <dgm:spPr/>
      <dgm:t>
        <a:bodyPr/>
        <a:lstStyle/>
        <a:p>
          <a:endParaRPr lang="en-US"/>
        </a:p>
      </dgm:t>
    </dgm:pt>
    <dgm:pt modelId="{0AB32AAC-8EC8-4B39-A4DF-1195797F1821}" type="sibTrans" cxnId="{49CE0CB2-B9A6-4E73-BF36-312447666899}">
      <dgm:prSet/>
      <dgm:spPr/>
      <dgm:t>
        <a:bodyPr/>
        <a:lstStyle/>
        <a:p>
          <a:endParaRPr lang="en-US"/>
        </a:p>
      </dgm:t>
    </dgm:pt>
    <dgm:pt modelId="{330029D0-6A51-4B77-B1F4-819DF7619D38}">
      <dgm:prSet phldrT="[Text]"/>
      <dgm:spPr>
        <a:solidFill>
          <a:srgbClr val="CC0000">
            <a:alpha val="50000"/>
          </a:srgbClr>
        </a:solidFill>
      </dgm:spPr>
      <dgm:t>
        <a:bodyPr/>
        <a:lstStyle/>
        <a:p>
          <a:r>
            <a:rPr lang="en-US"/>
            <a:t>Intent</a:t>
          </a:r>
        </a:p>
      </dgm:t>
    </dgm:pt>
    <dgm:pt modelId="{6C39D636-863A-4514-96F0-32145B0668D9}" type="parTrans" cxnId="{DB230FE1-0014-4A30-9E09-C6EE02D6FF8B}">
      <dgm:prSet/>
      <dgm:spPr/>
      <dgm:t>
        <a:bodyPr/>
        <a:lstStyle/>
        <a:p>
          <a:endParaRPr lang="en-US"/>
        </a:p>
      </dgm:t>
    </dgm:pt>
    <dgm:pt modelId="{9A4DCEDB-C157-4C8C-B31F-8EDE671867DB}" type="sibTrans" cxnId="{DB230FE1-0014-4A30-9E09-C6EE02D6FF8B}">
      <dgm:prSet/>
      <dgm:spPr/>
      <dgm:t>
        <a:bodyPr/>
        <a:lstStyle/>
        <a:p>
          <a:endParaRPr lang="en-US"/>
        </a:p>
      </dgm:t>
    </dgm:pt>
    <dgm:pt modelId="{D3B23E9D-1F1D-47DD-9FD2-15CCB86DD9EB}">
      <dgm:prSet phldrT="[Text]"/>
      <dgm:spPr>
        <a:solidFill>
          <a:srgbClr val="33CCFF">
            <a:alpha val="51000"/>
          </a:srgbClr>
        </a:solidFill>
      </dgm:spPr>
      <dgm:t>
        <a:bodyPr/>
        <a:lstStyle/>
        <a:p>
          <a:r>
            <a:rPr lang="en-US"/>
            <a:t>Frequency</a:t>
          </a:r>
        </a:p>
      </dgm:t>
    </dgm:pt>
    <dgm:pt modelId="{B4BBEDF4-17A2-4A6E-BBFD-AA64A5EB4A8F}" type="parTrans" cxnId="{8EF13B7F-5E9C-4DD9-B31D-BDD626F719F3}">
      <dgm:prSet/>
      <dgm:spPr/>
      <dgm:t>
        <a:bodyPr/>
        <a:lstStyle/>
        <a:p>
          <a:endParaRPr lang="en-US"/>
        </a:p>
      </dgm:t>
    </dgm:pt>
    <dgm:pt modelId="{352092D8-AFAA-4B79-A97A-84DD89203B7A}" type="sibTrans" cxnId="{8EF13B7F-5E9C-4DD9-B31D-BDD626F719F3}">
      <dgm:prSet/>
      <dgm:spPr/>
      <dgm:t>
        <a:bodyPr/>
        <a:lstStyle/>
        <a:p>
          <a:endParaRPr lang="en-US"/>
        </a:p>
      </dgm:t>
    </dgm:pt>
    <dgm:pt modelId="{319DD082-9A90-45B9-92A2-24982531DBD1}" type="pres">
      <dgm:prSet presAssocID="{3EADA0A2-6D70-445D-A6B2-7BE94F6481C3}" presName="compositeShape" presStyleCnt="0">
        <dgm:presLayoutVars>
          <dgm:chMax val="7"/>
          <dgm:dir/>
          <dgm:resizeHandles val="exact"/>
        </dgm:presLayoutVars>
      </dgm:prSet>
      <dgm:spPr/>
    </dgm:pt>
    <dgm:pt modelId="{0891179E-9844-40F3-92AD-0AD796F637CB}" type="pres">
      <dgm:prSet presAssocID="{914771D7-CE34-49DF-B900-2D08B015FD67}" presName="circ1" presStyleLbl="vennNode1" presStyleIdx="0" presStyleCnt="3" custScaleX="85940" custScaleY="75096" custLinFactNeighborX="-67976" custLinFactNeighborY="-4381"/>
      <dgm:spPr/>
    </dgm:pt>
    <dgm:pt modelId="{A52E3CF3-E920-4F1C-A92F-2839E360418F}" type="pres">
      <dgm:prSet presAssocID="{914771D7-CE34-49DF-B900-2D08B015FD67}" presName="circ1Tx" presStyleLbl="revTx" presStyleIdx="0" presStyleCnt="0">
        <dgm:presLayoutVars>
          <dgm:chMax val="0"/>
          <dgm:chPref val="0"/>
          <dgm:bulletEnabled val="1"/>
        </dgm:presLayoutVars>
      </dgm:prSet>
      <dgm:spPr/>
    </dgm:pt>
    <dgm:pt modelId="{588727EE-7485-430E-8800-91B0EAA3042C}" type="pres">
      <dgm:prSet presAssocID="{330029D0-6A51-4B77-B1F4-819DF7619D38}" presName="circ2" presStyleLbl="vennNode1" presStyleIdx="1" presStyleCnt="3" custScaleX="88482" custScaleY="89270" custLinFactNeighborX="-61038" custLinFactNeighborY="2083"/>
      <dgm:spPr/>
    </dgm:pt>
    <dgm:pt modelId="{E33FEC8C-3BDF-4BC0-B57D-C4BB4CFAB08B}" type="pres">
      <dgm:prSet presAssocID="{330029D0-6A51-4B77-B1F4-819DF7619D38}" presName="circ2Tx" presStyleLbl="revTx" presStyleIdx="0" presStyleCnt="0">
        <dgm:presLayoutVars>
          <dgm:chMax val="0"/>
          <dgm:chPref val="0"/>
          <dgm:bulletEnabled val="1"/>
        </dgm:presLayoutVars>
      </dgm:prSet>
      <dgm:spPr/>
    </dgm:pt>
    <dgm:pt modelId="{C13EEAAC-6900-45A3-BF88-0AC460AFCB07}" type="pres">
      <dgm:prSet presAssocID="{D3B23E9D-1F1D-47DD-9FD2-15CCB86DD9EB}" presName="circ3" presStyleLbl="vennNode1" presStyleIdx="2" presStyleCnt="3" custScaleX="87462" custScaleY="90513" custLinFactNeighborX="-85208" custLinFactNeighborY="2761"/>
      <dgm:spPr/>
    </dgm:pt>
    <dgm:pt modelId="{3AF9F137-3636-4E13-91D5-D6881DEC1EDB}" type="pres">
      <dgm:prSet presAssocID="{D3B23E9D-1F1D-47DD-9FD2-15CCB86DD9EB}" presName="circ3Tx" presStyleLbl="revTx" presStyleIdx="0" presStyleCnt="0">
        <dgm:presLayoutVars>
          <dgm:chMax val="0"/>
          <dgm:chPref val="0"/>
          <dgm:bulletEnabled val="1"/>
        </dgm:presLayoutVars>
      </dgm:prSet>
      <dgm:spPr/>
    </dgm:pt>
  </dgm:ptLst>
  <dgm:cxnLst>
    <dgm:cxn modelId="{56F2BC34-C86A-4CEC-A79B-1FE4B89B4523}" type="presOf" srcId="{3EADA0A2-6D70-445D-A6B2-7BE94F6481C3}" destId="{319DD082-9A90-45B9-92A2-24982531DBD1}" srcOrd="0" destOrd="0" presId="urn:microsoft.com/office/officeart/2005/8/layout/venn1"/>
    <dgm:cxn modelId="{14B2B249-8FD1-4B2E-8342-E6D835B01DD9}" type="presOf" srcId="{914771D7-CE34-49DF-B900-2D08B015FD67}" destId="{A52E3CF3-E920-4F1C-A92F-2839E360418F}" srcOrd="1" destOrd="0" presId="urn:microsoft.com/office/officeart/2005/8/layout/venn1"/>
    <dgm:cxn modelId="{CF9BB24C-C582-497C-9262-9677027D660A}" type="presOf" srcId="{330029D0-6A51-4B77-B1F4-819DF7619D38}" destId="{588727EE-7485-430E-8800-91B0EAA3042C}" srcOrd="0" destOrd="0" presId="urn:microsoft.com/office/officeart/2005/8/layout/venn1"/>
    <dgm:cxn modelId="{8EF13B7F-5E9C-4DD9-B31D-BDD626F719F3}" srcId="{3EADA0A2-6D70-445D-A6B2-7BE94F6481C3}" destId="{D3B23E9D-1F1D-47DD-9FD2-15CCB86DD9EB}" srcOrd="2" destOrd="0" parTransId="{B4BBEDF4-17A2-4A6E-BBFD-AA64A5EB4A8F}" sibTransId="{352092D8-AFAA-4B79-A97A-84DD89203B7A}"/>
    <dgm:cxn modelId="{2B220D84-EE10-40B6-9178-D5E93E91ADA7}" type="presOf" srcId="{D3B23E9D-1F1D-47DD-9FD2-15CCB86DD9EB}" destId="{C13EEAAC-6900-45A3-BF88-0AC460AFCB07}" srcOrd="0" destOrd="0" presId="urn:microsoft.com/office/officeart/2005/8/layout/venn1"/>
    <dgm:cxn modelId="{29749988-93CE-4988-83F0-49E6C5B193FE}" type="presOf" srcId="{914771D7-CE34-49DF-B900-2D08B015FD67}" destId="{0891179E-9844-40F3-92AD-0AD796F637CB}" srcOrd="0" destOrd="0" presId="urn:microsoft.com/office/officeart/2005/8/layout/venn1"/>
    <dgm:cxn modelId="{1C52A1AA-5E87-41B2-9A34-2354E1D44F47}" type="presOf" srcId="{D3B23E9D-1F1D-47DD-9FD2-15CCB86DD9EB}" destId="{3AF9F137-3636-4E13-91D5-D6881DEC1EDB}" srcOrd="1" destOrd="0" presId="urn:microsoft.com/office/officeart/2005/8/layout/venn1"/>
    <dgm:cxn modelId="{49CE0CB2-B9A6-4E73-BF36-312447666899}" srcId="{3EADA0A2-6D70-445D-A6B2-7BE94F6481C3}" destId="{914771D7-CE34-49DF-B900-2D08B015FD67}" srcOrd="0" destOrd="0" parTransId="{AFACB032-7D18-4F55-92D5-0ACCE9F33F79}" sibTransId="{0AB32AAC-8EC8-4B39-A4DF-1195797F1821}"/>
    <dgm:cxn modelId="{DB230FE1-0014-4A30-9E09-C6EE02D6FF8B}" srcId="{3EADA0A2-6D70-445D-A6B2-7BE94F6481C3}" destId="{330029D0-6A51-4B77-B1F4-819DF7619D38}" srcOrd="1" destOrd="0" parTransId="{6C39D636-863A-4514-96F0-32145B0668D9}" sibTransId="{9A4DCEDB-C157-4C8C-B31F-8EDE671867DB}"/>
    <dgm:cxn modelId="{0DCD81E8-96DE-4AF7-B7CF-E64CAB64F0AE}" type="presOf" srcId="{330029D0-6A51-4B77-B1F4-819DF7619D38}" destId="{E33FEC8C-3BDF-4BC0-B57D-C4BB4CFAB08B}" srcOrd="1" destOrd="0" presId="urn:microsoft.com/office/officeart/2005/8/layout/venn1"/>
    <dgm:cxn modelId="{F901ABCC-12F1-456B-A548-8F9896116635}" type="presParOf" srcId="{319DD082-9A90-45B9-92A2-24982531DBD1}" destId="{0891179E-9844-40F3-92AD-0AD796F637CB}" srcOrd="0" destOrd="0" presId="urn:microsoft.com/office/officeart/2005/8/layout/venn1"/>
    <dgm:cxn modelId="{D530EA08-237B-4C65-9E30-2911548B91A6}" type="presParOf" srcId="{319DD082-9A90-45B9-92A2-24982531DBD1}" destId="{A52E3CF3-E920-4F1C-A92F-2839E360418F}" srcOrd="1" destOrd="0" presId="urn:microsoft.com/office/officeart/2005/8/layout/venn1"/>
    <dgm:cxn modelId="{0FF87CF6-F5CA-4F5F-BB42-3F563CABBE6F}" type="presParOf" srcId="{319DD082-9A90-45B9-92A2-24982531DBD1}" destId="{588727EE-7485-430E-8800-91B0EAA3042C}" srcOrd="2" destOrd="0" presId="urn:microsoft.com/office/officeart/2005/8/layout/venn1"/>
    <dgm:cxn modelId="{BE46A24E-8307-47C1-A0D8-280EBE1F2F5D}" type="presParOf" srcId="{319DD082-9A90-45B9-92A2-24982531DBD1}" destId="{E33FEC8C-3BDF-4BC0-B57D-C4BB4CFAB08B}" srcOrd="3" destOrd="0" presId="urn:microsoft.com/office/officeart/2005/8/layout/venn1"/>
    <dgm:cxn modelId="{5BC27F84-01B0-4A9F-A81B-D0537DA82A4A}" type="presParOf" srcId="{319DD082-9A90-45B9-92A2-24982531DBD1}" destId="{C13EEAAC-6900-45A3-BF88-0AC460AFCB07}" srcOrd="4" destOrd="0" presId="urn:microsoft.com/office/officeart/2005/8/layout/venn1"/>
    <dgm:cxn modelId="{60002A42-7367-4DF7-A855-855E45DFC26A}" type="presParOf" srcId="{319DD082-9A90-45B9-92A2-24982531DBD1}" destId="{3AF9F137-3636-4E13-91D5-D6881DEC1ED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1179E-9844-40F3-92AD-0AD796F637CB}">
      <dsp:nvSpPr>
        <dsp:cNvPr id="0" name=""/>
        <dsp:cNvSpPr/>
      </dsp:nvSpPr>
      <dsp:spPr>
        <a:xfrm>
          <a:off x="1470848" y="192738"/>
          <a:ext cx="2629161" cy="2297410"/>
        </a:xfrm>
        <a:prstGeom prst="ellipse">
          <a:avLst/>
        </a:prstGeom>
        <a:solidFill>
          <a:srgbClr val="FFFF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  Amount</a:t>
          </a:r>
        </a:p>
      </dsp:txBody>
      <dsp:txXfrm>
        <a:off x="1821403" y="594785"/>
        <a:ext cx="1928051" cy="1033834"/>
      </dsp:txXfrm>
    </dsp:sp>
    <dsp:sp modelId="{588727EE-7485-430E-8800-91B0EAA3042C}">
      <dsp:nvSpPr>
        <dsp:cNvPr id="0" name=""/>
        <dsp:cNvSpPr/>
      </dsp:nvSpPr>
      <dsp:spPr>
        <a:xfrm>
          <a:off x="2748115" y="2085740"/>
          <a:ext cx="2706928" cy="2731035"/>
        </a:xfrm>
        <a:prstGeom prst="ellipse">
          <a:avLst/>
        </a:prstGeom>
        <a:solidFill>
          <a:srgbClr val="CC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Intent</a:t>
          </a:r>
        </a:p>
      </dsp:txBody>
      <dsp:txXfrm>
        <a:off x="3575984" y="2791258"/>
        <a:ext cx="1624157" cy="1502069"/>
      </dsp:txXfrm>
    </dsp:sp>
    <dsp:sp modelId="{C13EEAAC-6900-45A3-BF88-0AC460AFCB07}">
      <dsp:nvSpPr>
        <dsp:cNvPr id="0" name=""/>
        <dsp:cNvSpPr/>
      </dsp:nvSpPr>
      <dsp:spPr>
        <a:xfrm>
          <a:off x="0" y="2087469"/>
          <a:ext cx="2675723" cy="2769062"/>
        </a:xfrm>
        <a:prstGeom prst="ellipse">
          <a:avLst/>
        </a:prstGeom>
        <a:solidFill>
          <a:srgbClr val="33CCFF">
            <a:alpha val="5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Frequency</a:t>
          </a:r>
        </a:p>
      </dsp:txBody>
      <dsp:txXfrm>
        <a:off x="251963" y="2802810"/>
        <a:ext cx="1605434" cy="152298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0.34879</cdr:x>
      <cdr:y>0.54007</cdr:y>
    </cdr:from>
    <cdr:to>
      <cdr:x>0.44323</cdr:x>
      <cdr:y>0.63278</cdr:y>
    </cdr:to>
    <cdr:sp macro="" textlink="">
      <cdr:nvSpPr>
        <cdr:cNvPr id="2" name="TextBox 1">
          <a:extLst xmlns:a="http://schemas.openxmlformats.org/drawingml/2006/main">
            <a:ext uri="{FF2B5EF4-FFF2-40B4-BE49-F238E27FC236}">
              <a16:creationId xmlns:a16="http://schemas.microsoft.com/office/drawing/2014/main" id="{6B6B95AB-AFB9-D145-A1FC-5454B5EDE18B}"/>
            </a:ext>
          </a:extLst>
        </cdr:cNvPr>
        <cdr:cNvSpPr txBox="1"/>
      </cdr:nvSpPr>
      <cdr:spPr>
        <a:xfrm xmlns:a="http://schemas.openxmlformats.org/drawingml/2006/main">
          <a:off x="3667736" y="2350017"/>
          <a:ext cx="993093" cy="403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dirty="0">
              <a:solidFill>
                <a:schemeClr val="bg1"/>
              </a:solidFill>
            </a:rPr>
            <a:t>30-50%</a:t>
          </a:r>
        </a:p>
      </cdr:txBody>
    </cdr:sp>
  </cdr:relSizeAnchor>
  <cdr:relSizeAnchor xmlns:cdr="http://schemas.openxmlformats.org/drawingml/2006/chartDrawing">
    <cdr:from>
      <cdr:x>0.11781</cdr:x>
      <cdr:y>0.45364</cdr:y>
    </cdr:from>
    <cdr:to>
      <cdr:x>0.21225</cdr:x>
      <cdr:y>0.54636</cdr:y>
    </cdr:to>
    <cdr:sp macro="" textlink="">
      <cdr:nvSpPr>
        <cdr:cNvPr id="3" name="TextBox 1">
          <a:extLst xmlns:a="http://schemas.openxmlformats.org/drawingml/2006/main">
            <a:ext uri="{FF2B5EF4-FFF2-40B4-BE49-F238E27FC236}">
              <a16:creationId xmlns:a16="http://schemas.microsoft.com/office/drawing/2014/main" id="{C9BE82A8-77C1-BD42-8F29-120517DD0D63}"/>
            </a:ext>
          </a:extLst>
        </cdr:cNvPr>
        <cdr:cNvSpPr txBox="1"/>
      </cdr:nvSpPr>
      <cdr:spPr>
        <a:xfrm xmlns:a="http://schemas.openxmlformats.org/drawingml/2006/main">
          <a:off x="1238850" y="1973941"/>
          <a:ext cx="993094" cy="4034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40-60%</a:t>
          </a:r>
        </a:p>
      </cdr:txBody>
    </cdr:sp>
  </cdr:relSizeAnchor>
  <cdr:relSizeAnchor xmlns:cdr="http://schemas.openxmlformats.org/drawingml/2006/chartDrawing">
    <cdr:from>
      <cdr:x>0.58731</cdr:x>
      <cdr:y>0.36848</cdr:y>
    </cdr:from>
    <cdr:to>
      <cdr:x>0.68175</cdr:x>
      <cdr:y>0.4612</cdr:y>
    </cdr:to>
    <cdr:sp macro="" textlink="">
      <cdr:nvSpPr>
        <cdr:cNvPr id="4" name="TextBox 1">
          <a:extLst xmlns:a="http://schemas.openxmlformats.org/drawingml/2006/main">
            <a:ext uri="{FF2B5EF4-FFF2-40B4-BE49-F238E27FC236}">
              <a16:creationId xmlns:a16="http://schemas.microsoft.com/office/drawing/2014/main" id="{C9BE82A8-77C1-BD42-8F29-120517DD0D63}"/>
            </a:ext>
          </a:extLst>
        </cdr:cNvPr>
        <cdr:cNvSpPr txBox="1"/>
      </cdr:nvSpPr>
      <cdr:spPr>
        <a:xfrm xmlns:a="http://schemas.openxmlformats.org/drawingml/2006/main">
          <a:off x="6175909" y="1603375"/>
          <a:ext cx="993094" cy="4034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50-70%</a:t>
          </a:r>
        </a:p>
      </cdr:txBody>
    </cdr:sp>
  </cdr:relSizeAnchor>
  <cdr:relSizeAnchor xmlns:cdr="http://schemas.openxmlformats.org/drawingml/2006/chartDrawing">
    <cdr:from>
      <cdr:x>0.81975</cdr:x>
      <cdr:y>0.36848</cdr:y>
    </cdr:from>
    <cdr:to>
      <cdr:x>0.91419</cdr:x>
      <cdr:y>0.4612</cdr:y>
    </cdr:to>
    <cdr:sp macro="" textlink="">
      <cdr:nvSpPr>
        <cdr:cNvPr id="5" name="TextBox 1">
          <a:extLst xmlns:a="http://schemas.openxmlformats.org/drawingml/2006/main">
            <a:ext uri="{FF2B5EF4-FFF2-40B4-BE49-F238E27FC236}">
              <a16:creationId xmlns:a16="http://schemas.microsoft.com/office/drawing/2014/main" id="{D5FD8BE6-9AF1-9242-958D-7889194A4A61}"/>
            </a:ext>
          </a:extLst>
        </cdr:cNvPr>
        <cdr:cNvSpPr txBox="1"/>
      </cdr:nvSpPr>
      <cdr:spPr>
        <a:xfrm xmlns:a="http://schemas.openxmlformats.org/drawingml/2006/main">
          <a:off x="8620163" y="1603375"/>
          <a:ext cx="993093" cy="4034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50-70%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7DD53-4CD9-4C7C-98BB-855725E75E9E}" type="datetimeFigureOut">
              <a:rPr lang="en-US" smtClean="0"/>
              <a:t>8/1/23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0DAF-54C7-4053-8D3B-CDB5BB994E72}" type="slidenum">
              <a:rPr lang="en-US" smtClean="0"/>
              <a:t>‹#›</a:t>
            </a:fld>
            <a:endParaRPr lang="en-US"/>
          </a:p>
        </p:txBody>
      </p:sp>
    </p:spTree>
    <p:extLst>
      <p:ext uri="{BB962C8B-B14F-4D97-AF65-F5344CB8AC3E}">
        <p14:creationId xmlns:p14="http://schemas.microsoft.com/office/powerpoint/2010/main" val="4509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c804a13b1_0_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c804a13b1_0_7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The purpose of today’s training is to help first responders develop new knowledge and communication skills that can be applied on the scene, post overdose reversal, to encourage Substance Use Disorder (SUD) patients to seek help for their addiction and make them aware of available resources</a:t>
            </a:r>
          </a:p>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Five Minutes to Help was envisioned by the NJ Department of Health’s Office of Emergency Medical Services, and the content in today’s training was developed by the Rutgers School of Public Health, with funding from the NJ Department of Health’s Overdose Data to Action (OD2A) CDC grant</a:t>
            </a:r>
          </a:p>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This is a four-hour session, and 4 EMS CEUs will be issued upon completion of your evaluation; we will provide the link to the online evaluation at the end of the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Some of the content in this training may be sensitive for some people. If you ever feel triggered or upset, feel free to step out of the room for a few minutes to reset.</a:t>
            </a:r>
          </a:p>
        </p:txBody>
      </p:sp>
      <p:sp>
        <p:nvSpPr>
          <p:cNvPr id="140" name="Google Shape;140;g5c804a13b1_0_7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of the symptoms of compassion fatigue are depression, anxiety, feelings of being burnt out, exhaustion, irritability, feeling dissatisfied with work, and PTSD</a:t>
            </a:r>
          </a:p>
        </p:txBody>
      </p:sp>
      <p:sp>
        <p:nvSpPr>
          <p:cNvPr id="4" name="Slide Number Placeholder 3"/>
          <p:cNvSpPr>
            <a:spLocks noGrp="1"/>
          </p:cNvSpPr>
          <p:nvPr>
            <p:ph type="sldNum" sz="quarter" idx="5"/>
          </p:nvPr>
        </p:nvSpPr>
        <p:spPr/>
        <p:txBody>
          <a:bodyPr/>
          <a:lstStyle/>
          <a:p>
            <a:fld id="{857A0DAF-54C7-4053-8D3B-CDB5BB994E72}" type="slidenum">
              <a:rPr lang="en-US" smtClean="0"/>
              <a:t>10</a:t>
            </a:fld>
            <a:endParaRPr lang="en-US"/>
          </a:p>
        </p:txBody>
      </p:sp>
    </p:spTree>
    <p:extLst>
      <p:ext uri="{BB962C8B-B14F-4D97-AF65-F5344CB8AC3E}">
        <p14:creationId xmlns:p14="http://schemas.microsoft.com/office/powerpoint/2010/main" val="366416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c804a13b1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c804a13b1_0_7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buSzPts val="1400"/>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Breathing Exercise (4-5 minutes)</a:t>
            </a:r>
            <a:r>
              <a:rPr lang="en-US" dirty="0">
                <a:solidFill>
                  <a:schemeClr val="dk1"/>
                </a:solidFill>
                <a:latin typeface="Calibri"/>
                <a:ea typeface="Calibri"/>
                <a:cs typeface="Calibri"/>
                <a:sym typeface="Calibri"/>
              </a:rPr>
              <a:t> (optional)</a:t>
            </a:r>
            <a:endParaRPr lang="en-US" sz="1200" b="0" i="0" u="none"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1" u="none" strike="noStrike" cap="none" dirty="0">
                <a:solidFill>
                  <a:schemeClr val="tx1"/>
                </a:solidFill>
                <a:effectLst/>
                <a:latin typeface="Calibri"/>
                <a:ea typeface="Calibri"/>
                <a:cs typeface="Calibri"/>
                <a:sym typeface="Calibri"/>
              </a:rPr>
              <a:t>Instructors: you may decide if you would like to facilitate this activity or not</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b="0" i="0" u="none" strike="noStrike"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tx1"/>
                </a:solidFill>
                <a:effectLst/>
                <a:latin typeface="Calibri"/>
                <a:ea typeface="Calibri"/>
                <a:cs typeface="Calibri"/>
                <a:sym typeface="Calibri"/>
              </a:rPr>
              <a:t>First responders experience a lot of stress during their jobs, but there are simple things you can do to help with that, such as taking a moment to practice deep breathing</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Let’s take a few minutes to get centered with deep breaths</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Invite the group to place both feet flat on the ground and close their eyes</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Release the tension in your shoulders, loosen your jaw</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Lead group through a few slow deep breaths. Breathe in for 4 seconds, hold for 4 seconds, and breathe out for 4 seconds. Repeat 3-4 times</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After doing this a few times, ask the participants to slowly open their eyes</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You can always use this technique if you feel overwhelmed with a situation. It is a quick exercise, but is proven to be really helpful in stressful moments</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Hopefully you now feel more centered and are ready to learn!</a:t>
            </a:r>
            <a:endParaRPr lang="en-US" sz="1200" b="0" i="0" u="none" strike="noStrike" cap="none" dirty="0">
              <a:solidFill>
                <a:schemeClr val="dk1"/>
              </a:solidFill>
              <a:effectLst/>
              <a:latin typeface="Calibri"/>
              <a:ea typeface="Calibri"/>
              <a:cs typeface="Calibri"/>
            </a:endParaRPr>
          </a:p>
        </p:txBody>
      </p:sp>
      <p:sp>
        <p:nvSpPr>
          <p:cNvPr id="197" name="Google Shape;197;g5c804a13b1_0_7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Font typeface="Arial" panose="020B0604020202020204" pitchFamily="34" charset="0"/>
              <a:buChar char="•"/>
            </a:pPr>
            <a:r>
              <a:rPr lang="en-US" sz="1400" dirty="0"/>
              <a:t>When people use drugs, it changes their brain chemistry to make them physically addicted to the substance</a:t>
            </a:r>
          </a:p>
          <a:p>
            <a:pPr marL="285750" lvl="0" indent="-285750" algn="l" rtl="0">
              <a:spcBef>
                <a:spcPts val="0"/>
              </a:spcBef>
              <a:spcAft>
                <a:spcPts val="0"/>
              </a:spcAft>
              <a:buClr>
                <a:schemeClr val="dk1"/>
              </a:buClr>
              <a:buFont typeface="Arial" panose="020B0604020202020204" pitchFamily="34" charset="0"/>
              <a:buChar char="•"/>
            </a:pPr>
            <a:r>
              <a:rPr lang="en-US" sz="1400" dirty="0"/>
              <a:t>However, no one chooses to develop a SUD</a:t>
            </a:r>
          </a:p>
          <a:p>
            <a:pPr marL="285750" lvl="0" indent="-285750" algn="l" rtl="0">
              <a:spcBef>
                <a:spcPts val="0"/>
              </a:spcBef>
              <a:spcAft>
                <a:spcPts val="0"/>
              </a:spcAft>
              <a:buClr>
                <a:schemeClr val="dk1"/>
              </a:buClr>
              <a:buFont typeface="Arial" panose="020B0604020202020204" pitchFamily="34" charset="0"/>
              <a:buChar char="•"/>
            </a:pPr>
            <a:r>
              <a:rPr lang="en-US" sz="1400" dirty="0"/>
              <a:t>SUD can be treated successfully with support and treatment</a:t>
            </a:r>
            <a:endParaRPr sz="1400" dirty="0"/>
          </a:p>
        </p:txBody>
      </p:sp>
      <p:sp>
        <p:nvSpPr>
          <p:cNvPr id="205" name="Google Shape;20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9876edb64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59876edb64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Font typeface="Arial" panose="020B0604020202020204" pitchFamily="34" charset="0"/>
              <a:buChar char="•"/>
            </a:pPr>
            <a:r>
              <a:rPr lang="en-US" sz="1400" dirty="0"/>
              <a:t>There are a lot of causes of SUD and this list is not exhaustive</a:t>
            </a:r>
          </a:p>
          <a:p>
            <a:pPr marL="0" lvl="0" indent="0" algn="l" rtl="0">
              <a:spcBef>
                <a:spcPts val="0"/>
              </a:spcBef>
              <a:spcAft>
                <a:spcPts val="0"/>
              </a:spcAft>
              <a:buClr>
                <a:schemeClr val="dk1"/>
              </a:buClr>
              <a:buFont typeface="Arial" panose="020B0604020202020204" pitchFamily="34" charset="0"/>
              <a:buNone/>
            </a:pPr>
            <a:endParaRPr lang="en-US" sz="1400" dirty="0"/>
          </a:p>
          <a:p>
            <a:pPr marL="285750" lvl="0" indent="-285750" algn="l" rtl="0">
              <a:spcBef>
                <a:spcPts val="0"/>
              </a:spcBef>
              <a:spcAft>
                <a:spcPts val="0"/>
              </a:spcAft>
              <a:buClr>
                <a:schemeClr val="dk1"/>
              </a:buClr>
              <a:buFont typeface="Arial" panose="020B0604020202020204" pitchFamily="34" charset="0"/>
              <a:buChar char="•"/>
            </a:pPr>
            <a:r>
              <a:rPr lang="en-US" sz="1400" u="sng" dirty="0"/>
              <a:t>Genetic predisposition </a:t>
            </a:r>
            <a:r>
              <a:rPr lang="en-US" sz="1400" dirty="0"/>
              <a:t>– scientific studies show that addiction can be a hereditary disease because there is a gene that can make people more susceptible to becoming addicted to substances</a:t>
            </a:r>
          </a:p>
          <a:p>
            <a:pPr marL="285750" lvl="0" indent="-285750" algn="l" rtl="0">
              <a:spcBef>
                <a:spcPts val="0"/>
              </a:spcBef>
              <a:spcAft>
                <a:spcPts val="0"/>
              </a:spcAft>
              <a:buClr>
                <a:schemeClr val="dk1"/>
              </a:buClr>
              <a:buFont typeface="Arial" panose="020B0604020202020204" pitchFamily="34" charset="0"/>
              <a:buChar char="•"/>
            </a:pPr>
            <a:r>
              <a:rPr lang="en-US" sz="1400" u="sng" dirty="0"/>
              <a:t>Family history </a:t>
            </a:r>
            <a:r>
              <a:rPr lang="en-US" sz="1400" dirty="0"/>
              <a:t>– living in a home where a parent, sibling, or other family member uses substances can lead someone to develop SUD</a:t>
            </a:r>
          </a:p>
          <a:p>
            <a:pPr marL="285750" lvl="0" indent="-285750" algn="l" rtl="0">
              <a:spcBef>
                <a:spcPts val="0"/>
              </a:spcBef>
              <a:spcAft>
                <a:spcPts val="0"/>
              </a:spcAft>
              <a:buClr>
                <a:schemeClr val="dk1"/>
              </a:buClr>
              <a:buFont typeface="Arial" panose="020B0604020202020204" pitchFamily="34" charset="0"/>
              <a:buChar char="•"/>
            </a:pPr>
            <a:r>
              <a:rPr lang="en-US" sz="1400" u="sng" dirty="0"/>
              <a:t>Environmental influences </a:t>
            </a:r>
            <a:r>
              <a:rPr lang="en-US" sz="1400" dirty="0"/>
              <a:t>– our environment plays a big role in our health – even our zip code can be the biggest indicator of our health status</a:t>
            </a:r>
          </a:p>
          <a:p>
            <a:pPr marL="742950" lvl="1" indent="-285750" algn="l" rtl="0">
              <a:spcBef>
                <a:spcPts val="0"/>
              </a:spcBef>
              <a:spcAft>
                <a:spcPts val="0"/>
              </a:spcAft>
              <a:buClr>
                <a:schemeClr val="dk1"/>
              </a:buClr>
              <a:buFont typeface="Arial" panose="020B0604020202020204" pitchFamily="34" charset="0"/>
              <a:buChar char="•"/>
            </a:pPr>
            <a:r>
              <a:rPr lang="en-US" sz="1400" dirty="0"/>
              <a:t>For example, living in a community in which there is easy access to drugs can lead a person to start using and develop SUD</a:t>
            </a:r>
          </a:p>
          <a:p>
            <a:pPr marL="285750" lvl="0" indent="-285750" algn="l" rtl="0">
              <a:spcBef>
                <a:spcPts val="0"/>
              </a:spcBef>
              <a:spcAft>
                <a:spcPts val="0"/>
              </a:spcAft>
              <a:buClr>
                <a:schemeClr val="dk1"/>
              </a:buClr>
              <a:buFont typeface="Arial" panose="020B0604020202020204" pitchFamily="34" charset="0"/>
              <a:buChar char="•"/>
            </a:pPr>
            <a:r>
              <a:rPr lang="en-US" sz="1400" u="sng" dirty="0"/>
              <a:t>Co-occurring conditions </a:t>
            </a:r>
            <a:r>
              <a:rPr lang="en-US" sz="1400" dirty="0"/>
              <a:t>– having other mental health issues (ex. Depression, anxiety, PTSD) can make someone more likely to start using substances </a:t>
            </a:r>
          </a:p>
          <a:p>
            <a:pPr marL="285750" lvl="0" indent="-285750" algn="l" rtl="0">
              <a:spcBef>
                <a:spcPts val="0"/>
              </a:spcBef>
              <a:spcAft>
                <a:spcPts val="0"/>
              </a:spcAft>
              <a:buClr>
                <a:schemeClr val="dk1"/>
              </a:buClr>
              <a:buFont typeface="Arial" panose="020B0604020202020204" pitchFamily="34" charset="0"/>
              <a:buChar char="•"/>
            </a:pPr>
            <a:r>
              <a:rPr lang="en-US" sz="1400" u="sng" dirty="0"/>
              <a:t>Social pressures</a:t>
            </a:r>
            <a:r>
              <a:rPr lang="en-US" sz="1400" dirty="0"/>
              <a:t> – we know that peer pressure, especially among adolescents, can lead people to start using</a:t>
            </a:r>
          </a:p>
          <a:p>
            <a:pPr marL="285750" lvl="0" indent="-285750" algn="l" rtl="0">
              <a:spcBef>
                <a:spcPts val="0"/>
              </a:spcBef>
              <a:spcAft>
                <a:spcPts val="0"/>
              </a:spcAft>
              <a:buClr>
                <a:schemeClr val="dk1"/>
              </a:buClr>
              <a:buFont typeface="Arial" panose="020B0604020202020204" pitchFamily="34" charset="0"/>
              <a:buChar char="•"/>
            </a:pPr>
            <a:r>
              <a:rPr lang="en-US" sz="1400" u="sng" dirty="0"/>
              <a:t>Use of drugs early on in life </a:t>
            </a:r>
            <a:r>
              <a:rPr lang="en-US" sz="1400" dirty="0"/>
              <a:t>– when someone starts using substances at a young age, they are more likely to develop a SUD throughout their lifetime</a:t>
            </a:r>
          </a:p>
          <a:p>
            <a:pPr marL="285750" lvl="0" indent="-285750" algn="l" rtl="0">
              <a:spcBef>
                <a:spcPts val="0"/>
              </a:spcBef>
              <a:spcAft>
                <a:spcPts val="0"/>
              </a:spcAft>
              <a:buClr>
                <a:schemeClr val="dk1"/>
              </a:buClr>
              <a:buFont typeface="Arial" panose="020B0604020202020204" pitchFamily="34" charset="0"/>
              <a:buChar char="•"/>
            </a:pPr>
            <a:r>
              <a:rPr lang="en-US" sz="1400" u="sng" dirty="0"/>
              <a:t>Injury</a:t>
            </a:r>
            <a:r>
              <a:rPr lang="en-US" sz="1400" dirty="0"/>
              <a:t> – in some cases, people who are injured are prescribed opioids for the pain, but get addicted and then turn to other drugs (ex. Heroin) when their prescription runs out</a:t>
            </a:r>
          </a:p>
          <a:p>
            <a:pPr marL="0" lvl="0" indent="0" algn="l" rtl="0">
              <a:spcBef>
                <a:spcPts val="0"/>
              </a:spcBef>
              <a:spcAft>
                <a:spcPts val="0"/>
              </a:spcAft>
              <a:buClr>
                <a:schemeClr val="dk1"/>
              </a:buClr>
              <a:buFont typeface="Arial" panose="020B0604020202020204" pitchFamily="34" charset="0"/>
              <a:buNone/>
            </a:pPr>
            <a:endParaRPr lang="en-US" sz="1400" dirty="0"/>
          </a:p>
          <a:p>
            <a:pPr marL="285750" lvl="0" indent="-285750" algn="l" rtl="0">
              <a:spcBef>
                <a:spcPts val="0"/>
              </a:spcBef>
              <a:spcAft>
                <a:spcPts val="0"/>
              </a:spcAft>
              <a:buClr>
                <a:schemeClr val="dk1"/>
              </a:buClr>
              <a:buFont typeface="Arial" panose="020B0604020202020204" pitchFamily="34" charset="0"/>
              <a:buChar char="•"/>
            </a:pPr>
            <a:r>
              <a:rPr lang="en-US" sz="1400" dirty="0"/>
              <a:t>Again, this list is not fully complete, but the purpose of this slide is to explain that there are many causes of SUD. Any one or a combination of these factors can lead to addiction and these examples show that it is not someone’s choice</a:t>
            </a:r>
            <a:endParaRPr sz="1400" dirty="0"/>
          </a:p>
        </p:txBody>
      </p:sp>
      <p:sp>
        <p:nvSpPr>
          <p:cNvPr id="213" name="Google Shape;213;g59876edb64_1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Relapse rates for addiction are similar to other chronic diseases, such as Type II Diabetes, hypertension, and asthma. </a:t>
            </a:r>
          </a:p>
          <a:p>
            <a:pPr marL="171450" indent="-171450">
              <a:buFont typeface="Arial" panose="020B0604020202020204" pitchFamily="34" charset="0"/>
              <a:buChar char="•"/>
            </a:pPr>
            <a:r>
              <a:rPr lang="en-US" dirty="0"/>
              <a:t>Relapse for addiction refers to using drugs again after not using for some time. This graph shows that the same can be said for these other chronic illnesses</a:t>
            </a:r>
          </a:p>
          <a:p>
            <a:pPr marL="171450" indent="-171450">
              <a:buFont typeface="Arial" panose="020B0604020202020204" pitchFamily="34" charset="0"/>
              <a:buChar char="•"/>
            </a:pPr>
            <a:r>
              <a:rPr lang="en-US" dirty="0"/>
              <a:t>It’s NOT about willpower and it is NOT a person’s fault for relapsing (it’s because of the chronic disease they are living with)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5736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an overdose patient is showing signs of intentional overdose (ex. Suicide attempt), please follow the proper protocol for transporting that patient to the hospital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5134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i="0" u="none" dirty="0">
                <a:latin typeface="Arial"/>
                <a:ea typeface="Arial"/>
                <a:cs typeface="Arial"/>
                <a:sym typeface="Arial"/>
              </a:rPr>
              <a:t>Interactive Activity: </a:t>
            </a:r>
            <a:r>
              <a:rPr lang="en-US" b="0" i="0" u="none" dirty="0">
                <a:latin typeface="Arial"/>
                <a:ea typeface="Arial"/>
                <a:cs typeface="Arial"/>
                <a:sym typeface="Arial"/>
              </a:rPr>
              <a:t>Park Bench Scenario (</a:t>
            </a:r>
            <a:r>
              <a:rPr lang="en-US" dirty="0">
                <a:latin typeface="Arial"/>
                <a:ea typeface="Arial"/>
                <a:cs typeface="Arial"/>
                <a:sym typeface="Arial"/>
              </a:rPr>
              <a:t>10-12</a:t>
            </a:r>
            <a:r>
              <a:rPr lang="en-US" b="0" i="0" u="none" dirty="0">
                <a:latin typeface="Arial"/>
                <a:ea typeface="Arial"/>
                <a:cs typeface="Arial"/>
                <a:sym typeface="Arial"/>
              </a:rPr>
              <a:t> minutes)</a:t>
            </a:r>
            <a:endParaRPr lang="en-US" b="0" i="0" u="none" dirty="0">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dirty="0">
                <a:latin typeface="Arial"/>
                <a:ea typeface="Arial"/>
                <a:cs typeface="Arial"/>
                <a:sym typeface="Arial"/>
              </a:rPr>
              <a:t>The purpose of this activity is to understand our biases about various types of drugs and the people who are using them</a:t>
            </a:r>
            <a:endParaRPr lang="en-US" b="0" u="none" dirty="0">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dirty="0">
                <a:latin typeface="Arial"/>
                <a:ea typeface="Arial"/>
                <a:cs typeface="Arial"/>
                <a:sym typeface="Arial"/>
              </a:rPr>
              <a:t>Before starting the scenarios, explain that the students should take off their “first responder/clinical hats” for a few minutes. For this activity, pretend you are a bystander, not responding to a call</a:t>
            </a:r>
            <a:endParaRPr lang="en-US" b="0" u="none" dirty="0">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dirty="0">
                <a:latin typeface="Arial"/>
                <a:ea typeface="Arial"/>
                <a:cs typeface="Arial"/>
                <a:sym typeface="Arial"/>
              </a:rPr>
              <a:t>Ask students to close their eyes and describe the first scenario below</a:t>
            </a:r>
            <a:endParaRPr lang="en-US" b="0" u="none" dirty="0">
              <a:latin typeface="Arial"/>
              <a:ea typeface="Arial"/>
              <a:cs typeface="Arial"/>
            </a:endParaRPr>
          </a:p>
          <a:p>
            <a:pPr marL="0" lvl="0" indent="0" algn="l" rtl="0">
              <a:spcBef>
                <a:spcPts val="0"/>
              </a:spcBef>
              <a:spcAft>
                <a:spcPts val="0"/>
              </a:spcAft>
              <a:buClr>
                <a:schemeClr val="dk1"/>
              </a:buClr>
              <a:buFont typeface="Arial" panose="020B0604020202020204" pitchFamily="34" charset="0"/>
              <a:buNone/>
            </a:pPr>
            <a:endParaRPr lang="en-US" b="0" u="none" dirty="0">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Scenario #1</a:t>
            </a:r>
            <a:endParaRPr lang="en-US" b="0" i="0" u="none">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Pretend you are waling through a park, and you notice someone laying on a park bench. On the ground you see a bag with an empty liquor bottle partially exposed</a:t>
            </a:r>
            <a:endParaRPr lang="en-US" b="0" i="0" u="none" dirty="0">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Ask the students the following questions (one at a time):</a:t>
            </a:r>
            <a:endParaRPr lang="en-US" b="0" i="0"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are your immediate perceptions of this person?</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Describe the person you saw when you closed your </a:t>
            </a:r>
            <a:r>
              <a:rPr lang="en-US" i="1" dirty="0">
                <a:latin typeface="Arial"/>
                <a:ea typeface="Arial"/>
                <a:cs typeface="Arial"/>
                <a:sym typeface="Arial"/>
              </a:rPr>
              <a:t>eyes</a:t>
            </a:r>
            <a:endParaRPr lang="en-US" b="0" i="1" u="none" dirty="0">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was the person they wearing?</a:t>
            </a:r>
            <a:endParaRPr lang="en-US" b="0" i="1" u="none">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gender was the person you saw?</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do you think their life is like? </a:t>
            </a:r>
            <a:endParaRPr lang="en-US" b="0" i="1" u="none">
              <a:latin typeface="Arial"/>
              <a:ea typeface="Arial"/>
              <a:cs typeface="Arial"/>
            </a:endParaRPr>
          </a:p>
          <a:p>
            <a:pPr marL="914400" lvl="2" indent="0" algn="l" rtl="0">
              <a:spcBef>
                <a:spcPts val="0"/>
              </a:spcBef>
              <a:spcAft>
                <a:spcPts val="0"/>
              </a:spcAft>
              <a:buClr>
                <a:schemeClr val="dk1"/>
              </a:buClr>
              <a:buFont typeface="Arial" panose="020B0604020202020204" pitchFamily="34" charset="0"/>
              <a:buNone/>
            </a:pPr>
            <a:endParaRPr lang="en-US" b="0" i="1" u="none" dirty="0">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Scenario #2:</a:t>
            </a:r>
            <a:endParaRPr lang="en-US" b="0" i="0" u="none">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Pretend you are walking through the park again, but this time the person on the bench has a drop of blood running down their outstretched arm and a syringe is laying on the ground</a:t>
            </a:r>
            <a:endParaRPr lang="en-US" b="0" i="0" u="none" dirty="0">
              <a:latin typeface="Arial"/>
              <a:ea typeface="Arial"/>
              <a:cs typeface="Arial"/>
            </a:endParaRPr>
          </a:p>
          <a:p>
            <a:pPr marL="628650" marR="0" lvl="1" indent="-17145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r>
              <a:rPr lang="en-US" b="0" i="0" u="none" dirty="0">
                <a:latin typeface="Arial"/>
                <a:ea typeface="Arial"/>
                <a:cs typeface="Arial"/>
                <a:sym typeface="Arial"/>
              </a:rPr>
              <a:t>Ask the students the following questions (one at a time):</a:t>
            </a:r>
            <a:endParaRPr lang="en-US" b="0" i="0"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are your immediate perceptions of this person?</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Describe the person you saw when you closed your eyes.</a:t>
            </a:r>
            <a:endParaRPr lang="en-US" b="0" i="1" u="none">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was the person they wearing?</a:t>
            </a:r>
            <a:endParaRPr lang="en-US" b="0" i="1" u="none">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gender was the person you saw?</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do you think their life is like? </a:t>
            </a:r>
            <a:endParaRPr lang="en-US" b="0" i="1" u="none">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How did your perceptions in Scenario #1 differ from your perceptions during Scenario #2?</a:t>
            </a:r>
            <a:endParaRPr lang="en-US" b="0" i="1" u="none">
              <a:latin typeface="Arial"/>
              <a:ea typeface="Arial"/>
              <a:cs typeface="Arial"/>
            </a:endParaRPr>
          </a:p>
          <a:p>
            <a:pPr marL="914400" lvl="2" indent="0" algn="l" rtl="0">
              <a:spcBef>
                <a:spcPts val="0"/>
              </a:spcBef>
              <a:spcAft>
                <a:spcPts val="0"/>
              </a:spcAft>
              <a:buClr>
                <a:schemeClr val="dk1"/>
              </a:buClr>
              <a:buFont typeface="Arial" panose="020B0604020202020204" pitchFamily="34" charset="0"/>
              <a:buNone/>
            </a:pPr>
            <a:endParaRPr lang="en-US" b="0" i="0" u="none" dirty="0">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Once you have heard answers from several people, explain that it is okay for us to have biases toward people, but we need to work on not judging them, especially before knowing the whole story</a:t>
            </a:r>
            <a:endParaRPr lang="en-US" b="0" i="0" u="none">
              <a:latin typeface="Arial"/>
              <a:ea typeface="Arial"/>
              <a:cs typeface="Arial"/>
            </a:endParaRPr>
          </a:p>
          <a:p>
            <a:pPr marL="171450" indent="-171450">
              <a:buClr>
                <a:schemeClr val="dk1"/>
              </a:buClr>
              <a:buFont typeface="Arial" panose="020B0604020202020204" pitchFamily="34" charset="0"/>
              <a:buChar char="•"/>
            </a:pPr>
            <a:r>
              <a:rPr lang="en-US" b="0" i="0" u="none" dirty="0">
                <a:latin typeface="Arial"/>
                <a:ea typeface="Arial"/>
                <a:cs typeface="Arial"/>
                <a:sym typeface="Arial"/>
              </a:rPr>
              <a:t>It is possible that some of us feel more bias toward people who use a certain type of drug. </a:t>
            </a:r>
            <a:endParaRPr lang="en-US" dirty="0">
              <a:latin typeface="Arial"/>
              <a:ea typeface="Arial"/>
              <a:cs typeface="Arial"/>
              <a:sym typeface="Arial"/>
            </a:endParaRPr>
          </a:p>
          <a:p>
            <a:pPr lvl="1" indent="-171450" algn="l">
              <a:spcBef>
                <a:spcPts val="0"/>
              </a:spcBef>
              <a:spcAft>
                <a:spcPts val="0"/>
              </a:spcAft>
              <a:buClr>
                <a:srgbClr val="000000"/>
              </a:buClr>
              <a:buFont typeface="Arial" panose="020B0604020202020204" pitchFamily="34" charset="0"/>
              <a:buChar char="•"/>
            </a:pPr>
            <a:r>
              <a:rPr lang="en-US" b="0" i="0" u="none" dirty="0">
                <a:latin typeface="Arial"/>
                <a:ea typeface="Arial"/>
                <a:cs typeface="Arial"/>
                <a:sym typeface="Arial"/>
              </a:rPr>
              <a:t>For example, alcohol is legal for adults to use, so we have less bias toward the person in Scenario #1 compared to the person using an injection drug in Scenario #2</a:t>
            </a:r>
            <a:endParaRPr dirty="0">
              <a:latin typeface="Arial"/>
              <a:ea typeface="Arial"/>
              <a:cs typeface="Arial"/>
            </a:endParaRPr>
          </a:p>
        </p:txBody>
      </p:sp>
      <p:sp>
        <p:nvSpPr>
          <p:cNvPr id="227" name="Google Shape;2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What You Label Me (5-7 minutes)</a:t>
            </a: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purpose of this activity is to provide a space for students to acknowledge their biases, and then figure out how to move past them to help our patients</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Before starting the activity, explain to the students that this is a safe space and anything they say will be kept in the room</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Ask: </a:t>
            </a:r>
            <a:r>
              <a:rPr lang="en-US" sz="1200" b="0" i="1" u="none" strike="noStrike" cap="none" dirty="0">
                <a:solidFill>
                  <a:schemeClr val="dk1"/>
                </a:solidFill>
                <a:effectLst/>
                <a:latin typeface="Calibri"/>
                <a:ea typeface="Calibri"/>
                <a:cs typeface="Calibri"/>
                <a:sym typeface="Calibri"/>
              </a:rPr>
              <a:t>What are some words you have used or heard other people use to describe people with substance use disorder/addiction?</a:t>
            </a: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Give the students time to answer, but some responses may include: addict, junkie, frequent flyer, user, helpless, burden, etc. </a:t>
            </a:r>
          </a:p>
          <a:p>
            <a:pPr marL="628650" lvl="1"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If </a:t>
            </a:r>
            <a:r>
              <a:rPr lang="en-US" dirty="0">
                <a:solidFill>
                  <a:schemeClr val="dk1"/>
                </a:solidFill>
                <a:latin typeface="Calibri"/>
                <a:ea typeface="Calibri"/>
                <a:cs typeface="Calibri"/>
                <a:sym typeface="Calibri"/>
              </a:rPr>
              <a:t>you are teaching an in</a:t>
            </a:r>
            <a:r>
              <a:rPr lang="en-US" sz="1200" b="0" i="0" u="none" strike="noStrike" cap="none" dirty="0">
                <a:solidFill>
                  <a:schemeClr val="dk1"/>
                </a:solidFill>
                <a:effectLst/>
                <a:latin typeface="Calibri"/>
                <a:ea typeface="Calibri"/>
                <a:cs typeface="Calibri"/>
                <a:sym typeface="Calibri"/>
              </a:rPr>
              <a:t> person class, you can ask a volunteer to write down the answers on a white board if available</a:t>
            </a:r>
            <a:endParaRPr lang="en-US" sz="1200" b="0" i="0" u="none" strike="noStrike" cap="none">
              <a:solidFill>
                <a:schemeClr val="dk1"/>
              </a:solidFill>
              <a:effectLst/>
              <a:latin typeface="Calibri"/>
              <a:ea typeface="Calibri"/>
              <a:cs typeface="Calibri"/>
            </a:endParaRPr>
          </a:p>
          <a:p>
            <a:pPr marL="628650" lvl="1"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If </a:t>
            </a:r>
            <a:r>
              <a:rPr lang="en-US" dirty="0">
                <a:solidFill>
                  <a:schemeClr val="dk1"/>
                </a:solidFill>
                <a:latin typeface="Calibri"/>
                <a:ea typeface="Calibri"/>
                <a:cs typeface="Calibri"/>
                <a:sym typeface="Calibri"/>
              </a:rPr>
              <a:t>you are teaching an online</a:t>
            </a:r>
            <a:r>
              <a:rPr lang="en-US" sz="1200" b="0" i="0" u="none" strike="noStrike" cap="none" dirty="0">
                <a:solidFill>
                  <a:schemeClr val="dk1"/>
                </a:solidFill>
                <a:effectLst/>
                <a:latin typeface="Calibri"/>
                <a:ea typeface="Calibri"/>
                <a:cs typeface="Calibri"/>
                <a:sym typeface="Calibri"/>
              </a:rPr>
              <a:t> class, you can ask people to unmute and/or put their answers in the chat box</a:t>
            </a:r>
            <a:endParaRPr lang="en-US" sz="1200" b="0" i="0" u="none" strike="noStrike" cap="none">
              <a:solidFill>
                <a:schemeClr val="dk1"/>
              </a:solidFill>
              <a:effectLst/>
              <a:latin typeface="Calibri"/>
              <a:ea typeface="Calibri"/>
              <a:cs typeface="Calibri"/>
            </a:endParaRPr>
          </a:p>
          <a:p>
            <a:pPr marL="0" lvl="0" indent="0" algn="l" rtl="0">
              <a:spcBef>
                <a:spcPts val="0"/>
              </a:spcBef>
              <a:spcAft>
                <a:spcPts val="0"/>
              </a:spcAft>
              <a:buFont typeface="Arial" panose="020B0604020202020204" pitchFamily="34" charset="0"/>
              <a:buNone/>
            </a:pPr>
            <a:endParaRPr lang="en-US" sz="1200" b="0" i="0"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After you have received some responses, ask the students to use some empathy to reframe the way they think about people who use substances. All of these words are not necessarily true for every person who uses substances. </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Ask: </a:t>
            </a:r>
            <a:r>
              <a:rPr lang="en-US" sz="1200" b="0" i="1" u="none" strike="noStrike" cap="none" dirty="0">
                <a:solidFill>
                  <a:schemeClr val="dk1"/>
                </a:solidFill>
                <a:effectLst/>
                <a:latin typeface="Calibri"/>
                <a:ea typeface="Calibri"/>
                <a:cs typeface="Calibri"/>
                <a:sym typeface="Calibri"/>
              </a:rPr>
              <a:t>What are some more positive words that we can use to describe people who use substances </a:t>
            </a:r>
            <a:r>
              <a:rPr lang="en-US" i="1" dirty="0">
                <a:solidFill>
                  <a:schemeClr val="dk1"/>
                </a:solidFill>
                <a:latin typeface="Calibri"/>
                <a:ea typeface="Calibri"/>
                <a:cs typeface="Calibri"/>
                <a:sym typeface="Calibri"/>
              </a:rPr>
              <a:t>or are in recovery if</a:t>
            </a:r>
            <a:r>
              <a:rPr lang="en-US" sz="1200" b="0" i="1" u="none" strike="noStrike" cap="none" dirty="0">
                <a:solidFill>
                  <a:schemeClr val="dk1"/>
                </a:solidFill>
                <a:effectLst/>
                <a:latin typeface="Calibri"/>
                <a:ea typeface="Calibri"/>
                <a:cs typeface="Calibri"/>
                <a:sym typeface="Calibri"/>
              </a:rPr>
              <a:t> we have some empathy for them? </a:t>
            </a:r>
            <a:r>
              <a:rPr lang="en-US" i="1" dirty="0">
                <a:solidFill>
                  <a:schemeClr val="dk1"/>
                </a:solidFill>
                <a:latin typeface="Calibri"/>
                <a:ea typeface="Calibri"/>
                <a:cs typeface="Calibri"/>
                <a:sym typeface="Calibri"/>
              </a:rPr>
              <a:t>What about someone you know who has used or is using substances?</a:t>
            </a:r>
            <a:endParaRPr lang="en-US" sz="1200" b="0" i="1"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Give the students time to answer, but some responses may include: resilient, resourceful, someone’s family member/friend, lonely, hard worker, etc. </a:t>
            </a:r>
          </a:p>
          <a:p>
            <a:pPr marL="628650" lvl="1"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Use Chat Box or white board to track responses</a:t>
            </a:r>
            <a:endParaRPr lang="en-US" sz="1200" b="0" i="0" u="none" strike="noStrike" cap="none" dirty="0">
              <a:solidFill>
                <a:schemeClr val="dk1"/>
              </a:solidFill>
              <a:effectLst/>
              <a:latin typeface="Calibri"/>
              <a:ea typeface="Calibri"/>
              <a:cs typeface="Calibri"/>
            </a:endParaRPr>
          </a:p>
          <a:p>
            <a:pPr indent="-171450">
              <a:buFont typeface="Arial" panose="020B0604020202020204" pitchFamily="34" charset="0"/>
              <a:buChar char="•"/>
            </a:pPr>
            <a:r>
              <a:rPr lang="en-US" dirty="0">
                <a:latin typeface="Calibri"/>
                <a:ea typeface="Arial"/>
                <a:cs typeface="Calibri"/>
              </a:rPr>
              <a:t>The purpose of this activity is for the students to understand that whether or not someone is currently in recovery, they all have strengths and positive traits</a:t>
            </a:r>
          </a:p>
        </p:txBody>
      </p:sp>
      <p:sp>
        <p:nvSpPr>
          <p:cNvPr id="249" name="Google Shape;24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71458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Thank the participants for openly discussing the terms that we may use and the people around us may use to describe people living with substance use disorder</a:t>
            </a:r>
          </a:p>
          <a:p>
            <a:pPr marL="171450" lvl="0" indent="-171450" algn="l" rtl="0">
              <a:spcBef>
                <a:spcPts val="0"/>
              </a:spcBef>
              <a:spcAft>
                <a:spcPts val="0"/>
              </a:spcAft>
              <a:buFont typeface="Arial" panose="020B0604020202020204" pitchFamily="34" charset="0"/>
              <a:buChar char="•"/>
            </a:pPr>
            <a:r>
              <a:rPr lang="en-US" dirty="0"/>
              <a:t>Using language like this is dehumanizing and studies show that the stigma that is perpetuated from negative language can hinder people’s ability and willingness to access SUD treatment  </a:t>
            </a:r>
          </a:p>
          <a:p>
            <a:pPr marL="171450" lvl="0" indent="-171450" algn="l" rtl="0">
              <a:spcBef>
                <a:spcPts val="0"/>
              </a:spcBef>
              <a:spcAft>
                <a:spcPts val="0"/>
              </a:spcAft>
              <a:buFont typeface="Arial" panose="020B0604020202020204" pitchFamily="34" charset="0"/>
              <a:buChar char="•"/>
            </a:pPr>
            <a:r>
              <a:rPr lang="en-US" dirty="0"/>
              <a:t>Now we are going to talk about more effective ways to reframe the way we think about and describe people living with SUD</a:t>
            </a:r>
          </a:p>
          <a:p>
            <a:pPr marL="171450" lvl="0" indent="-171450" algn="l" rtl="0">
              <a:spcBef>
                <a:spcPts val="0"/>
              </a:spcBef>
              <a:spcAft>
                <a:spcPts val="0"/>
              </a:spcAft>
              <a:buFont typeface="Arial" panose="020B0604020202020204" pitchFamily="34" charset="0"/>
              <a:buChar char="•"/>
            </a:pPr>
            <a:r>
              <a:rPr lang="en-US" dirty="0"/>
              <a:t>The purpose of person first language is to take the focus off of the individual’s disease, and allows us to see them as a person</a:t>
            </a:r>
          </a:p>
          <a:p>
            <a:pPr marL="171450" lvl="0" indent="-171450" algn="l" rtl="0">
              <a:spcBef>
                <a:spcPts val="0"/>
              </a:spcBef>
              <a:spcAft>
                <a:spcPts val="0"/>
              </a:spcAft>
              <a:buFont typeface="Arial" panose="020B0604020202020204" pitchFamily="34" charset="0"/>
              <a:buChar char="•"/>
            </a:pPr>
            <a:r>
              <a:rPr lang="en-US" dirty="0"/>
              <a:t>Let’s all commit to trying to remove the terms we just spoke about from our vocabulary and start to use person first language instead (next slide shows examples)</a:t>
            </a:r>
          </a:p>
        </p:txBody>
      </p:sp>
      <p:sp>
        <p:nvSpPr>
          <p:cNvPr id="241" name="Google Shape;24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panose="020F0502020204030204" pitchFamily="34" charset="0"/>
                <a:cs typeface="Arial" panose="020B0604020202020204" pitchFamily="34" charset="0"/>
                <a:sym typeface="Calibri" panose="020F0502020204030204" pitchFamily="34" charset="0"/>
              </a:rPr>
              <a:t>The basic concept of person first language is to take the focus off a person’s character trait and to instead focus on who they are as a person</a:t>
            </a: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panose="020F0502020204030204" pitchFamily="34" charset="0"/>
                <a:cs typeface="Arial" panose="020B0604020202020204" pitchFamily="34" charset="0"/>
                <a:sym typeface="Calibri" panose="020F0502020204030204" pitchFamily="34" charset="0"/>
              </a:rPr>
              <a:t>For example, we can say “the girl who is blonde” instead of “the blonde girl”</a:t>
            </a: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a:cs typeface="Calibri"/>
                <a:sym typeface="Calibri" panose="020F0502020204030204" pitchFamily="34" charset="0"/>
              </a:rPr>
              <a:t>Person first language was originally developed by people living with disabilities to refocus on the people themselves, rather than their </a:t>
            </a:r>
            <a:r>
              <a:rPr lang="en-US" altLang="en-US" dirty="0">
                <a:latin typeface="Calibri"/>
                <a:cs typeface="Calibri"/>
                <a:sym typeface="Calibri" panose="020F0502020204030204" pitchFamily="34" charset="0"/>
              </a:rPr>
              <a:t>disability</a:t>
            </a:r>
            <a:endParaRPr lang="en-US" altLang="en-US" sz="1200" dirty="0">
              <a:latin typeface="Calibri" panose="020F0502020204030204" pitchFamily="34" charset="0"/>
              <a:cs typeface="Calibri"/>
            </a:endParaRP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panose="020F0502020204030204" pitchFamily="34" charset="0"/>
                <a:cs typeface="Arial" panose="020B0604020202020204" pitchFamily="34" charset="0"/>
                <a:sym typeface="Calibri" panose="020F0502020204030204" pitchFamily="34" charset="0"/>
              </a:rPr>
              <a:t>Here are some examples of person first language and other words to use in our vocabulary that are more respectful to people living with SUD</a:t>
            </a:r>
          </a:p>
          <a:p>
            <a:pPr marL="457200" indent="-228600" fontAlgn="base">
              <a:spcBef>
                <a:spcPct val="0"/>
              </a:spcBef>
              <a:spcAft>
                <a:spcPct val="0"/>
              </a:spcAft>
              <a:buClr>
                <a:srgbClr val="000000"/>
              </a:buClr>
              <a:buFont typeface="Arial" panose="020B0604020202020204" pitchFamily="34" charset="0"/>
              <a:buChar char="•"/>
              <a:defRPr/>
            </a:pPr>
            <a:r>
              <a:rPr lang="en-US" altLang="en-US" sz="1200" dirty="0">
                <a:latin typeface="Calibri"/>
                <a:cs typeface="Calibri"/>
                <a:sym typeface="Calibri" panose="020F0502020204030204" pitchFamily="34" charset="0"/>
              </a:rPr>
              <a:t>Studies show that using the words in the right column reduce stigma and can actually increase </a:t>
            </a:r>
            <a:r>
              <a:rPr lang="en-US" altLang="en-US" dirty="0">
                <a:latin typeface="Calibri"/>
                <a:cs typeface="Calibri"/>
                <a:sym typeface="Calibri" panose="020F0502020204030204" pitchFamily="34" charset="0"/>
              </a:rPr>
              <a:t>people's ability and willingness to access</a:t>
            </a:r>
            <a:r>
              <a:rPr lang="en-US" altLang="en-US" sz="1200" dirty="0">
                <a:latin typeface="Calibri"/>
                <a:cs typeface="Calibri"/>
                <a:sym typeface="Calibri" panose="020F0502020204030204" pitchFamily="34" charset="0"/>
              </a:rPr>
              <a:t> SUD services</a:t>
            </a:r>
            <a:endParaRPr lang="en-US" altLang="en-US" sz="1200" dirty="0">
              <a:latin typeface="Calibri"/>
              <a:cs typeface="Calibri"/>
            </a:endParaRPr>
          </a:p>
          <a:p>
            <a:pPr marL="457200" indent="-228600">
              <a:spcBef>
                <a:spcPct val="0"/>
              </a:spcBef>
              <a:spcAft>
                <a:spcPct val="0"/>
              </a:spcAft>
              <a:buClr>
                <a:srgbClr val="000000"/>
              </a:buClr>
              <a:buFont typeface="Arial" panose="020B0604020202020204" pitchFamily="34" charset="0"/>
              <a:buChar char="•"/>
            </a:pPr>
            <a:r>
              <a:rPr lang="en-US" altLang="en-US" dirty="0">
                <a:latin typeface="Calibri"/>
                <a:cs typeface="Calibri"/>
              </a:rPr>
              <a:t>Changing the language that we use personally will also create change within our communities and EMS agencies – encourage the people around you to use person-first language too</a:t>
            </a:r>
            <a:endParaRPr lang="en-US" altLang="en-US" sz="1200" dirty="0">
              <a:latin typeface="Calibri" panose="020F0502020204030204" pitchFamily="34" charset="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5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EMS data shows that up to 50% of individuals who EMS providers administer Narcan to refuse transport to the hospital or leave the Emergency Room before being seen by a healthcare provider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This puts EMS providers in a unique position because it means that they are the only healthcare professional the patient will interact with that day</a:t>
            </a:r>
            <a:endParaRPr lang="en-US" sz="1200"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As a first responder, you can encourage those patients to seek help and provide resources for them. This class will give you skills to be able to do that</a:t>
            </a: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a:t>
            </a:fld>
            <a:endParaRPr lang="en-US"/>
          </a:p>
        </p:txBody>
      </p:sp>
    </p:spTree>
    <p:extLst>
      <p:ext uri="{BB962C8B-B14F-4D97-AF65-F5344CB8AC3E}">
        <p14:creationId xmlns:p14="http://schemas.microsoft.com/office/powerpoint/2010/main" val="424725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The term “misuse” usually refers to using a prescription drug not as prescribed by a doctor (ex. Using a higher or more frequent dose of Oxycontin than a doctor said to use)</a:t>
            </a:r>
          </a:p>
          <a:p>
            <a:pPr marL="171450" indent="-171450">
              <a:buFont typeface="Arial" panose="020B0604020202020204" pitchFamily="34" charset="0"/>
              <a:buChar char="•"/>
            </a:pPr>
            <a:r>
              <a:rPr lang="en-US" dirty="0"/>
              <a:t>Using substances does not always mean that someone has a substance use disorder (SUD)</a:t>
            </a:r>
          </a:p>
          <a:p>
            <a:pPr marL="171450" indent="-171450">
              <a:buFont typeface="Arial" panose="020B0604020202020204" pitchFamily="34" charset="0"/>
              <a:buChar char="•"/>
            </a:pPr>
            <a:r>
              <a:rPr lang="en-US" dirty="0"/>
              <a:t>Many people in this room may drink alcohol but are not addicted to it. The same can be true for all drugs, even if they are illicit</a:t>
            </a:r>
          </a:p>
          <a:p>
            <a:pPr marL="171450" indent="-171450">
              <a:buFont typeface="Arial" panose="020B0604020202020204" pitchFamily="34" charset="0"/>
              <a:buChar char="•"/>
            </a:pPr>
            <a:r>
              <a:rPr lang="en-US" dirty="0"/>
              <a:t>Some studies have shown that most people who are screened for using substances do not actually have a SUD</a:t>
            </a:r>
          </a:p>
          <a:p>
            <a:pPr marL="171450" indent="-171450">
              <a:buFont typeface="Arial" panose="020B0604020202020204" pitchFamily="34" charset="0"/>
              <a:buChar char="•"/>
            </a:pPr>
            <a:r>
              <a:rPr lang="en-US" dirty="0"/>
              <a:t>However, it is important to be able to identify the signs of a SUD, especially as first responders who are interacting with people who overdose</a:t>
            </a:r>
          </a:p>
          <a:p>
            <a:pPr marL="171450" indent="-171450">
              <a:buFont typeface="Arial" panose="020B0604020202020204" pitchFamily="34" charset="0"/>
              <a:buChar char="•"/>
            </a:pPr>
            <a:r>
              <a:rPr lang="en-US" dirty="0"/>
              <a:t>The intent and frequency of using drugs is usually the best way to be able to tell if someone has a SUD or is simply using substances</a:t>
            </a:r>
            <a:endParaRPr lang="en-US" dirty="0">
              <a:cs typeface="Calibri"/>
            </a:endParaRPr>
          </a:p>
        </p:txBody>
      </p:sp>
      <p:sp>
        <p:nvSpPr>
          <p:cNvPr id="4" name="Slide Number Placeholder 3"/>
          <p:cNvSpPr>
            <a:spLocks noGrp="1"/>
          </p:cNvSpPr>
          <p:nvPr>
            <p:ph type="sldNum" sz="quarter" idx="5"/>
          </p:nvPr>
        </p:nvSpPr>
        <p:spPr/>
        <p:txBody>
          <a:bodyPr/>
          <a:lstStyle/>
          <a:p>
            <a:fld id="{580BA0A3-1250-614A-820C-5BC256933655}" type="slidenum">
              <a:rPr lang="en-US" smtClean="0"/>
              <a:t>20</a:t>
            </a:fld>
            <a:endParaRPr lang="en-US"/>
          </a:p>
        </p:txBody>
      </p:sp>
    </p:spTree>
    <p:extLst>
      <p:ext uri="{BB962C8B-B14F-4D97-AF65-F5344CB8AC3E}">
        <p14:creationId xmlns:p14="http://schemas.microsoft.com/office/powerpoint/2010/main" val="256166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9722f070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9722f0708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u="none" dirty="0">
                <a:latin typeface="Arial"/>
                <a:ea typeface="Arial"/>
                <a:cs typeface="Arial"/>
                <a:sym typeface="Arial"/>
              </a:rPr>
              <a:t>For some people, recovering from a substance use disorder may feel impossible, but there are many people in the world who have done it – you may even know someone who has successfully stopped using drugs or reduced frequency of using</a:t>
            </a:r>
            <a:endParaRPr lang="en-US" b="0" u="none">
              <a:latin typeface="Arial"/>
              <a:ea typeface="Arial"/>
              <a:cs typeface="Arial"/>
            </a:endParaRPr>
          </a:p>
          <a:p>
            <a:pPr marL="171450" lvl="0" indent="-171450" algn="l" rtl="0">
              <a:spcBef>
                <a:spcPts val="0"/>
              </a:spcBef>
              <a:spcAft>
                <a:spcPts val="0"/>
              </a:spcAft>
              <a:buClr>
                <a:schemeClr val="dk1"/>
              </a:buClr>
              <a:buSzPts val="1100"/>
              <a:buFont typeface="Arial" panose="020B0604020202020204" pitchFamily="34" charset="0"/>
              <a:buChar char="•"/>
            </a:pPr>
            <a:r>
              <a:rPr lang="en-US" b="0" u="none" dirty="0">
                <a:latin typeface="Arial"/>
                <a:ea typeface="Arial"/>
                <a:cs typeface="Arial"/>
                <a:sym typeface="Arial"/>
              </a:rPr>
              <a:t>Although treatment and recovery is possible, it is not an easy process and we need to recognize that there is not a one size fits all approach for this. Every single person who uses drugs has a different pathway that works best for them</a:t>
            </a:r>
            <a:endParaRPr lang="en-US" b="0" u="none">
              <a:latin typeface="Arial"/>
              <a:ea typeface="Arial"/>
              <a:cs typeface="Arial"/>
            </a:endParaRPr>
          </a:p>
          <a:p>
            <a:pPr marL="171450" indent="-171450">
              <a:buClr>
                <a:schemeClr val="dk1"/>
              </a:buClr>
              <a:buSzPts val="1100"/>
              <a:buFont typeface="Arial" panose="020B0604020202020204" pitchFamily="34" charset="0"/>
              <a:buChar char="•"/>
            </a:pPr>
            <a:r>
              <a:rPr lang="en-US" b="0" u="none" dirty="0">
                <a:latin typeface="Arial"/>
                <a:ea typeface="Arial"/>
                <a:cs typeface="Arial"/>
                <a:sym typeface="Arial"/>
              </a:rPr>
              <a:t>It is also important to recognize that not everyone’s goal is to stop using drugs entirely. Some people simply want to stay safe while they are using drugs or use drugs while still being a productive member of </a:t>
            </a:r>
            <a:r>
              <a:rPr lang="en-US" dirty="0">
                <a:latin typeface="Arial"/>
                <a:ea typeface="Arial"/>
                <a:cs typeface="Arial"/>
                <a:sym typeface="Arial"/>
              </a:rPr>
              <a:t>society</a:t>
            </a:r>
            <a:endParaRPr lang="en-US" dirty="0">
              <a:latin typeface="Arial"/>
              <a:ea typeface="Arial"/>
              <a:cs typeface="Arial"/>
            </a:endParaRPr>
          </a:p>
          <a:p>
            <a:pPr marL="171450" lvl="0" indent="-171450" algn="l">
              <a:spcBef>
                <a:spcPts val="0"/>
              </a:spcBef>
              <a:spcAft>
                <a:spcPts val="0"/>
              </a:spcAft>
              <a:buClr>
                <a:srgbClr val="000000"/>
              </a:buClr>
              <a:buSzPts val="1100"/>
              <a:buFont typeface="Arial" panose="020B0604020202020204" pitchFamily="34" charset="0"/>
              <a:buChar char="•"/>
            </a:pPr>
            <a:r>
              <a:rPr lang="en-US" dirty="0">
                <a:latin typeface="Arial"/>
                <a:ea typeface="Arial"/>
                <a:cs typeface="Arial"/>
                <a:sym typeface="Arial"/>
              </a:rPr>
              <a:t>Reducing</a:t>
            </a:r>
            <a:r>
              <a:rPr lang="en-US" b="0" u="none" dirty="0">
                <a:latin typeface="Arial"/>
                <a:ea typeface="Arial"/>
                <a:cs typeface="Arial"/>
                <a:sym typeface="Arial"/>
              </a:rPr>
              <a:t> stigma surrounding SUD means accepting that not everyone has the same journey</a:t>
            </a:r>
            <a:endParaRPr lang="en-US" b="0" u="none" dirty="0">
              <a:latin typeface="Arial"/>
              <a:ea typeface="Arial"/>
              <a:cs typeface="Arial"/>
            </a:endParaRPr>
          </a:p>
        </p:txBody>
      </p:sp>
      <p:sp>
        <p:nvSpPr>
          <p:cNvPr id="273" name="Google Shape;273;g59722f0708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9722f070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9722f0708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There are many ways to address the overdose crisis, and these are just some examples</a:t>
            </a:r>
          </a:p>
          <a:p>
            <a:pPr marL="171450" lvl="0" indent="-171450" algn="l" rtl="0">
              <a:spcBef>
                <a:spcPts val="0"/>
              </a:spcBef>
              <a:spcAft>
                <a:spcPts val="0"/>
              </a:spcAft>
              <a:buFont typeface="Arial" panose="020B0604020202020204" pitchFamily="34" charset="0"/>
              <a:buChar char="•"/>
            </a:pPr>
            <a:r>
              <a:rPr lang="en-US" dirty="0"/>
              <a:t>We are only going to be able to successfully address this crisis through a combination of interventions that can serve people’s different needs</a:t>
            </a:r>
          </a:p>
          <a:p>
            <a:pPr marL="171450" lvl="0" indent="-171450" algn="l" rtl="0">
              <a:spcBef>
                <a:spcPts val="0"/>
              </a:spcBef>
              <a:spcAft>
                <a:spcPts val="0"/>
              </a:spcAft>
              <a:buFont typeface="Arial" panose="020B0604020202020204" pitchFamily="34" charset="0"/>
              <a:buChar char="•"/>
            </a:pPr>
            <a:r>
              <a:rPr lang="en-US" dirty="0"/>
              <a:t>Some examples to address the crisis through comprehensive services are:</a:t>
            </a:r>
          </a:p>
          <a:p>
            <a:pPr marL="628650" lvl="1" indent="-171450" algn="l" rtl="0">
              <a:spcBef>
                <a:spcPts val="0"/>
              </a:spcBef>
              <a:spcAft>
                <a:spcPts val="0"/>
              </a:spcAft>
              <a:buFont typeface="Arial" panose="020B0604020202020204" pitchFamily="34" charset="0"/>
              <a:buChar char="•"/>
            </a:pPr>
            <a:r>
              <a:rPr lang="en-US" i="0" u="sng" dirty="0"/>
              <a:t>Vocational services </a:t>
            </a:r>
            <a:r>
              <a:rPr lang="en-US" dirty="0"/>
              <a:t>– helping people get jobs so they are financially stable</a:t>
            </a:r>
          </a:p>
          <a:p>
            <a:pPr marL="628650" lvl="1" indent="-171450" algn="l" rtl="0">
              <a:spcBef>
                <a:spcPts val="0"/>
              </a:spcBef>
              <a:spcAft>
                <a:spcPts val="0"/>
              </a:spcAft>
              <a:buFont typeface="Arial" panose="020B0604020202020204" pitchFamily="34" charset="0"/>
              <a:buChar char="•"/>
            </a:pPr>
            <a:r>
              <a:rPr lang="en-US" u="sng" dirty="0"/>
              <a:t>Mental health services </a:t>
            </a:r>
            <a:r>
              <a:rPr lang="en-US" dirty="0"/>
              <a:t>– providing support for people who want it</a:t>
            </a:r>
          </a:p>
          <a:p>
            <a:pPr marL="628650" lvl="1" indent="-171450" algn="l" rtl="0">
              <a:spcBef>
                <a:spcPts val="0"/>
              </a:spcBef>
              <a:spcAft>
                <a:spcPts val="0"/>
              </a:spcAft>
              <a:buFont typeface="Arial" panose="020B0604020202020204" pitchFamily="34" charset="0"/>
              <a:buChar char="•"/>
            </a:pPr>
            <a:r>
              <a:rPr lang="en-US" u="sng" dirty="0"/>
              <a:t>Medical services </a:t>
            </a:r>
            <a:r>
              <a:rPr lang="en-US" dirty="0"/>
              <a:t>– wound care (especially for people who use xylazine/</a:t>
            </a:r>
            <a:r>
              <a:rPr lang="en-US" dirty="0" err="1"/>
              <a:t>tranq</a:t>
            </a:r>
            <a:r>
              <a:rPr lang="en-US" dirty="0"/>
              <a:t>), HIV and Hepatitis testing, treatment for other medical issues</a:t>
            </a:r>
          </a:p>
          <a:p>
            <a:pPr marL="628650" lvl="1" indent="-171450" algn="l" rtl="0">
              <a:spcBef>
                <a:spcPts val="0"/>
              </a:spcBef>
              <a:spcAft>
                <a:spcPts val="0"/>
              </a:spcAft>
              <a:buFont typeface="Arial" panose="020B0604020202020204" pitchFamily="34" charset="0"/>
              <a:buChar char="•"/>
            </a:pPr>
            <a:r>
              <a:rPr lang="en-US" u="sng" dirty="0"/>
              <a:t>Educational services </a:t>
            </a:r>
            <a:r>
              <a:rPr lang="en-US" dirty="0"/>
              <a:t>- providing equitable education for everyone reduces the risk of developing a SUD</a:t>
            </a:r>
          </a:p>
          <a:p>
            <a:pPr marL="628650" lvl="1" indent="-171450" algn="l" rtl="0">
              <a:spcBef>
                <a:spcPts val="0"/>
              </a:spcBef>
              <a:spcAft>
                <a:spcPts val="0"/>
              </a:spcAft>
              <a:buFont typeface="Arial" panose="020B0604020202020204" pitchFamily="34" charset="0"/>
              <a:buChar char="•"/>
            </a:pPr>
            <a:r>
              <a:rPr lang="en-US" u="sng" dirty="0"/>
              <a:t>Legal services </a:t>
            </a:r>
            <a:r>
              <a:rPr lang="en-US" dirty="0"/>
              <a:t>– helping people who have criminal records get jobs, decriminalizing drugs</a:t>
            </a:r>
          </a:p>
          <a:p>
            <a:pPr marL="628650" lvl="1" indent="-171450" algn="l" rtl="0">
              <a:spcBef>
                <a:spcPts val="0"/>
              </a:spcBef>
              <a:spcAft>
                <a:spcPts val="0"/>
              </a:spcAft>
              <a:buFont typeface="Arial" panose="020B0604020202020204" pitchFamily="34" charset="0"/>
              <a:buChar char="•"/>
            </a:pPr>
            <a:r>
              <a:rPr lang="en-US" u="sng" dirty="0"/>
              <a:t>Family services </a:t>
            </a:r>
            <a:r>
              <a:rPr lang="en-US" dirty="0"/>
              <a:t>– helping families stay together whenever possible, using family as a motivator for recovery or staying safe</a:t>
            </a:r>
          </a:p>
        </p:txBody>
      </p:sp>
      <p:sp>
        <p:nvSpPr>
          <p:cNvPr id="287" name="Google Shape;287;g59722f0708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3546954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Besides treatment to help people stop using drugs entirely, there are other ways that we can help people living with SUD</a:t>
            </a:r>
          </a:p>
          <a:p>
            <a:pPr marL="171450" lvl="0" indent="-171450" algn="l" rtl="0">
              <a:spcBef>
                <a:spcPts val="0"/>
              </a:spcBef>
              <a:spcAft>
                <a:spcPts val="0"/>
              </a:spcAft>
              <a:buFont typeface="Arial" panose="020B0604020202020204" pitchFamily="34" charset="0"/>
              <a:buChar char="•"/>
            </a:pPr>
            <a:r>
              <a:rPr lang="en-US" dirty="0"/>
              <a:t>The purpose of harm reduction is intended to </a:t>
            </a:r>
            <a:r>
              <a:rPr lang="en-US" b="0" dirty="0"/>
              <a:t>meet people where they are at. It is an evidence-based intervention rooted in social justice</a:t>
            </a:r>
            <a:endParaRPr lang="en-US" b="1" dirty="0"/>
          </a:p>
          <a:p>
            <a:pPr marL="171450" lvl="0" indent="-171450" algn="l" rtl="0">
              <a:spcBef>
                <a:spcPts val="0"/>
              </a:spcBef>
              <a:spcAft>
                <a:spcPts val="0"/>
              </a:spcAft>
              <a:buFont typeface="Arial" panose="020B0604020202020204" pitchFamily="34" charset="0"/>
              <a:buChar char="•"/>
            </a:pPr>
            <a:r>
              <a:rPr lang="en-US" dirty="0"/>
              <a:t>Everyone uses harm reduction in their daily lives</a:t>
            </a:r>
          </a:p>
          <a:p>
            <a:pPr marL="628650" lvl="1" indent="-171450" algn="l" rtl="0">
              <a:spcBef>
                <a:spcPts val="0"/>
              </a:spcBef>
              <a:spcAft>
                <a:spcPts val="0"/>
              </a:spcAft>
              <a:buFont typeface="Arial" panose="020B0604020202020204" pitchFamily="34" charset="0"/>
              <a:buChar char="•"/>
            </a:pPr>
            <a:r>
              <a:rPr lang="en-US" dirty="0"/>
              <a:t>Seat belts - riding in a car can be dangerous, but we wear seat belts to minimize the risk of harm if we get into an accident</a:t>
            </a:r>
          </a:p>
          <a:p>
            <a:pPr marL="628650" lvl="1" indent="-171450" algn="l" rtl="0">
              <a:spcBef>
                <a:spcPts val="0"/>
              </a:spcBef>
              <a:spcAft>
                <a:spcPts val="0"/>
              </a:spcAft>
              <a:buFont typeface="Arial" panose="020B0604020202020204" pitchFamily="34" charset="0"/>
              <a:buChar char="•"/>
            </a:pPr>
            <a:r>
              <a:rPr lang="en-US" dirty="0"/>
              <a:t>Helmets - riding a bike is also dangerous, but we ensure that ourselves and our children wear helmets to provide protection if we fall</a:t>
            </a:r>
          </a:p>
          <a:p>
            <a:pPr marL="628650" lvl="1" indent="-171450" algn="l" rtl="0">
              <a:spcBef>
                <a:spcPts val="0"/>
              </a:spcBef>
              <a:spcAft>
                <a:spcPts val="0"/>
              </a:spcAft>
              <a:buFont typeface="Arial" panose="020B0604020202020204" pitchFamily="34" charset="0"/>
              <a:buChar char="•"/>
            </a:pPr>
            <a:r>
              <a:rPr lang="en-US" dirty="0"/>
              <a:t>Condoms, vaccines, masks, designated drivers, etc. </a:t>
            </a:r>
          </a:p>
          <a:p>
            <a:pPr marL="171450" lvl="0" indent="-171450" algn="l" rtl="0">
              <a:spcBef>
                <a:spcPts val="0"/>
              </a:spcBef>
              <a:spcAft>
                <a:spcPts val="0"/>
              </a:spcAft>
              <a:buFont typeface="Arial" panose="020B0604020202020204" pitchFamily="34" charset="0"/>
              <a:buChar char="•"/>
            </a:pPr>
            <a:r>
              <a:rPr lang="en-US" dirty="0"/>
              <a:t>Harm reduction has always been used in public health, but the concept was first identified during the HIV/AIDS epidemic in the 1980s when activists found ways to reduce the spread of HIV </a:t>
            </a:r>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146761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Harm reduction can also be applied to help people living with SUD use substances in a safer way</a:t>
            </a:r>
          </a:p>
          <a:p>
            <a:pPr marL="171450" lvl="0" indent="-171450" algn="l" rtl="0">
              <a:spcBef>
                <a:spcPts val="0"/>
              </a:spcBef>
              <a:spcAft>
                <a:spcPts val="0"/>
              </a:spcAft>
              <a:buFont typeface="Arial" panose="020B0604020202020204" pitchFamily="34" charset="0"/>
              <a:buChar char="•"/>
            </a:pPr>
            <a:r>
              <a:rPr lang="en-US" dirty="0"/>
              <a:t>The purpose of harm reduction is NOT to force people to stop using drugs entirely. The purpose is to keep people alive long enough for if/when they are ready to stop using substances</a:t>
            </a:r>
          </a:p>
          <a:p>
            <a:pPr marL="171450" lvl="0" indent="-171450" algn="l" rtl="0">
              <a:spcBef>
                <a:spcPts val="0"/>
              </a:spcBef>
              <a:spcAft>
                <a:spcPts val="0"/>
              </a:spcAft>
              <a:buFont typeface="Arial" panose="020B0604020202020204" pitchFamily="34" charset="0"/>
              <a:buChar char="•"/>
            </a:pPr>
            <a:r>
              <a:rPr lang="en-US" dirty="0"/>
              <a:t>Studies show that harm reduction reduces overdoses and overdose deaths, and it does NOT encourage people to use drugs</a:t>
            </a:r>
          </a:p>
        </p:txBody>
      </p:sp>
      <p:sp>
        <p:nvSpPr>
          <p:cNvPr id="4" name="Slide Number Placeholder 3"/>
          <p:cNvSpPr>
            <a:spLocks noGrp="1"/>
          </p:cNvSpPr>
          <p:nvPr>
            <p:ph type="sldNum" sz="quarter" idx="5"/>
          </p:nvPr>
        </p:nvSpPr>
        <p:spPr/>
        <p:txBody>
          <a:bodyPr/>
          <a:lstStyle/>
          <a:p>
            <a:fld id="{857A0DAF-54C7-4053-8D3B-CDB5BB994E72}" type="slidenum">
              <a:rPr lang="en-US" smtClean="0"/>
              <a:t>24</a:t>
            </a:fld>
            <a:endParaRPr lang="en-US"/>
          </a:p>
        </p:txBody>
      </p:sp>
    </p:spTree>
    <p:extLst>
      <p:ext uri="{BB962C8B-B14F-4D97-AF65-F5344CB8AC3E}">
        <p14:creationId xmlns:p14="http://schemas.microsoft.com/office/powerpoint/2010/main" val="310772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c804a13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c804a13b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NJ has 7 Harm Reduction Centers (HRCs), but it is not enough for the whole state</a:t>
            </a:r>
          </a:p>
          <a:p>
            <a:pPr marL="171450" lvl="0" indent="-171450" algn="l" rtl="0">
              <a:spcBef>
                <a:spcPts val="0"/>
              </a:spcBef>
              <a:spcAft>
                <a:spcPts val="0"/>
              </a:spcAft>
              <a:buFont typeface="Arial" panose="020B0604020202020204" pitchFamily="34" charset="0"/>
              <a:buChar char="•"/>
            </a:pPr>
            <a:r>
              <a:rPr lang="en-US" dirty="0"/>
              <a:t>You should familiarize yourself with the resources that are available in your community/county so you can refer patients to them</a:t>
            </a:r>
          </a:p>
          <a:p>
            <a:pPr marL="171450" lvl="0" indent="-171450" algn="l" rtl="0">
              <a:spcBef>
                <a:spcPts val="0"/>
              </a:spcBef>
              <a:spcAft>
                <a:spcPts val="0"/>
              </a:spcAft>
              <a:buFont typeface="Arial" panose="020B0604020202020204" pitchFamily="34" charset="0"/>
              <a:buChar char="•"/>
            </a:pPr>
            <a:r>
              <a:rPr lang="en-US" dirty="0"/>
              <a:t>Here are some examples of harm reduction and we will go into more detail on how they help on the next few slides</a:t>
            </a:r>
            <a:endParaRPr dirty="0"/>
          </a:p>
          <a:p>
            <a:pPr marL="0" lvl="0" indent="0" algn="l" rtl="0">
              <a:spcBef>
                <a:spcPts val="0"/>
              </a:spcBef>
              <a:spcAft>
                <a:spcPts val="0"/>
              </a:spcAft>
              <a:buNone/>
            </a:pPr>
            <a:endParaRPr dirty="0"/>
          </a:p>
        </p:txBody>
      </p:sp>
      <p:sp>
        <p:nvSpPr>
          <p:cNvPr id="516" name="Google Shape;516;g5c804a13b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2168290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Although harm reduction can be a controversial topic, studies show that it is extremely effective in preventing overdoses and overdose deaths</a:t>
            </a:r>
          </a:p>
          <a:p>
            <a:pPr marL="171450" lvl="0" indent="-171450" algn="l" rtl="0">
              <a:spcBef>
                <a:spcPts val="0"/>
              </a:spcBef>
              <a:spcAft>
                <a:spcPts val="0"/>
              </a:spcAft>
              <a:buFont typeface="Arial" panose="020B0604020202020204" pitchFamily="34" charset="0"/>
              <a:buChar char="•"/>
            </a:pPr>
            <a:r>
              <a:rPr lang="en-US" i="1" dirty="0"/>
              <a:t>Instructors: Explain some of the examples on the slide (you do not have to cover them all)</a:t>
            </a:r>
          </a:p>
          <a:p>
            <a:pPr marL="171450" lvl="0" indent="-171450" algn="l" rtl="0">
              <a:spcBef>
                <a:spcPts val="0"/>
              </a:spcBef>
              <a:spcAft>
                <a:spcPts val="0"/>
              </a:spcAft>
              <a:buFont typeface="Arial" panose="020B0604020202020204" pitchFamily="34" charset="0"/>
              <a:buChar char="•"/>
            </a:pPr>
            <a:endParaRPr lang="en-US" dirty="0"/>
          </a:p>
          <a:p>
            <a:pPr marL="171450" indent="-171450">
              <a:buFont typeface="Arial" panose="020B0604020202020204" pitchFamily="34" charset="0"/>
              <a:buChar char="•"/>
            </a:pPr>
            <a:r>
              <a:rPr lang="en-US" u="sng" dirty="0"/>
              <a:t>Access to naloxone in the community</a:t>
            </a:r>
            <a:r>
              <a:rPr lang="en-US" u="none" dirty="0"/>
              <a:t> – distributing naloxone to patients or loved ones can increase access to it in communities, which means someone will be able to administer it even before first responders arrive on the scene of the </a:t>
            </a:r>
            <a:r>
              <a:rPr lang="en-US" dirty="0"/>
              <a:t>overdose</a:t>
            </a:r>
            <a:endParaRPr lang="en-US" dirty="0">
              <a:cs typeface="Calibri"/>
            </a:endParaRPr>
          </a:p>
          <a:p>
            <a:pPr marL="171450" lvl="0" indent="-171450" algn="l">
              <a:spcBef>
                <a:spcPts val="0"/>
              </a:spcBef>
              <a:spcAft>
                <a:spcPts val="0"/>
              </a:spcAft>
              <a:buFont typeface="Arial" panose="020B0604020202020204" pitchFamily="34" charset="0"/>
              <a:buChar char="•"/>
            </a:pPr>
            <a:r>
              <a:rPr lang="en-US" u="sng" dirty="0"/>
              <a:t>Referral to SUD resources</a:t>
            </a:r>
            <a:r>
              <a:rPr lang="en-US" u="none" dirty="0"/>
              <a:t> </a:t>
            </a:r>
            <a:r>
              <a:rPr lang="en-US" dirty="0"/>
              <a:t>– Harm Reduction Centers build trust between people who use substances and people who want to help. Once that trust is built, people may be more open to getting help when they are ready</a:t>
            </a:r>
          </a:p>
          <a:p>
            <a:pPr marL="171450" indent="-171450">
              <a:buFont typeface="Arial" panose="020B0604020202020204" pitchFamily="34" charset="0"/>
              <a:buChar char="•"/>
            </a:pPr>
            <a:r>
              <a:rPr lang="en-US" u="sng" dirty="0">
                <a:cs typeface="Calibri" panose="020F0502020204030204"/>
              </a:rPr>
              <a:t>Infectious disease testing</a:t>
            </a:r>
            <a:r>
              <a:rPr lang="en-US" dirty="0">
                <a:cs typeface="Calibri" panose="020F0502020204030204"/>
              </a:rPr>
              <a:t> - </a:t>
            </a:r>
            <a:r>
              <a:rPr lang="en-US" dirty="0"/>
              <a:t>when people have access to testing for diseases that can spread through syringe sharing, this can provide opportunities for them to get treatment to prevent continued spread of disease</a:t>
            </a:r>
            <a:endParaRPr lang="en-US" dirty="0">
              <a:cs typeface="Calibri" panose="020F0502020204030204"/>
            </a:endParaRPr>
          </a:p>
          <a:p>
            <a:pPr marL="171450" indent="-171450">
              <a:buFont typeface="Arial" panose="020B0604020202020204" pitchFamily="34" charset="0"/>
              <a:buChar char="•"/>
            </a:pPr>
            <a:r>
              <a:rPr lang="en-US" u="sng" dirty="0">
                <a:cs typeface="Calibri" panose="020F0502020204030204"/>
              </a:rPr>
              <a:t>Access to sterile syringes</a:t>
            </a:r>
            <a:r>
              <a:rPr lang="en-US" dirty="0">
                <a:cs typeface="Calibri" panose="020F0502020204030204"/>
              </a:rPr>
              <a:t> – access to sterile syringes</a:t>
            </a:r>
            <a:r>
              <a:rPr lang="en-US" dirty="0"/>
              <a:t> prevents the spread of diseases from sharing needles and can prevent a first responder from getting HIV or Hepatitis after an accidental needle stick</a:t>
            </a:r>
            <a:endParaRPr lang="en-US" dirty="0">
              <a:cs typeface="Calibri"/>
            </a:endParaRPr>
          </a:p>
          <a:p>
            <a:pPr marL="171450" indent="-171450">
              <a:buFont typeface="Arial" panose="020B0604020202020204" pitchFamily="34" charset="0"/>
              <a:buChar char="•"/>
            </a:pPr>
            <a:r>
              <a:rPr lang="en-US" u="sng" dirty="0">
                <a:cs typeface="Calibri" panose="020F0502020204030204"/>
              </a:rPr>
              <a:t>Fentanyl test strips</a:t>
            </a:r>
            <a:r>
              <a:rPr lang="en-US" dirty="0">
                <a:cs typeface="Calibri" panose="020F0502020204030204"/>
              </a:rPr>
              <a:t> – allows a person who is about to use a drug to test if it has fentanyl in it so they can decide if they want to use the drug or use less of it to prevent a fentanyl overdose. As of 2023, xylazine/</a:t>
            </a:r>
            <a:r>
              <a:rPr lang="en-US" dirty="0" err="1">
                <a:cs typeface="Calibri" panose="020F0502020204030204"/>
              </a:rPr>
              <a:t>tranq</a:t>
            </a:r>
            <a:r>
              <a:rPr lang="en-US" dirty="0">
                <a:cs typeface="Calibri" panose="020F0502020204030204"/>
              </a:rPr>
              <a:t> test strips are coming soon!</a:t>
            </a:r>
          </a:p>
        </p:txBody>
      </p:sp>
      <p:sp>
        <p:nvSpPr>
          <p:cNvPr id="4" name="Slide Number Placeholder 3"/>
          <p:cNvSpPr>
            <a:spLocks noGrp="1"/>
          </p:cNvSpPr>
          <p:nvPr>
            <p:ph type="sldNum" sz="quarter" idx="5"/>
          </p:nvPr>
        </p:nvSpPr>
        <p:spPr/>
        <p:txBody>
          <a:bodyPr/>
          <a:lstStyle/>
          <a:p>
            <a:fld id="{857A0DAF-54C7-4053-8D3B-CDB5BB994E72}" type="slidenum">
              <a:rPr lang="en-US" smtClean="0"/>
              <a:t>26</a:t>
            </a:fld>
            <a:endParaRPr lang="en-US"/>
          </a:p>
        </p:txBody>
      </p:sp>
    </p:spTree>
    <p:extLst>
      <p:ext uri="{BB962C8B-B14F-4D97-AF65-F5344CB8AC3E}">
        <p14:creationId xmlns:p14="http://schemas.microsoft.com/office/powerpoint/2010/main" val="1022703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Many people are not ready for treatment and that is okay. That is why we offer a variety of treatment options, including harm reduction to meet the patient where they are at</a:t>
            </a:r>
          </a:p>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A major problem in the U.S. is that there are not always treatment options available for people who want it</a:t>
            </a:r>
          </a:p>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This can depend on where someone lives (geographic disparities), racial disparities, access to insurance/ability to pay for treatment, housing status, etc.</a:t>
            </a:r>
          </a:p>
        </p:txBody>
      </p:sp>
      <p:sp>
        <p:nvSpPr>
          <p:cNvPr id="265" name="Google Shape;265;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Every person treating overdose patients should learn about the resources available in their community, county, and state</a:t>
            </a:r>
          </a:p>
          <a:p>
            <a:pPr marL="171450" indent="-171450">
              <a:buFont typeface="Arial" panose="020B0604020202020204" pitchFamily="34" charset="0"/>
              <a:buChar char="•"/>
            </a:pPr>
            <a:r>
              <a:rPr lang="en-US" dirty="0"/>
              <a:t>Here are a few that you can learn about</a:t>
            </a:r>
          </a:p>
          <a:p>
            <a:pPr marL="171450" indent="-171450">
              <a:buFont typeface="Arial" panose="020B0604020202020204" pitchFamily="34" charset="0"/>
              <a:buChar char="•"/>
            </a:pPr>
            <a:r>
              <a:rPr lang="en-US" dirty="0" err="1"/>
              <a:t>ReachNJ</a:t>
            </a:r>
            <a:r>
              <a:rPr lang="en-US" dirty="0"/>
              <a:t> is the state’s 24/7 addiction hotline that you can call with a patient to find out about nearby resources that fit the patient’s needs. Anyone can call </a:t>
            </a:r>
            <a:r>
              <a:rPr lang="en-US" dirty="0" err="1"/>
              <a:t>ReachNJ</a:t>
            </a:r>
            <a:r>
              <a:rPr lang="en-US" dirty="0"/>
              <a:t> regardless of insurance status or ability to pay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Instructors – feel free to add local resources to this slide too</a:t>
            </a:r>
            <a:endParaRPr lang="en-US" i="1"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0884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dirty="0"/>
              <a:t>Requires all first responders (EMS, fire, and law enforcement) to offer to leave naloxone and recovery/harm reduction resources behind with a patient who refuses transport to the hospital after an overdose (or with a friend, family member, or bystander)</a:t>
            </a:r>
          </a:p>
          <a:p>
            <a:pPr marL="171450" indent="-171450">
              <a:buFont typeface="Arial" panose="020B0604020202020204" pitchFamily="34" charset="0"/>
              <a:buChar char="•"/>
            </a:pPr>
            <a:r>
              <a:rPr lang="en-US" dirty="0"/>
              <a:t>This is an example of harm reduction because it increases access to naloxone in the community in the event of an overdose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Naloxone Leave Behind law was passed in 2021 in NJ</a:t>
            </a:r>
          </a:p>
          <a:p>
            <a:pPr marL="171450" indent="-171450">
              <a:buFont typeface="Arial" panose="020B0604020202020204" pitchFamily="34" charset="0"/>
              <a:buChar char="•"/>
            </a:pPr>
            <a:r>
              <a:rPr lang="en-US" dirty="0"/>
              <a:t>Your agency can request to receive FREE naloxone and resources – email 5MinToHelp@doh.nj.gov or reach out to your EMS County Coordinator</a:t>
            </a:r>
          </a:p>
          <a:p>
            <a:pPr marL="0" indent="0"/>
            <a:endParaRPr lang="en-US" dirty="0"/>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66183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goal of today’s training is to train first responders and other public health professionals in basic Motivational Interviewing and other communication techniques to apply after reviving a patient from an overdose</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That being said, we understand what it’s like when an individual has been revived with Narcan – they may be experiencing a range of emotions and may not be willing or even able to hear what you are saying. We realize that you may only have successes with a select number of patients, but this class will teach you how to plant a seed with some patients so they will know that there is help available if/when they are ready</a:t>
            </a:r>
            <a:endParaRPr lang="en-US" sz="1200" b="0" i="0" u="none" strike="noStrike" cap="none" dirty="0">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country needs a new approach for addressing the opioid epidemic and this class is one way that we can do our part to help</a:t>
            </a:r>
            <a:endParaRPr lang="en-US" sz="1200" b="0" i="0" u="none" strike="noStrike" cap="none" dirty="0">
              <a:solidFill>
                <a:schemeClr val="dk1"/>
              </a:solidFill>
              <a:effectLst/>
              <a:latin typeface="Calibri"/>
              <a:ea typeface="Calibri"/>
              <a:cs typeface="Calibri"/>
            </a:endParaRPr>
          </a:p>
        </p:txBody>
      </p:sp>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NJ’s data hub for all data related to opioid use, reversals, and hospitalizations</a:t>
            </a:r>
          </a:p>
          <a:p>
            <a:pPr marL="171450" indent="-171450">
              <a:buFont typeface="Arial" panose="020B0604020202020204" pitchFamily="34" charset="0"/>
              <a:buChar char="•"/>
            </a:pPr>
            <a:r>
              <a:rPr lang="en-US" dirty="0"/>
              <a:t>If you want to learn more about current overdose statistics, we encourage you to spend some time on this site – you will find it very informative</a:t>
            </a:r>
            <a:endParaRPr lang="en-US" dirty="0">
              <a:cs typeface="Calibri"/>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61254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0491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370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302;p15:notes">
            <a:extLst>
              <a:ext uri="{FF2B5EF4-FFF2-40B4-BE49-F238E27FC236}">
                <a16:creationId xmlns:a16="http://schemas.microsoft.com/office/drawing/2014/main" id="{1E33D392-4985-0647-8E74-885B0AE3DB1A}"/>
              </a:ext>
            </a:extLst>
          </p:cNvPr>
          <p:cNvSpPr>
            <a:spLocks noGrp="1" noRot="1" noChangeAspect="1" noTextEdit="1"/>
          </p:cNvSpPr>
          <p:nvPr>
            <p:ph type="sldImg" idx="2"/>
          </p:nvPr>
        </p:nvSpPr>
        <p:spPr>
          <a:noFill/>
        </p:spPr>
      </p:sp>
      <p:sp>
        <p:nvSpPr>
          <p:cNvPr id="303" name="Google Shape;303;p15:notes">
            <a:extLst>
              <a:ext uri="{FF2B5EF4-FFF2-40B4-BE49-F238E27FC236}">
                <a16:creationId xmlns:a16="http://schemas.microsoft.com/office/drawing/2014/main" id="{EF84E01C-C646-4B45-AFC5-25A20A480DA9}"/>
              </a:ext>
            </a:extLst>
          </p:cNvPr>
          <p:cNvSpPr txBox="1">
            <a:spLocks noGrp="1"/>
          </p:cNvSpPr>
          <p:nvPr>
            <p:ph type="body" idx="1"/>
          </p:nvPr>
        </p:nvSpPr>
        <p:spPr>
          <a:noFill/>
          <a:ln/>
        </p:spPr>
        <p:txBody>
          <a:bodyPr spcFirstLastPara="1">
            <a:noAutofit/>
          </a:bodyPr>
          <a:lstStyle/>
          <a:p>
            <a:pPr marL="171450" indent="-171450" eaLnBrk="1" fontAlgn="auto" hangingPunct="1">
              <a:spcBef>
                <a:spcPts val="0"/>
              </a:spcBef>
              <a:spcAft>
                <a:spcPts val="0"/>
              </a:spcAft>
              <a:buSzPts val="1400"/>
              <a:buFont typeface="Arial" panose="020B0604020202020204" pitchFamily="34" charset="0"/>
              <a:buChar char="•"/>
              <a:defRPr/>
            </a:pPr>
            <a:r>
              <a:rPr lang="en-US" sz="1200" dirty="0">
                <a:solidFill>
                  <a:schemeClr val="dk1"/>
                </a:solidFill>
                <a:sym typeface="Arial"/>
              </a:rPr>
              <a:t>Now we are going to talk about the process of behavior change</a:t>
            </a:r>
          </a:p>
          <a:p>
            <a:pPr marL="171450" indent="-171450">
              <a:buSzPts val="1400"/>
              <a:buFont typeface="Arial" panose="020B0604020202020204" pitchFamily="34" charset="0"/>
              <a:buChar char="•"/>
              <a:defRPr/>
            </a:pPr>
            <a:r>
              <a:rPr lang="en-US" sz="1200" dirty="0">
                <a:solidFill>
                  <a:schemeClr val="dk1"/>
                </a:solidFill>
                <a:sym typeface="Arial"/>
              </a:rPr>
              <a:t>We have all tried to change a habit/behavior and this is no different from someone trying to stop using substances or </a:t>
            </a:r>
            <a:r>
              <a:rPr lang="en-US" dirty="0">
                <a:solidFill>
                  <a:schemeClr val="dk1"/>
                </a:solidFill>
                <a:sym typeface="Arial"/>
              </a:rPr>
              <a:t>trying </a:t>
            </a:r>
            <a:r>
              <a:rPr lang="en-US" sz="1200" dirty="0">
                <a:solidFill>
                  <a:schemeClr val="dk1"/>
                </a:solidFill>
                <a:sym typeface="Arial"/>
              </a:rPr>
              <a:t>to use them in a safer way</a:t>
            </a:r>
            <a:endParaRPr sz="1200" dirty="0">
              <a:solidFill>
                <a:schemeClr val="dk1"/>
              </a:solidFill>
              <a:sym typeface="Arial"/>
            </a:endParaRPr>
          </a:p>
        </p:txBody>
      </p:sp>
      <p:sp>
        <p:nvSpPr>
          <p:cNvPr id="60419" name="Google Shape;304;p15:notes">
            <a:extLst>
              <a:ext uri="{FF2B5EF4-FFF2-40B4-BE49-F238E27FC236}">
                <a16:creationId xmlns:a16="http://schemas.microsoft.com/office/drawing/2014/main" id="{D62B0891-3AE6-0F4A-B74F-18311FB428D4}"/>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43E4019-0EF0-7740-A881-AAEECDA7740F}" type="slidenum">
              <a:rPr lang="en-US" altLang="en-US"/>
              <a:pPr/>
              <a:t>33</a:t>
            </a:fld>
            <a:endParaRPr lang="en-US" altLang="en-US"/>
          </a:p>
        </p:txBody>
      </p:sp>
    </p:spTree>
    <p:extLst>
      <p:ext uri="{BB962C8B-B14F-4D97-AF65-F5344CB8AC3E}">
        <p14:creationId xmlns:p14="http://schemas.microsoft.com/office/powerpoint/2010/main" val="4177583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Changing Habits (10-12 minutes)</a:t>
            </a:r>
            <a:endParaRPr lang="en-US" sz="1200" i="1" dirty="0">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0" dirty="0">
                <a:solidFill>
                  <a:schemeClr val="dk1"/>
                </a:solidFill>
                <a:sym typeface="Arial"/>
              </a:rPr>
              <a:t>The goal of this activity is to help people understand that everyone has tried to change a behavior at some point in their life and this is no different than someone trying to stop using substances or use substances in a safer way – we have all experienced this, struggled with this, and been successful with changing something in our lives</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i="0" dirty="0">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1" dirty="0">
                <a:solidFill>
                  <a:schemeClr val="dk1"/>
                </a:solidFill>
                <a:sym typeface="Arial"/>
              </a:rPr>
              <a:t>Instructors – you can choose to facilitate this exercise as a group or break up into groups of 2-3 people. If you have enough time, you can come back together as a group to discuss what people talked about in their smaller groups.</a:t>
            </a:r>
          </a:p>
          <a:p>
            <a:pPr marL="0" lvl="0" indent="0" eaLnBrk="1" fontAlgn="auto" hangingPunct="1">
              <a:spcBef>
                <a:spcPts val="0"/>
              </a:spcBef>
              <a:spcAft>
                <a:spcPts val="0"/>
              </a:spcAft>
              <a:buSzPts val="1400"/>
              <a:buFont typeface="Arial" panose="020B0604020202020204" pitchFamily="34" charset="0"/>
              <a:buNone/>
              <a:defRPr/>
            </a:pPr>
            <a:endParaRPr lang="en-US" sz="1200" i="0" dirty="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Ask participants to answer each question on the slide one at a time. </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dirty="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Some examples of behavior change are:</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Losing weight</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Quitting smoking</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Stopping biting your nails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Less procrastination</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Starting to exercise </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Eating healthy</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Changing jobs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Feel free to come up with your own examples from your life too and open it up for some people in the class to respond</a:t>
            </a: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Do NOT list the behaviors above without giving everyone a chance to answer, but if there is silence after you ask the question, you can give 1-2 of the examples above to get the conversation started</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dirty="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Changing a behavior can be taking something negative out of your life (ex. Losing weight) AND/OR adding something positive into your life (ex. Starting to exercise). Reframing behavior change in a positive way is important for this activity. </a:t>
            </a:r>
            <a:endParaRPr lang="en-US" sz="1200" b="1" u="sng" dirty="0">
              <a:solidFill>
                <a:schemeClr val="dk1"/>
              </a:solidFil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156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Ask a volunteer from the class to read this quote</a:t>
            </a:r>
          </a:p>
          <a:p>
            <a:pPr marL="171450" lvl="0" indent="-171450" algn="l" rtl="0">
              <a:spcBef>
                <a:spcPts val="0"/>
              </a:spcBef>
              <a:spcAft>
                <a:spcPts val="0"/>
              </a:spcAft>
              <a:buFont typeface="Arial" panose="020B0604020202020204" pitchFamily="34" charset="0"/>
              <a:buChar char="•"/>
            </a:pPr>
            <a:r>
              <a:rPr lang="en-US" dirty="0"/>
              <a:t>The purpose of sharing this quote is to help everyone understand that forcing someone to change doesn’t usually work. Change must come from within, so we need to meet people where they are at</a:t>
            </a:r>
            <a:endParaRPr dirty="0"/>
          </a:p>
        </p:txBody>
      </p:sp>
      <p:sp>
        <p:nvSpPr>
          <p:cNvPr id="319" name="Google Shape;31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The purpose of this slide is:</a:t>
            </a:r>
          </a:p>
          <a:p>
            <a:pPr marL="628650" lvl="1" indent="-171450" algn="l" rtl="0">
              <a:spcBef>
                <a:spcPts val="0"/>
              </a:spcBef>
              <a:spcAft>
                <a:spcPts val="0"/>
              </a:spcAft>
              <a:buFont typeface="Arial" panose="020B0604020202020204" pitchFamily="34" charset="0"/>
              <a:buChar char="•"/>
            </a:pPr>
            <a:r>
              <a:rPr lang="en-US" b="0" u="none" dirty="0"/>
              <a:t>To understand the stages of behavior change</a:t>
            </a:r>
          </a:p>
          <a:p>
            <a:pPr marL="628650" lvl="1" indent="-171450" algn="l" rtl="0">
              <a:spcBef>
                <a:spcPts val="0"/>
              </a:spcBef>
              <a:spcAft>
                <a:spcPts val="0"/>
              </a:spcAft>
              <a:buFont typeface="Arial" panose="020B0604020202020204" pitchFamily="34" charset="0"/>
              <a:buChar char="•"/>
            </a:pPr>
            <a:r>
              <a:rPr lang="en-US" b="0" u="none" dirty="0"/>
              <a:t>To be able to identify where people are in the stages of behavior change to help them move to the next stage</a:t>
            </a:r>
          </a:p>
          <a:p>
            <a:pPr marL="171450" lvl="0" indent="-171450" algn="l" rtl="0">
              <a:spcBef>
                <a:spcPts val="0"/>
              </a:spcBef>
              <a:spcAft>
                <a:spcPts val="0"/>
              </a:spcAft>
              <a:buFont typeface="Arial" panose="020B0604020202020204" pitchFamily="34" charset="0"/>
              <a:buChar char="•"/>
            </a:pPr>
            <a:r>
              <a:rPr lang="en-US" b="0" u="none" dirty="0"/>
              <a:t>Participants do NOT need to necessarily memorize the stages of change, but the point is to understand that we all have stages that we go through to change so we can meet patients where they are instead of pushing them to do something they aren’t ready to do yet</a:t>
            </a:r>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100"/>
              <a:buFont typeface="Arial" panose="020B0604020202020204" pitchFamily="34" charset="0"/>
              <a:buChar char="•"/>
            </a:pPr>
            <a:r>
              <a:rPr lang="en-US" dirty="0"/>
              <a:t>Stages of behavior change:</a:t>
            </a:r>
            <a:endParaRPr lang="en-US" sz="1100" b="0" dirty="0">
              <a:latin typeface="Arial"/>
              <a:ea typeface="+mn-ea"/>
              <a:cs typeface="Arial"/>
              <a:sym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Precontemplation</a:t>
            </a:r>
            <a:r>
              <a:rPr lang="en-US" sz="1100" b="0" dirty="0">
                <a:latin typeface="Arial"/>
                <a:ea typeface="Arial"/>
                <a:cs typeface="Arial"/>
                <a:sym typeface="Arial"/>
              </a:rPr>
              <a:t>: </a:t>
            </a:r>
          </a:p>
          <a:p>
            <a:pPr marL="1085850" lvl="2" indent="-171450" algn="l" rtl="0">
              <a:spcBef>
                <a:spcPts val="0"/>
              </a:spcBef>
              <a:spcAft>
                <a:spcPts val="0"/>
              </a:spcAft>
              <a:buClr>
                <a:schemeClr val="dk1"/>
              </a:buClr>
              <a:buSzPts val="1100"/>
              <a:buFont typeface="Arial" panose="020B0604020202020204" pitchFamily="34" charset="0"/>
              <a:buChar char="•"/>
            </a:pPr>
            <a:r>
              <a:rPr lang="en-US" sz="1100" b="0" dirty="0">
                <a:latin typeface="Arial"/>
                <a:ea typeface="Arial"/>
                <a:cs typeface="Arial"/>
                <a:sym typeface="Arial"/>
              </a:rPr>
              <a:t>People in this stage are not thinking seriously about changing and may not see their drug use/SUD as a problem</a:t>
            </a:r>
          </a:p>
          <a:p>
            <a:pPr marL="1085850" lvl="2" indent="-171450" algn="l" rtl="0">
              <a:spcBef>
                <a:spcPts val="0"/>
              </a:spcBef>
              <a:spcAft>
                <a:spcPts val="0"/>
              </a:spcAft>
              <a:buClr>
                <a:schemeClr val="dk1"/>
              </a:buClr>
              <a:buSzPts val="1100"/>
              <a:buFont typeface="Arial" panose="020B0604020202020204" pitchFamily="34" charset="0"/>
              <a:buChar char="•"/>
            </a:pPr>
            <a:r>
              <a:rPr lang="en-US" sz="1100" b="0" dirty="0">
                <a:latin typeface="Arial"/>
                <a:ea typeface="Arial"/>
                <a:cs typeface="Arial"/>
                <a:sym typeface="Arial"/>
              </a:rPr>
              <a:t>In their perspective, the pros of using probably outweigh the cons of using, which is why they continue the current behavior</a:t>
            </a:r>
            <a:endParaRPr lang="en-US" sz="1100" b="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Contemplation</a:t>
            </a:r>
            <a:r>
              <a:rPr lang="en-US" sz="1100" b="0" dirty="0">
                <a:latin typeface="Arial"/>
                <a:ea typeface="Arial"/>
                <a:cs typeface="Arial"/>
                <a:sym typeface="Arial"/>
              </a:rPr>
              <a:t>:</a:t>
            </a:r>
            <a:r>
              <a:rPr lang="en-US" sz="1100" b="1" dirty="0">
                <a:latin typeface="Arial"/>
                <a:ea typeface="Arial"/>
                <a:cs typeface="Arial"/>
                <a:sym typeface="Arial"/>
              </a:rPr>
              <a:t> </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People in this stage may be considering the possibility of quitting or reducing substance use but feel ambivalent about taking the next step</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Despite the pros of using, they are starting to experience some adverse consequences (which may include personal, psychological, physical, legal, social, or family problems)</a:t>
            </a:r>
            <a:endParaRPr lang="en-US" sz="1100" b="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i="0" u="sng" dirty="0">
                <a:latin typeface="Arial"/>
                <a:ea typeface="Arial"/>
                <a:cs typeface="Arial"/>
                <a:sym typeface="Arial"/>
              </a:rPr>
              <a:t>Preparation</a:t>
            </a:r>
            <a:r>
              <a:rPr lang="en-US" sz="1100" b="0" i="1" dirty="0">
                <a:latin typeface="Arial"/>
                <a:ea typeface="Arial"/>
                <a:cs typeface="Arial"/>
                <a:sym typeface="Arial"/>
              </a:rPr>
              <a:t>:</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probably see that the cons of continuing to use may outweigh the pros and they are less ambivalent about taking the next step</a:t>
            </a:r>
          </a:p>
          <a:p>
            <a:pPr marL="1085850" marR="0" lvl="2" indent="-17145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n-US" sz="1100" dirty="0">
                <a:latin typeface="Arial"/>
                <a:ea typeface="Arial"/>
                <a:cs typeface="Arial"/>
                <a:sym typeface="Arial"/>
              </a:rPr>
              <a:t>People have usually made a recent attempt to change using behavior in the last year</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are usually taking some steps towards changing behavior. They believe that change is necessary and that the time for change is imminent</a:t>
            </a: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Action:</a:t>
            </a:r>
            <a:endParaRPr lang="en-US" sz="1100" b="1" u="sng" dirty="0">
              <a:latin typeface="Arial"/>
              <a:ea typeface="Arial"/>
              <a:cs typeface="Arial"/>
              <a:sym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i="0" u="none" dirty="0">
                <a:latin typeface="Arial"/>
                <a:ea typeface="Arial"/>
                <a:cs typeface="Arial"/>
                <a:sym typeface="Arial"/>
              </a:rPr>
              <a:t>People in this stage are actively </a:t>
            </a:r>
            <a:r>
              <a:rPr lang="en-US" sz="1100" dirty="0">
                <a:latin typeface="Arial"/>
                <a:ea typeface="Arial"/>
                <a:cs typeface="Arial"/>
                <a:sym typeface="Arial"/>
              </a:rPr>
              <a:t>involved in taking steps to change their behavior. They may be in recovery/have not used substances for some period of time</a:t>
            </a:r>
            <a:endParaRPr lang="en-US" sz="110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Maintenance</a:t>
            </a:r>
            <a:r>
              <a:rPr lang="en-US" sz="1100" b="1" u="sng" dirty="0">
                <a:latin typeface="Arial"/>
                <a:ea typeface="Arial"/>
                <a:cs typeface="Arial"/>
                <a:sym typeface="Arial"/>
              </a:rPr>
              <a:t>:</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People have been in recovery and are able to successfully avoid triggers that may lead to using again</a:t>
            </a:r>
            <a:endParaRPr lang="en-US" sz="110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have learned to anticipate and handle temptations to use and are able to employ new ways of coping</a:t>
            </a:r>
            <a:endParaRPr lang="en-US" sz="110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u="sng" dirty="0">
                <a:latin typeface="Arial"/>
                <a:ea typeface="Arial"/>
                <a:cs typeface="Arial"/>
                <a:sym typeface="Arial"/>
              </a:rPr>
              <a:t>Relapse</a:t>
            </a:r>
            <a:r>
              <a:rPr lang="en-US" sz="1100" dirty="0">
                <a:latin typeface="Arial"/>
                <a:ea typeface="Arial"/>
                <a:cs typeface="Arial"/>
                <a:sym typeface="Arial"/>
              </a:rPr>
              <a:t>:</a:t>
            </a:r>
          </a:p>
          <a:p>
            <a:pPr marL="1085850" lvl="2" indent="-171450" algn="l" rtl="0">
              <a:spcBef>
                <a:spcPts val="0"/>
              </a:spcBef>
              <a:spcAft>
                <a:spcPts val="0"/>
              </a:spcAft>
              <a:buClr>
                <a:schemeClr val="dk1"/>
              </a:buClr>
              <a:buSzPts val="1100"/>
              <a:buFont typeface="Arial" panose="020B0604020202020204" pitchFamily="34" charset="0"/>
              <a:buChar char="•"/>
            </a:pPr>
            <a:r>
              <a:rPr lang="en-US" dirty="0"/>
              <a:t>During this change process, most people will experience </a:t>
            </a:r>
            <a:r>
              <a:rPr lang="en-US" b="0" dirty="0"/>
              <a:t>relapse</a:t>
            </a:r>
            <a:endParaRPr lang="en-US" dirty="0">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Relapses can be important for learning and helping the person to become stronger in their resolve to change, but they can also be a trigger for giving up in the quest for change</a:t>
            </a:r>
            <a:endParaRPr lang="en-US" dirty="0">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The key to recovering from a relapse is to review the quit attempt up to that point, identify personal strengths and areas for improvement, and develop a plan to solve similar problems in the future</a:t>
            </a:r>
            <a:endParaRPr lang="en-US" dirty="0">
              <a:cs typeface="Calibri" panose="020F0502020204030204"/>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Remember that relapse is a common occurrence for many chronic illnesses (ex. Diabetes, asthma) like we talked about at the beginning of the training</a:t>
            </a:r>
          </a:p>
          <a:p>
            <a:pPr marL="628650" lvl="1" indent="-171450" algn="l" rtl="0">
              <a:spcBef>
                <a:spcPts val="0"/>
              </a:spcBef>
              <a:spcAft>
                <a:spcPts val="0"/>
              </a:spcAft>
              <a:buClr>
                <a:schemeClr val="dk1"/>
              </a:buClr>
              <a:buSzPts val="1100"/>
              <a:buFont typeface="Arial" panose="020B0604020202020204" pitchFamily="34" charset="0"/>
              <a:buChar char="•"/>
            </a:pPr>
            <a:r>
              <a:rPr lang="en-US" u="sng" dirty="0"/>
              <a:t>Termination/ongoing recovery</a:t>
            </a:r>
          </a:p>
          <a:p>
            <a:pPr marL="1085850" lvl="2" indent="-171450" algn="l" rtl="0">
              <a:spcBef>
                <a:spcPts val="0"/>
              </a:spcBef>
              <a:spcAft>
                <a:spcPts val="0"/>
              </a:spcAft>
              <a:buClr>
                <a:schemeClr val="dk1"/>
              </a:buClr>
              <a:buSzPts val="1100"/>
              <a:buFont typeface="Arial" panose="020B0604020202020204" pitchFamily="34" charset="0"/>
              <a:buChar char="•"/>
            </a:pPr>
            <a:r>
              <a:rPr lang="en-US" dirty="0"/>
              <a:t>Recovery is possible! Many people living with SUD will fully recover from using substances and can live long, healthy lives.</a:t>
            </a: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Instructors: When you are going through the stages, feel free to give examples from your own life for each stage or use an example that someone gave during the discussion about types of behavior change. Using a common example before explaining how this relates to SUD can be effective in helping participants understand that we all go through these stages</a:t>
            </a:r>
            <a:endParaRPr lang="en-US" i="1" dirty="0">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dirty="0"/>
              <a:t>The point of learning the stages of behavior change is to be able to identify which stage the patient is in so we, as their healthcare providers, can meet them where they are at and encourage them to move to the next stage.</a:t>
            </a: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dirty="0"/>
              <a:t>For example, if someone says, “I want to keep using substances, but I am scared I am going to get HIV from sharing needles.”</a:t>
            </a:r>
          </a:p>
          <a:p>
            <a:pPr marL="628650" lvl="1" indent="-171450" algn="l" rtl="0">
              <a:spcBef>
                <a:spcPts val="0"/>
              </a:spcBef>
              <a:spcAft>
                <a:spcPts val="0"/>
              </a:spcAft>
              <a:buClr>
                <a:schemeClr val="dk1"/>
              </a:buClr>
              <a:buSzPts val="1100"/>
              <a:buFont typeface="Arial" panose="020B0604020202020204" pitchFamily="34" charset="0"/>
              <a:buChar char="•"/>
            </a:pPr>
            <a:r>
              <a:rPr lang="en-US" dirty="0"/>
              <a:t>Ask the participants: </a:t>
            </a:r>
            <a:r>
              <a:rPr lang="en-US" b="0" i="1" dirty="0"/>
              <a:t>What stage of behavior change is that patient in?</a:t>
            </a:r>
          </a:p>
          <a:p>
            <a:pPr marL="1085850" lvl="2" indent="-171450" algn="l" rtl="0">
              <a:spcBef>
                <a:spcPts val="0"/>
              </a:spcBef>
              <a:spcAft>
                <a:spcPts val="0"/>
              </a:spcAft>
              <a:buClr>
                <a:schemeClr val="dk1"/>
              </a:buClr>
              <a:buSzPts val="1100"/>
              <a:buFont typeface="Arial" panose="020B0604020202020204" pitchFamily="34" charset="0"/>
              <a:buChar char="•"/>
            </a:pPr>
            <a:r>
              <a:rPr lang="en-US" dirty="0"/>
              <a:t>Answer: Contemplation because they are worried about their current behavior and are considering making a change</a:t>
            </a:r>
            <a:endParaRPr lang="en-US" dirty="0">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dirty="0"/>
              <a:t>Ask: </a:t>
            </a:r>
            <a:r>
              <a:rPr lang="en-US" b="0" i="1" dirty="0"/>
              <a:t>What would you say to that patient?</a:t>
            </a:r>
          </a:p>
          <a:p>
            <a:pPr marL="1085850" lvl="2" indent="-171450">
              <a:buClr>
                <a:schemeClr val="dk1"/>
              </a:buClr>
              <a:buSzPts val="1100"/>
              <a:buFont typeface="Arial" panose="020B0604020202020204" pitchFamily="34" charset="0"/>
              <a:buChar char="•"/>
            </a:pPr>
            <a:r>
              <a:rPr lang="en-US" dirty="0"/>
              <a:t>Possible answer: “There is a Harm Reduction Center nearby that provides syringe exchange services where you can give in your used needles for unused ones.” This will help move the patient from Contemplation to Preparation where they can go to the HRC and begin to use substances in a safer way</a:t>
            </a:r>
            <a:endParaRPr dirty="0"/>
          </a:p>
        </p:txBody>
      </p:sp>
      <p:sp>
        <p:nvSpPr>
          <p:cNvPr id="328" name="Google Shape;3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We all have different motivators for changing our behaviors</a:t>
            </a:r>
          </a:p>
          <a:p>
            <a:pPr marL="171450" lvl="0" indent="-171450" algn="l" rtl="0">
              <a:spcBef>
                <a:spcPts val="0"/>
              </a:spcBef>
              <a:spcAft>
                <a:spcPts val="0"/>
              </a:spcAft>
              <a:buFont typeface="Arial" panose="020B0604020202020204" pitchFamily="34" charset="0"/>
              <a:buChar char="•"/>
            </a:pPr>
            <a:r>
              <a:rPr lang="en-US" u="sng" dirty="0"/>
              <a:t>Fear-based motivation</a:t>
            </a:r>
          </a:p>
          <a:p>
            <a:pPr marL="628650" lvl="1" indent="-171450" algn="l" rtl="0">
              <a:spcBef>
                <a:spcPts val="0"/>
              </a:spcBef>
              <a:spcAft>
                <a:spcPts val="0"/>
              </a:spcAft>
              <a:buFont typeface="Arial" panose="020B0604020202020204" pitchFamily="34" charset="0"/>
              <a:buChar char="•"/>
            </a:pPr>
            <a:r>
              <a:rPr lang="en-US" dirty="0"/>
              <a:t>Usually impacted by external factors (ex. A loved one telling someone to stop using, threat of losing a job, etc.)</a:t>
            </a:r>
          </a:p>
          <a:p>
            <a:pPr marL="628650" lvl="1" indent="-171450" algn="l" rtl="0">
              <a:spcBef>
                <a:spcPts val="0"/>
              </a:spcBef>
              <a:spcAft>
                <a:spcPts val="0"/>
              </a:spcAft>
              <a:buFont typeface="Arial" panose="020B0604020202020204" pitchFamily="34" charset="0"/>
              <a:buChar char="•"/>
            </a:pPr>
            <a:r>
              <a:rPr lang="en-US" dirty="0"/>
              <a:t>Sometimes doesn’t last very long because as soon as the external factor is no longer there, someone may revert to the original behavior</a:t>
            </a:r>
          </a:p>
          <a:p>
            <a:pPr marL="628650" lvl="1" indent="-171450" algn="l" rtl="0">
              <a:spcBef>
                <a:spcPts val="0"/>
              </a:spcBef>
              <a:spcAft>
                <a:spcPts val="0"/>
              </a:spcAft>
              <a:buFont typeface="Arial" panose="020B0604020202020204" pitchFamily="34" charset="0"/>
              <a:buChar char="•"/>
            </a:pPr>
            <a:r>
              <a:rPr lang="en-US" dirty="0"/>
              <a:t>Can be disempowering because the work of changing is coming from someone/something else</a:t>
            </a:r>
          </a:p>
          <a:p>
            <a:pPr marL="171450" lvl="0" indent="-171450" algn="l" rtl="0">
              <a:spcBef>
                <a:spcPts val="0"/>
              </a:spcBef>
              <a:spcAft>
                <a:spcPts val="0"/>
              </a:spcAft>
              <a:buFont typeface="Arial" panose="020B0604020202020204" pitchFamily="34" charset="0"/>
              <a:buChar char="•"/>
            </a:pPr>
            <a:r>
              <a:rPr lang="en-US" u="sng" dirty="0"/>
              <a:t>Goal-based motivation</a:t>
            </a:r>
          </a:p>
          <a:p>
            <a:pPr marL="628650" lvl="1" indent="-171450" algn="l" rtl="0">
              <a:spcBef>
                <a:spcPts val="0"/>
              </a:spcBef>
              <a:spcAft>
                <a:spcPts val="0"/>
              </a:spcAft>
              <a:buFont typeface="Arial" panose="020B0604020202020204" pitchFamily="34" charset="0"/>
              <a:buChar char="•"/>
            </a:pPr>
            <a:r>
              <a:rPr lang="en-US" dirty="0"/>
              <a:t>Usually comes from within someone (ex. Wanting to repair relationship with family, wanting to keep a job they love, etc.)</a:t>
            </a:r>
          </a:p>
          <a:p>
            <a:pPr marL="628650" lvl="1" indent="-171450" algn="l" rtl="0">
              <a:spcBef>
                <a:spcPts val="0"/>
              </a:spcBef>
              <a:spcAft>
                <a:spcPts val="0"/>
              </a:spcAft>
              <a:buFont typeface="Arial" panose="020B0604020202020204" pitchFamily="34" charset="0"/>
              <a:buChar char="•"/>
            </a:pPr>
            <a:r>
              <a:rPr lang="en-US" dirty="0"/>
              <a:t>Often a more long-term recovery because the person’s motivations don’t go away if something external changes</a:t>
            </a:r>
          </a:p>
          <a:p>
            <a:pPr marL="628650" lvl="1" indent="-171450" algn="l" rtl="0">
              <a:spcBef>
                <a:spcPts val="0"/>
              </a:spcBef>
              <a:spcAft>
                <a:spcPts val="0"/>
              </a:spcAft>
              <a:buFont typeface="Arial" panose="020B0604020202020204" pitchFamily="34" charset="0"/>
              <a:buChar char="•"/>
            </a:pPr>
            <a:r>
              <a:rPr lang="en-US" dirty="0"/>
              <a:t>Empowering because stopping substance use because of your own motivators can build confidence</a:t>
            </a:r>
          </a:p>
          <a:p>
            <a:pPr marL="171450" lvl="0" indent="-171450" algn="l" rtl="0">
              <a:spcBef>
                <a:spcPts val="0"/>
              </a:spcBef>
              <a:spcAft>
                <a:spcPts val="0"/>
              </a:spcAft>
              <a:buFont typeface="Arial" panose="020B0604020202020204" pitchFamily="34" charset="0"/>
              <a:buChar char="•"/>
            </a:pPr>
            <a:r>
              <a:rPr lang="en-US" dirty="0"/>
              <a:t>Individuals who are early on in the process of changing their SUD behaviors (ex. Stopping use or using more safely) may have more fear-based motivations</a:t>
            </a:r>
          </a:p>
          <a:p>
            <a:pPr marL="171450" lvl="0" indent="-171450" algn="l" rtl="0">
              <a:spcBef>
                <a:spcPts val="0"/>
              </a:spcBef>
              <a:spcAft>
                <a:spcPts val="0"/>
              </a:spcAft>
              <a:buFont typeface="Arial" panose="020B0604020202020204" pitchFamily="34" charset="0"/>
              <a:buChar char="•"/>
            </a:pPr>
            <a:r>
              <a:rPr lang="en-US" b="0" u="none" dirty="0"/>
              <a:t>In general, we want to focus on patients’ goal-based motivators because those are more effective in helping someone change behavior, but when talking to the patient, you will learn more about what could potentially be most effective in helping them move to the next stage of behavior change</a:t>
            </a:r>
            <a:endParaRPr dirty="0"/>
          </a:p>
        </p:txBody>
      </p:sp>
      <p:sp>
        <p:nvSpPr>
          <p:cNvPr id="342" name="Google Shape;3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9722f0708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9722f0708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latin typeface="Arial"/>
                <a:ea typeface="Arial"/>
                <a:cs typeface="Arial"/>
                <a:sym typeface="Arial"/>
              </a:rPr>
              <a:t>Now that you have learned about the most effective ways to treat SUD and how people change behavior, we are going to start discussing HOW to help people do that</a:t>
            </a:r>
          </a:p>
          <a:p>
            <a:pPr marL="171450" lvl="0" indent="-171450" algn="l" rtl="0">
              <a:spcBef>
                <a:spcPts val="0"/>
              </a:spcBef>
              <a:spcAft>
                <a:spcPts val="0"/>
              </a:spcAft>
              <a:buFont typeface="Arial" panose="020B0604020202020204" pitchFamily="34" charset="0"/>
              <a:buChar char="•"/>
            </a:pPr>
            <a:r>
              <a:rPr lang="en-US" b="0" u="none" dirty="0">
                <a:latin typeface="Arial"/>
                <a:ea typeface="Arial"/>
                <a:cs typeface="Arial"/>
                <a:sym typeface="Arial"/>
              </a:rPr>
              <a:t>Remember that the goal is not to become a therapist or addiction counselor. The goal is to help motivate patients to start the process of recovery or using substances in a safer way. We are connecting patients to resources that can help</a:t>
            </a:r>
            <a:endParaRPr lang="en-US" b="0" u="none" dirty="0">
              <a:latin typeface="Arial"/>
              <a:ea typeface="Arial"/>
              <a:cs typeface="Arial"/>
            </a:endParaRPr>
          </a:p>
          <a:p>
            <a:pPr marL="171450" indent="-171450">
              <a:buFont typeface="Arial" panose="020B0604020202020204" pitchFamily="34" charset="0"/>
              <a:buChar char="•"/>
            </a:pPr>
            <a:r>
              <a:rPr lang="en-US" b="0" u="none" dirty="0">
                <a:latin typeface="Arial"/>
                <a:ea typeface="Arial"/>
                <a:cs typeface="Arial"/>
                <a:sym typeface="Arial"/>
              </a:rPr>
              <a:t>That can be a brief, 5 minute conversation (or longer if needed) to plant the seed that recovery</a:t>
            </a:r>
            <a:r>
              <a:rPr lang="en-US" dirty="0">
                <a:latin typeface="Arial"/>
                <a:ea typeface="Arial"/>
                <a:cs typeface="Arial"/>
                <a:sym typeface="Arial"/>
              </a:rPr>
              <a:t>/safer use</a:t>
            </a:r>
            <a:r>
              <a:rPr lang="en-US" b="0" u="none" dirty="0">
                <a:latin typeface="Arial"/>
                <a:ea typeface="Arial"/>
                <a:cs typeface="Arial"/>
                <a:sym typeface="Arial"/>
              </a:rPr>
              <a:t> is possible – that is why this training is called Five Minutes to Help</a:t>
            </a:r>
            <a:endParaRPr b="0" u="none" dirty="0">
              <a:latin typeface="Arial"/>
              <a:ea typeface="Arial"/>
              <a:cs typeface="Arial"/>
              <a:sym typeface="Arial"/>
            </a:endParaRPr>
          </a:p>
        </p:txBody>
      </p:sp>
      <p:sp>
        <p:nvSpPr>
          <p:cNvPr id="365" name="Google Shape;365;g59722f0708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9722f0708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9722f0708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Building a relationship with the patient starts with body language and using these techniques to help the patient feel comfortable talking to you</a:t>
            </a:r>
          </a:p>
          <a:p>
            <a:pPr marL="457200" lvl="0" indent="-317500" algn="l" rtl="0">
              <a:spcBef>
                <a:spcPts val="0"/>
              </a:spcBef>
              <a:spcAft>
                <a:spcPts val="0"/>
              </a:spcAft>
              <a:buSzPts val="1400"/>
              <a:buChar char="●"/>
            </a:pPr>
            <a:r>
              <a:rPr lang="en-US" dirty="0"/>
              <a:t>We know that people who are revived using Narcan often have a strong emotional reaction after waking up – we want to help the patient calm down if they are in that state</a:t>
            </a:r>
          </a:p>
          <a:p>
            <a:pPr marL="457200" lvl="0" indent="-317500" algn="l" rtl="0">
              <a:spcBef>
                <a:spcPts val="0"/>
              </a:spcBef>
              <a:spcAft>
                <a:spcPts val="0"/>
              </a:spcAft>
              <a:buSzPts val="1400"/>
              <a:buChar char="●"/>
            </a:pPr>
            <a:r>
              <a:rPr lang="en-US" dirty="0"/>
              <a:t>Don’t stand over the patient – ask if you can come near them and get down to their eye level so they don’t feel intimated by you </a:t>
            </a:r>
          </a:p>
          <a:p>
            <a:pPr marL="457200" lvl="0" indent="-317500" algn="l" rtl="0">
              <a:spcBef>
                <a:spcPts val="0"/>
              </a:spcBef>
              <a:spcAft>
                <a:spcPts val="0"/>
              </a:spcAft>
              <a:buSzPts val="1400"/>
              <a:buChar char="●"/>
            </a:pPr>
            <a:r>
              <a:rPr lang="en-US" dirty="0"/>
              <a:t>Be patient and wait for the patient to become oriented</a:t>
            </a:r>
          </a:p>
          <a:p>
            <a:pPr marL="457200" lvl="0" indent="-317500" algn="l" rtl="0">
              <a:spcBef>
                <a:spcPts val="0"/>
              </a:spcBef>
              <a:spcAft>
                <a:spcPts val="0"/>
              </a:spcAft>
              <a:buSzPts val="1400"/>
              <a:buChar char="●"/>
            </a:pPr>
            <a:r>
              <a:rPr lang="en-US" dirty="0"/>
              <a:t>Use gender neutral terms and/or ask the patient what pronouns they use. This will help the patient feel more comfortable with you and show that you respect them as a person</a:t>
            </a:r>
          </a:p>
          <a:p>
            <a:pPr marL="457200" lvl="0" indent="-317500" algn="l" rtl="0">
              <a:spcBef>
                <a:spcPts val="0"/>
              </a:spcBef>
              <a:spcAft>
                <a:spcPts val="0"/>
              </a:spcAft>
              <a:buSzPts val="1400"/>
              <a:buChar char="●"/>
            </a:pPr>
            <a:r>
              <a:rPr lang="en-US" dirty="0"/>
              <a:t>If the person has a strong emotional reaction, you can do the slow deep breathing exercise we did at the beginning of the training</a:t>
            </a:r>
          </a:p>
          <a:p>
            <a:pPr marL="457200" lvl="0" indent="-317500" algn="l" rtl="0">
              <a:spcBef>
                <a:spcPts val="0"/>
              </a:spcBef>
              <a:spcAft>
                <a:spcPts val="0"/>
              </a:spcAft>
              <a:buSzPts val="1400"/>
              <a:buChar char="●"/>
            </a:pPr>
            <a:r>
              <a:rPr lang="en-US" dirty="0"/>
              <a:t>Join the person in their verbal tone and pace so they feel comfortable talking to you</a:t>
            </a:r>
            <a:endParaRPr lang="en-US" dirty="0">
              <a:cs typeface="Calibri"/>
            </a:endParaRPr>
          </a:p>
        </p:txBody>
      </p:sp>
      <p:sp>
        <p:nvSpPr>
          <p:cNvPr id="372" name="Google Shape;372;g59722f0708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4e1ead4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4e1ead4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Review key objectives</a:t>
            </a:r>
            <a:endParaRPr dirty="0"/>
          </a:p>
        </p:txBody>
      </p:sp>
      <p:sp>
        <p:nvSpPr>
          <p:cNvPr id="175" name="Google Shape;175;g5c4e1ead4c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video explains the difference between sympathy and empathy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you watch this video, look out for the various rapid rapport techniques we just discussed – we will be discussing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Instructors: Play the video either from the slide or open this link: </a:t>
            </a:r>
            <a:r>
              <a:rPr lang="en-US" dirty="0"/>
              <a:t>https://brenebrown.com/videos/rsa-short-empathy/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274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Rapid Rapport Discussion (4-5 minutes)</a:t>
            </a:r>
            <a:endParaRPr lang="en-US" i="0" dirty="0"/>
          </a:p>
          <a:p>
            <a:pPr marL="171450" lvl="0" indent="-171450" algn="l" rtl="0">
              <a:spcBef>
                <a:spcPts val="0"/>
              </a:spcBef>
              <a:spcAft>
                <a:spcPts val="0"/>
              </a:spcAft>
              <a:buFont typeface="Arial" panose="020B0604020202020204" pitchFamily="34" charset="0"/>
              <a:buChar char="•"/>
            </a:pPr>
            <a:r>
              <a:rPr lang="en-US" i="0" dirty="0"/>
              <a:t>Lead the group in a brief conversation answering the questions on the slide</a:t>
            </a:r>
          </a:p>
        </p:txBody>
      </p:sp>
      <p:sp>
        <p:nvSpPr>
          <p:cNvPr id="4" name="Slide Number Placeholder 3"/>
          <p:cNvSpPr>
            <a:spLocks noGrp="1"/>
          </p:cNvSpPr>
          <p:nvPr>
            <p:ph type="sldNum" sz="quarter" idx="5"/>
          </p:nvPr>
        </p:nvSpPr>
        <p:spPr/>
        <p:txBody>
          <a:bodyPr/>
          <a:lstStyle/>
          <a:p>
            <a:fld id="{857A0DAF-54C7-4053-8D3B-CDB5BB994E72}" type="slidenum">
              <a:rPr lang="en-US" smtClean="0"/>
              <a:t>41</a:t>
            </a:fld>
            <a:endParaRPr lang="en-US"/>
          </a:p>
        </p:txBody>
      </p:sp>
    </p:spTree>
    <p:extLst>
      <p:ext uri="{BB962C8B-B14F-4D97-AF65-F5344CB8AC3E}">
        <p14:creationId xmlns:p14="http://schemas.microsoft.com/office/powerpoint/2010/main" val="325392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Your traditional role in EMS may be to act as a problem solver. Motivational Interviewing may require you to put that hat down for a few minutes, and just listen to the patient</a:t>
            </a:r>
          </a:p>
          <a:p>
            <a:pPr marL="171450" lvl="0" indent="-171450" algn="l" rtl="0">
              <a:spcBef>
                <a:spcPts val="0"/>
              </a:spcBef>
              <a:spcAft>
                <a:spcPts val="0"/>
              </a:spcAft>
              <a:buFont typeface="Arial" panose="020B0604020202020204" pitchFamily="34" charset="0"/>
              <a:buChar char="•"/>
            </a:pPr>
            <a:r>
              <a:rPr lang="en-US" dirty="0"/>
              <a:t>Motivational Interviewing can remind you to listen to the patients’ potential motivations for seeking change and then using those motivations to help them</a:t>
            </a:r>
          </a:p>
          <a:p>
            <a:pPr marL="171450" lvl="0" indent="-171450" algn="l" rtl="0">
              <a:spcBef>
                <a:spcPts val="0"/>
              </a:spcBef>
              <a:spcAft>
                <a:spcPts val="0"/>
              </a:spcAft>
              <a:buFont typeface="Arial" panose="020B0604020202020204" pitchFamily="34" charset="0"/>
              <a:buChar char="•"/>
            </a:pPr>
            <a:r>
              <a:rPr lang="en-US" dirty="0"/>
              <a:t>It is very possible that the patient may not be ready to be connected to resources that day, but using MI helps you plant a seed for if/when the patient is ready</a:t>
            </a:r>
          </a:p>
          <a:p>
            <a:pPr marL="171450" lvl="0" indent="-171450" algn="l" rtl="0">
              <a:spcBef>
                <a:spcPts val="0"/>
              </a:spcBef>
              <a:spcAft>
                <a:spcPts val="0"/>
              </a:spcAft>
              <a:buFont typeface="Arial" panose="020B0604020202020204" pitchFamily="34" charset="0"/>
              <a:buChar char="•"/>
            </a:pPr>
            <a:r>
              <a:rPr lang="en-US" dirty="0"/>
              <a:t>MI recognizes that the patient is the best person to make decisions about their life and they are the only person who can really make a change in their own life</a:t>
            </a:r>
          </a:p>
          <a:p>
            <a:pPr marL="171450" indent="-171450">
              <a:buFont typeface="Arial" panose="020B0604020202020204" pitchFamily="34" charset="0"/>
              <a:buChar char="•"/>
            </a:pPr>
            <a:r>
              <a:rPr lang="en-US" dirty="0"/>
              <a:t>MI can help to influence/encourage progression through the stages of change </a:t>
            </a:r>
            <a:endParaRPr dirty="0">
              <a:cs typeface="Calibri" panose="020F0502020204030204"/>
            </a:endParaRPr>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c804a13b1_0_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5c804a13b1_0_6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MI is based on the premise that the ideas most likely to succeed are those generated by the individual. The person will be most successful when they come up with the ideas themself</a:t>
            </a:r>
          </a:p>
          <a:p>
            <a:pPr marL="171450" lvl="0" indent="-171450" algn="l" rtl="0">
              <a:spcBef>
                <a:spcPts val="0"/>
              </a:spcBef>
              <a:spcAft>
                <a:spcPts val="0"/>
              </a:spcAft>
              <a:buFont typeface="Arial" panose="020B0604020202020204" pitchFamily="34" charset="0"/>
              <a:buChar char="•"/>
            </a:pPr>
            <a:r>
              <a:rPr lang="en-US" dirty="0"/>
              <a:t>You are there to help them figure out what motivates them through a collaborative relationship</a:t>
            </a:r>
          </a:p>
          <a:p>
            <a:pPr marL="171450" indent="-171450">
              <a:buFont typeface="Arial" panose="020B0604020202020204" pitchFamily="34" charset="0"/>
              <a:buChar char="•"/>
            </a:pPr>
            <a:r>
              <a:rPr lang="en-US" dirty="0"/>
              <a:t>Keep the stages of behavior change in mind – you are a facilitator trying to plant a seed that will help the patient move from one stage to the next</a:t>
            </a:r>
            <a:endParaRPr dirty="0"/>
          </a:p>
        </p:txBody>
      </p:sp>
      <p:sp>
        <p:nvSpPr>
          <p:cNvPr id="386" name="Google Shape;386;g5c804a13b1_0_6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c4e1ead4c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There are a couple of core guiding principles that you can use throughout your interactions with patients</a:t>
            </a:r>
            <a:endParaRPr lang="en-US" dirty="0">
              <a:cs typeface="Calibri"/>
            </a:endParaRPr>
          </a:p>
          <a:p>
            <a:pPr marL="171450" lvl="0" indent="-171450" algn="l" rtl="0">
              <a:spcBef>
                <a:spcPts val="0"/>
              </a:spcBef>
              <a:spcAft>
                <a:spcPts val="0"/>
              </a:spcAft>
              <a:buFont typeface="Arial" panose="020B0604020202020204" pitchFamily="34" charset="0"/>
              <a:buChar char="•"/>
            </a:pPr>
            <a:endParaRPr lang="en-US" dirty="0">
              <a:cs typeface="Calibri"/>
            </a:endParaRPr>
          </a:p>
          <a:p>
            <a:pPr marL="171450" lvl="0" indent="-171450" algn="l" rtl="0">
              <a:spcBef>
                <a:spcPts val="0"/>
              </a:spcBef>
              <a:spcAft>
                <a:spcPts val="0"/>
              </a:spcAft>
              <a:buFont typeface="Arial" panose="020B0604020202020204" pitchFamily="34" charset="0"/>
              <a:buChar char="•"/>
            </a:pPr>
            <a:r>
              <a:rPr lang="en-US" dirty="0"/>
              <a:t>Motivational Interviewing: 4 Guiding Principles</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Express empathy: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By showing compassion and understanding while actively listening to a patient, you can express empathy to the patient to show that you can provide support for them through a collaborative relationship</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Develop discrepancy: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You can help the person see that their personal values/goals do not necessarily align with their current behavior</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Be sure to do this in a non-judgmental way by separating the person from their behavior and helping them understand that their behavior of using substances or using them in an unhealthy way may not align with their personal goals/values</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Roll with resistance:</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Some people have a strong emotional reaction after being woken up with Narcan and you may encounter some resistance from them</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Use the skills we have talked about (ex. Deep breathing, rapid rapport techniques, etc.) to help calm that person down</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The goal is not to force people into treatment. The goal is to plant a seed so the person knows there are resources available for if/when they are ready</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Support self-efficacy: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Pointing out any example of success can be helpful for the patient. Even if the success may seem small to you, it may actually be a big deal to the patient</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For example, someone may have stopped using for 3 days. While this may not seem like a big deal to you, that was probably very difficult for the person so you can use that as a way to provide positive reinforcement and promote self efficacy</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This will help the person understand that they are capable of change</a:t>
            </a:r>
            <a:endParaRPr lang="en-US" dirty="0">
              <a:cs typeface="Calibri"/>
            </a:endParaRPr>
          </a:p>
        </p:txBody>
      </p:sp>
      <p:sp>
        <p:nvSpPr>
          <p:cNvPr id="392" name="Google Shape;392;g5c4e1ead4c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Sans-Serif" panose="020B0604020202020204" pitchFamily="34" charset="0"/>
              <a:buChar char="•"/>
            </a:pPr>
            <a:r>
              <a:rPr lang="en-US"/>
              <a:t>Motivational interviewing is a complex skill that can take a long time to master. We are not going to be experts at this by the end of a 4-hour training, but we want to give you some basic MI skills to practice when working with patients</a:t>
            </a:r>
          </a:p>
          <a:p>
            <a:pPr marL="171450" indent="-171450">
              <a:buFont typeface="Arial,Sans-Serif" panose="020B0604020202020204" pitchFamily="34" charset="0"/>
              <a:buChar char="•"/>
            </a:pPr>
            <a:r>
              <a:rPr lang="en-US" dirty="0"/>
              <a:t>There are 3 MI techniques we will go over today</a:t>
            </a:r>
            <a:endParaRPr lang="en-US" dirty="0">
              <a:cs typeface="Calibri"/>
            </a:endParaRPr>
          </a:p>
          <a:p>
            <a:pPr marL="628650" lvl="1" indent="-171450">
              <a:buFont typeface="Arial,Sans-Serif" panose="020B0604020202020204" pitchFamily="34" charset="0"/>
              <a:buChar char="•"/>
            </a:pPr>
            <a:r>
              <a:rPr lang="en-US" dirty="0"/>
              <a:t>OARS</a:t>
            </a:r>
            <a:endParaRPr lang="en-US" dirty="0">
              <a:cs typeface="Calibri"/>
            </a:endParaRPr>
          </a:p>
          <a:p>
            <a:pPr marL="628650" lvl="1" indent="-171450">
              <a:buFont typeface="Arial,Sans-Serif" panose="020B0604020202020204" pitchFamily="34" charset="0"/>
              <a:buChar char="•"/>
            </a:pPr>
            <a:r>
              <a:rPr lang="en-US" dirty="0"/>
              <a:t>Eliciting change talk</a:t>
            </a:r>
            <a:endParaRPr lang="en-US" dirty="0">
              <a:cs typeface="Calibri"/>
            </a:endParaRPr>
          </a:p>
          <a:p>
            <a:pPr marL="628650" lvl="1" indent="-171450">
              <a:buFont typeface="Arial,Sans-Serif" panose="020B0604020202020204" pitchFamily="34" charset="0"/>
              <a:buChar char="•"/>
            </a:pPr>
            <a:r>
              <a:rPr lang="en-US" dirty="0"/>
              <a:t>Generating commitment</a:t>
            </a:r>
          </a:p>
          <a:p>
            <a:pPr marL="171450" lvl="0" indent="-171450" algn="l">
              <a:spcBef>
                <a:spcPts val="0"/>
              </a:spcBef>
              <a:spcAft>
                <a:spcPts val="0"/>
              </a:spcAft>
              <a:buFont typeface="Arial" panose="020B0604020202020204" pitchFamily="34" charset="0"/>
              <a:buChar char="•"/>
            </a:pPr>
            <a:r>
              <a:rPr lang="en-US" dirty="0"/>
              <a:t>We will start with the acronym OARS</a:t>
            </a:r>
            <a:endParaRPr lang="en-US" dirty="0">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2905067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Review the acronym OARS (open ended questions, affirmation, reflections, and summarization)</a:t>
            </a:r>
          </a:p>
          <a:p>
            <a:pPr marL="171450" indent="-171450">
              <a:buFont typeface="Arial" panose="020B0604020202020204" pitchFamily="34" charset="0"/>
              <a:buChar char="•"/>
            </a:pPr>
            <a:r>
              <a:rPr lang="en-US" dirty="0"/>
              <a:t>The goal of OARS is to build a relationship with the patient and to understand what they are going through so you can help them take the next step</a:t>
            </a:r>
            <a:endParaRPr lang="en-US" dirty="0">
              <a:cs typeface="Calibri"/>
            </a:endParaRPr>
          </a:p>
        </p:txBody>
      </p:sp>
      <p:sp>
        <p:nvSpPr>
          <p:cNvPr id="408" name="Google Shape;4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dirty="0"/>
              <a:t>The O in OARS stands for open-ended questions, which are questions that can NOT be answered with yes or no</a:t>
            </a:r>
          </a:p>
          <a:p>
            <a:pPr marL="171450" lvl="0" indent="-171450" algn="l" rtl="0">
              <a:spcBef>
                <a:spcPts val="0"/>
              </a:spcBef>
              <a:spcAft>
                <a:spcPts val="0"/>
              </a:spcAft>
              <a:buClr>
                <a:schemeClr val="dk1"/>
              </a:buClr>
              <a:buSzPts val="1100"/>
              <a:buFont typeface="Arial" panose="020B0604020202020204" pitchFamily="34" charset="0"/>
              <a:buChar char="•"/>
            </a:pPr>
            <a:r>
              <a:rPr lang="en-US" b="0" dirty="0"/>
              <a:t>Use open ended questions to understand the person’s personal motivations, goals, and reasons for using. Once you have a better understanding of that, you can help the patient figure out what they want to do next</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0695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Open Ended Questions (8-10 minutes)</a:t>
            </a:r>
            <a:endParaRPr lang="en-US" dirty="0"/>
          </a:p>
          <a:p>
            <a:pPr marL="171450" indent="-171450">
              <a:buFont typeface="Arial" panose="020B0604020202020204" pitchFamily="34" charset="0"/>
              <a:buChar char="•"/>
            </a:pPr>
            <a:r>
              <a:rPr lang="en-US" dirty="0"/>
              <a:t>The purpose of this activity is to practice using open ended questions in daily life before using them in the context of talking to patients with SUD</a:t>
            </a:r>
          </a:p>
          <a:p>
            <a:pPr marL="171450" indent="-171450">
              <a:buFont typeface="Arial" panose="020B0604020202020204" pitchFamily="34" charset="0"/>
              <a:buChar char="•"/>
            </a:pPr>
            <a:r>
              <a:rPr lang="en-US" dirty="0"/>
              <a:t>Make groups of 2 people</a:t>
            </a:r>
            <a:endParaRPr lang="en-US" dirty="0">
              <a:cs typeface="Calibri"/>
            </a:endParaRPr>
          </a:p>
          <a:p>
            <a:pPr marL="171450" indent="-171450">
              <a:buFont typeface="Arial" panose="020B0604020202020204" pitchFamily="34" charset="0"/>
              <a:buChar char="•"/>
            </a:pPr>
            <a:r>
              <a:rPr lang="en-US" dirty="0"/>
              <a:t>Each partner should take turns asking open ended questions and answering the questions based on one of the scenarios on the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7126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Now we will try asking open ended questions in the context of talking to patients post-overdose</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1" dirty="0"/>
              <a:t>Instructors: Put the questions on the left box on the screen first and ask a volunteer to rephrase it to be an open ended question. You can do the first one yourself as an example. There are no right or wrong answers, as long as the rephrased question cannot be answered with yes or no.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058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i="0" dirty="0"/>
              <a:t>Throughout this training, we want to hear about your experiences from interactions with patients</a:t>
            </a: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not asking you to spend hours with patients to get them to go to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You are not going to be a therapist or addiction counselor by the end of this training</a:t>
            </a:r>
            <a:endParaRPr lang="en-US" sz="1200" b="0" i="0" u="none" strike="noStrike" cap="none" dirty="0">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asking you to spend about 5 minutes </a:t>
            </a:r>
            <a:r>
              <a:rPr lang="en-US" dirty="0">
                <a:solidFill>
                  <a:schemeClr val="dk1"/>
                </a:solidFill>
                <a:latin typeface="Calibri"/>
                <a:ea typeface="Calibri"/>
                <a:cs typeface="Calibri"/>
                <a:sym typeface="Calibri"/>
              </a:rPr>
              <a:t>to talk with</a:t>
            </a:r>
            <a:r>
              <a:rPr lang="en-US" sz="1200" b="0" i="0" u="none" strike="noStrike" cap="none" dirty="0">
                <a:solidFill>
                  <a:schemeClr val="dk1"/>
                </a:solidFill>
                <a:effectLst/>
                <a:latin typeface="Calibri"/>
                <a:ea typeface="Calibri"/>
                <a:cs typeface="Calibri"/>
                <a:sym typeface="Calibri"/>
              </a:rPr>
              <a:t> your patients with empathy about their options to get help</a:t>
            </a:r>
            <a:r>
              <a:rPr lang="en-US" dirty="0">
                <a:solidFill>
                  <a:schemeClr val="dk1"/>
                </a:solidFill>
                <a:latin typeface="Calibri"/>
                <a:ea typeface="Calibri"/>
                <a:cs typeface="Calibri"/>
                <a:sym typeface="Calibri"/>
              </a:rPr>
              <a:t> </a:t>
            </a:r>
            <a:r>
              <a:rPr lang="en-US" dirty="0">
                <a:sym typeface="Calibri"/>
              </a:rPr>
              <a:t>(that's why this training is called Five Minutes to Help)</a:t>
            </a:r>
            <a:endParaRPr lang="en-US" sz="1200" b="0" i="0" u="none" strike="noStrike" cap="none" dirty="0">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also asking that you learn about the resources available in the state and in your communities so you can tell your patients about </a:t>
            </a:r>
            <a:r>
              <a:rPr lang="en-US" dirty="0">
                <a:solidFill>
                  <a:schemeClr val="dk1"/>
                </a:solidFill>
                <a:latin typeface="Calibri"/>
                <a:ea typeface="Calibri"/>
                <a:cs typeface="Calibri"/>
                <a:sym typeface="Calibri"/>
              </a:rPr>
              <a:t>the support that is available for them</a:t>
            </a:r>
            <a:endParaRPr lang="en-US" sz="1200" b="0" i="1"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purpose of this training is to give you more skills in your toolbox to help your patients and communities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2865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Instructors: Put the questions on the left box on the screen first and ask a volunteer to rephrase it to be an open ended question. You can do the first one yourself as an example. There are no right or wrong answers, as long as the rephrased question cannot be answered with yes or no.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7173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dirty="0"/>
              <a:t>The next part of OARS is Affirmations</a:t>
            </a:r>
          </a:p>
          <a:p>
            <a:pPr marL="171450" lvl="0" indent="-171450" algn="l" rtl="0">
              <a:spcBef>
                <a:spcPts val="0"/>
              </a:spcBef>
              <a:spcAft>
                <a:spcPts val="0"/>
              </a:spcAft>
              <a:buFont typeface="Arial" panose="020B0604020202020204" pitchFamily="34" charset="0"/>
              <a:buChar char="•"/>
            </a:pPr>
            <a:r>
              <a:rPr lang="en-US" b="0" u="none" dirty="0"/>
              <a:t>Affirmations help the person feel more comfortable talking to you and will likely continue the conversation</a:t>
            </a:r>
          </a:p>
          <a:p>
            <a:pPr marL="171450" lvl="0" indent="-171450" algn="l" rtl="0">
              <a:spcBef>
                <a:spcPts val="0"/>
              </a:spcBef>
              <a:spcAft>
                <a:spcPts val="0"/>
              </a:spcAft>
              <a:buFont typeface="Arial" panose="020B0604020202020204" pitchFamily="34" charset="0"/>
              <a:buChar char="•"/>
            </a:pPr>
            <a:r>
              <a:rPr lang="en-US" b="0" u="none" dirty="0"/>
              <a:t>Emphasize people’s small successes (ex. Not using substances for a few days, going to a Harm Reduction Center to exchange a syringe, etc.)</a:t>
            </a:r>
          </a:p>
          <a:p>
            <a:pPr marL="171450" lvl="0" indent="-171450" algn="l" rtl="0">
              <a:spcBef>
                <a:spcPts val="0"/>
              </a:spcBef>
              <a:spcAft>
                <a:spcPts val="0"/>
              </a:spcAft>
              <a:buFont typeface="Arial" panose="020B0604020202020204" pitchFamily="34" charset="0"/>
              <a:buChar char="•"/>
            </a:pPr>
            <a:r>
              <a:rPr lang="en-US" b="0" u="none" dirty="0"/>
              <a:t>Even if the success seems small to you, it may be a big accomplishment for the patient</a:t>
            </a:r>
          </a:p>
          <a:p>
            <a:pPr marL="171450" lvl="0" indent="-171450" algn="l" rtl="0">
              <a:spcBef>
                <a:spcPts val="0"/>
              </a:spcBef>
              <a:spcAft>
                <a:spcPts val="0"/>
              </a:spcAft>
              <a:buFont typeface="Arial" panose="020B0604020202020204" pitchFamily="34" charset="0"/>
              <a:buChar char="•"/>
            </a:pPr>
            <a:r>
              <a:rPr lang="en-US" b="0" u="none" dirty="0"/>
              <a:t>Helping the patient feel like they accomplished something important will also support their self-efficacy and encourage them to keep trying even after a set back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1777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Review examples on the slide</a:t>
            </a:r>
          </a:p>
          <a:p>
            <a:pPr marL="171450" lvl="0" indent="-171450" algn="l" rtl="0">
              <a:spcBef>
                <a:spcPts val="0"/>
              </a:spcBef>
              <a:spcAft>
                <a:spcPts val="0"/>
              </a:spcAft>
              <a:buFont typeface="Arial" panose="020B0604020202020204" pitchFamily="34" charset="0"/>
              <a:buChar char="•"/>
            </a:pPr>
            <a:r>
              <a:rPr lang="en-US" dirty="0"/>
              <a:t>If you can’t think of anything, you can simply thank the patient for talking to you in that moment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3556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Reflective listening communicates to the patient that you are listening and that you are trying to understand what they are saying</a:t>
            </a:r>
          </a:p>
          <a:p>
            <a:pPr marL="171450" indent="-171450">
              <a:buFont typeface="Arial" panose="020B0604020202020204" pitchFamily="34" charset="0"/>
              <a:buChar char="•"/>
            </a:pPr>
            <a:r>
              <a:rPr lang="en-US" dirty="0"/>
              <a:t>You can repeat back to them what they said to make sure you understand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6092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dirty="0"/>
              <a:t>Review examples of reflections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4840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9876edb64_1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9876edb64_1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The last letter in OARS is Summarization</a:t>
            </a:r>
          </a:p>
          <a:p>
            <a:pPr marL="171450" lvl="0" indent="-171450" algn="l" rtl="0">
              <a:spcBef>
                <a:spcPts val="0"/>
              </a:spcBef>
              <a:spcAft>
                <a:spcPts val="0"/>
              </a:spcAft>
              <a:buFont typeface="Arial" panose="020B0604020202020204" pitchFamily="34" charset="0"/>
              <a:buChar char="•"/>
            </a:pPr>
            <a:r>
              <a:rPr lang="en-US" b="0" u="none" dirty="0"/>
              <a:t>This helps bring a conclusion to the conversation and will ideally lead to next steps (ex. Giving a patient the phone number to </a:t>
            </a:r>
            <a:r>
              <a:rPr lang="en-US" b="0" u="none" dirty="0" err="1"/>
              <a:t>ReachNJ</a:t>
            </a:r>
            <a:r>
              <a:rPr lang="en-US" b="0" u="none" dirty="0"/>
              <a:t> or a Harm Reduction Center, leaving naloxone behind with a patient or loved one, etc.)</a:t>
            </a:r>
            <a:endParaRPr lang="en-US" dirty="0"/>
          </a:p>
          <a:p>
            <a:pPr marL="0" lvl="0" indent="0" algn="l" rtl="0">
              <a:spcBef>
                <a:spcPts val="0"/>
              </a:spcBef>
              <a:spcAft>
                <a:spcPts val="0"/>
              </a:spcAft>
              <a:buNone/>
            </a:pPr>
            <a:endParaRPr dirty="0"/>
          </a:p>
        </p:txBody>
      </p:sp>
      <p:sp>
        <p:nvSpPr>
          <p:cNvPr id="447" name="Google Shape;447;g59876edb64_1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4 concepts in OARS and ask if anyone has any questions about them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5218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Now we will talk about the second MI technique: eliciting change talk</a:t>
            </a:r>
          </a:p>
          <a:p>
            <a:pPr marL="171450" lvl="0" indent="-171450" algn="l" rtl="0">
              <a:spcBef>
                <a:spcPts val="0"/>
              </a:spcBef>
              <a:spcAft>
                <a:spcPts val="0"/>
              </a:spcAft>
              <a:buFont typeface="Arial" panose="020B0604020202020204" pitchFamily="34" charset="0"/>
              <a:buChar char="•"/>
            </a:pPr>
            <a:endParaRPr lang="en-US" dirty="0"/>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extLst>
      <p:ext uri="{BB962C8B-B14F-4D97-AF65-F5344CB8AC3E}">
        <p14:creationId xmlns:p14="http://schemas.microsoft.com/office/powerpoint/2010/main" val="2389875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c4e1ead4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c4e1ead4c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Change talk is the language someone may use that can hint at their potential and willingness to change their behavior</a:t>
            </a:r>
          </a:p>
          <a:p>
            <a:pPr marL="171450" lvl="0" indent="-171450" algn="l" rtl="0">
              <a:spcBef>
                <a:spcPts val="0"/>
              </a:spcBef>
              <a:spcAft>
                <a:spcPts val="0"/>
              </a:spcAft>
              <a:buFont typeface="Arial" panose="020B0604020202020204" pitchFamily="34" charset="0"/>
              <a:buChar char="•"/>
            </a:pPr>
            <a:r>
              <a:rPr lang="en-US" b="0" u="none" dirty="0"/>
              <a:t>Look out for this type of talk and use it as an opportunity to motivate the person to change</a:t>
            </a:r>
          </a:p>
        </p:txBody>
      </p:sp>
      <p:sp>
        <p:nvSpPr>
          <p:cNvPr id="455" name="Google Shape;455;g5c4e1ead4c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c804a13b1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c804a13b1_0_7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 goal of listening for change talk is to find more opportunities to continue the conversation with the intention of offering resources if the person is ready now or will be in the future</a:t>
            </a:r>
          </a:p>
          <a:p>
            <a:pPr marL="171450" lvl="0" indent="-171450" algn="l" rtl="0">
              <a:spcBef>
                <a:spcPts val="0"/>
              </a:spcBef>
              <a:spcAft>
                <a:spcPts val="0"/>
              </a:spcAft>
              <a:buFont typeface="Arial" panose="020B0604020202020204" pitchFamily="34" charset="0"/>
              <a:buChar char="•"/>
            </a:pPr>
            <a:r>
              <a:rPr lang="en-US" dirty="0"/>
              <a:t>Review examples on the slide</a:t>
            </a:r>
          </a:p>
        </p:txBody>
      </p:sp>
      <p:sp>
        <p:nvSpPr>
          <p:cNvPr id="463" name="Google Shape;463;g5c804a13b1_0_7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c804a13b1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c804a13b1_0_7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is a real quote </a:t>
            </a:r>
            <a:r>
              <a:rPr lang="en-US" dirty="0">
                <a:solidFill>
                  <a:schemeClr val="dk1"/>
                </a:solidFill>
                <a:latin typeface="Calibri"/>
                <a:ea typeface="Calibri"/>
                <a:cs typeface="Calibri"/>
                <a:sym typeface="Calibri"/>
              </a:rPr>
              <a:t>from</a:t>
            </a:r>
            <a:r>
              <a:rPr lang="en-US" sz="1200" b="0" i="0" u="none" strike="noStrike" cap="none" dirty="0">
                <a:solidFill>
                  <a:schemeClr val="dk1"/>
                </a:solidFill>
                <a:effectLst/>
                <a:latin typeface="Calibri"/>
                <a:ea typeface="Calibri"/>
                <a:cs typeface="Calibri"/>
                <a:sym typeface="Calibri"/>
              </a:rPr>
              <a:t> someone receiving treatment for an opioid addiction</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While of course not every person who uses substances will be responsive every time, some will be</a:t>
            </a:r>
            <a:r>
              <a:rPr lang="en-US" dirty="0">
                <a:solidFill>
                  <a:schemeClr val="dk1"/>
                </a:solidFill>
                <a:latin typeface="Calibri"/>
                <a:ea typeface="Calibri"/>
                <a:cs typeface="Calibri"/>
                <a:sym typeface="Calibri"/>
              </a:rPr>
              <a:t> ready</a:t>
            </a:r>
            <a:endParaRPr lang="en-US" dirty="0">
              <a:solidFill>
                <a:schemeClr val="dk1"/>
              </a:solidFill>
              <a:latin typeface="Calibri"/>
              <a:ea typeface="Calibri"/>
              <a:cs typeface="Calibri"/>
            </a:endParaRPr>
          </a:p>
          <a:p>
            <a:pPr marL="171450" indent="-171450">
              <a:buFont typeface="Arial" panose="020B0604020202020204" pitchFamily="34" charset="0"/>
              <a:buChar char="•"/>
            </a:pPr>
            <a:r>
              <a:rPr lang="en-US" dirty="0">
                <a:solidFill>
                  <a:schemeClr val="dk1"/>
                </a:solidFill>
                <a:latin typeface="Calibri"/>
                <a:ea typeface="Calibri"/>
                <a:cs typeface="Calibri"/>
                <a:sym typeface="Calibri"/>
              </a:rPr>
              <a:t>Your job is to make sure the patients who are not ready know that help is available if/when they want it and to connect patients who are ready for help to recovery resources</a:t>
            </a:r>
            <a:endParaRPr lang="en-US" sz="1200" b="0" i="0" u="none" strike="noStrike" cap="none" dirty="0">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Our goal as we go through today’s training, and as you apply the communication techniques out in the field, is to try to connect with patients and to encourage them to get help if/when they are ready</a:t>
            </a:r>
            <a:endParaRPr lang="en-US" sz="1200" b="0" i="0" u="sng" strike="noStrike" cap="none" dirty="0">
              <a:solidFill>
                <a:schemeClr val="dk1"/>
              </a:solidFill>
              <a:effectLst/>
              <a:latin typeface="Calibri"/>
              <a:ea typeface="Calibri"/>
              <a:cs typeface="Calibri"/>
              <a:sym typeface="Calibri"/>
            </a:endParaRPr>
          </a:p>
          <a:p>
            <a:pPr algn="l"/>
            <a:r>
              <a:rPr lang="en-US"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r>
              <a:rPr lang="en-US" i="1" dirty="0"/>
              <a:t>Instructors: you may read the letter form an individual in recovery out loud or give it to participants as a handout and encourage them to read it during a break. The letter is available on the instructor website. </a:t>
            </a:r>
            <a:endParaRPr i="1" dirty="0"/>
          </a:p>
        </p:txBody>
      </p:sp>
      <p:sp>
        <p:nvSpPr>
          <p:cNvPr id="156" name="Google Shape;156;g5c804a13b1_0_7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804a13b1_0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c804a13b1_0_6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Review examples on the slide</a:t>
            </a:r>
            <a:endParaRPr dirty="0"/>
          </a:p>
        </p:txBody>
      </p:sp>
      <p:sp>
        <p:nvSpPr>
          <p:cNvPr id="471" name="Google Shape;471;g5c804a13b1_0_6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c4e1ead4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c4e1ead4c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Change talk increases the chances that your patient will make actual changes.</a:t>
            </a:r>
          </a:p>
          <a:p>
            <a:pPr marL="171450" lvl="0" indent="-171450" algn="l" rtl="0">
              <a:spcBef>
                <a:spcPts val="0"/>
              </a:spcBef>
              <a:spcAft>
                <a:spcPts val="0"/>
              </a:spcAft>
              <a:buFont typeface="Arial" panose="020B0604020202020204" pitchFamily="34" charset="0"/>
              <a:buChar char="•"/>
            </a:pPr>
            <a:r>
              <a:rPr lang="en-US" dirty="0"/>
              <a:t>This is another opportunity to use the open ended questions we practiced earlier</a:t>
            </a:r>
          </a:p>
          <a:p>
            <a:pPr marL="171450" lvl="0" indent="-171450" algn="l" rtl="0">
              <a:spcBef>
                <a:spcPts val="0"/>
              </a:spcBef>
              <a:spcAft>
                <a:spcPts val="0"/>
              </a:spcAft>
              <a:buFont typeface="Arial" panose="020B0604020202020204" pitchFamily="34" charset="0"/>
              <a:buChar char="•"/>
            </a:pPr>
            <a:r>
              <a:rPr lang="en-US" dirty="0"/>
              <a:t>Review examples on slide</a:t>
            </a:r>
          </a:p>
          <a:p>
            <a:pPr marL="171450" lvl="0" indent="-171450" algn="l" rtl="0">
              <a:spcBef>
                <a:spcPts val="0"/>
              </a:spcBef>
              <a:spcAft>
                <a:spcPts val="0"/>
              </a:spcAft>
              <a:buFont typeface="Arial" panose="020B0604020202020204" pitchFamily="34" charset="0"/>
              <a:buChar char="•"/>
            </a:pPr>
            <a:r>
              <a:rPr lang="en-US" dirty="0"/>
              <a:t>You should engage in the way that feels most comfortable to you – give a compliment, make a connection, build rapid rapport, etc.</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478" name="Google Shape;478;g5c4e1ead4c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c4e1ead4c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c4e1ead4c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a:buChar char="•"/>
              <a:defRPr/>
            </a:pPr>
            <a:r>
              <a:rPr lang="en-US" dirty="0">
                <a:cs typeface="Calibri"/>
              </a:rPr>
              <a:t>Motivation for change is strengthened when the person sees the discrepancies between their current situation and their hopes for the future</a:t>
            </a:r>
            <a:endParaRPr lang="en-US"/>
          </a:p>
          <a:p>
            <a:pPr marL="171450" indent="-171450">
              <a:buFont typeface="Arial" panose="020B0604020202020204" pitchFamily="34" charset="0"/>
              <a:buChar char="•"/>
              <a:defRPr/>
            </a:pPr>
            <a:r>
              <a:rPr lang="en-US" dirty="0">
                <a:cs typeface="Calibri"/>
              </a:rPr>
              <a:t>Your role is to help focus the person's attention on how current behavior differs from ideal or desired behavior</a:t>
            </a:r>
          </a:p>
          <a:p>
            <a:pPr marL="171450" indent="-171450">
              <a:buFont typeface="Arial" panose="020B0604020202020204" pitchFamily="34" charset="0"/>
              <a:buChar char="•"/>
              <a:defRPr/>
            </a:pPr>
            <a:r>
              <a:rPr lang="en-US" dirty="0">
                <a:cs typeface="Calibri"/>
              </a:rPr>
              <a:t>Discrepancy is initially highlighted by increasing the person's awareness of the negative personal, familial, or community consequences of a risky behavior and helping them confront the substance use that contributed to the consequences</a:t>
            </a:r>
          </a:p>
          <a:p>
            <a:pPr marL="171450" indent="-171450">
              <a:buFont typeface="Arial" panose="020B0604020202020204" pitchFamily="34" charset="0"/>
              <a:buChar char="•"/>
              <a:defRPr/>
            </a:pPr>
            <a:r>
              <a:rPr lang="en-US" dirty="0">
                <a:cs typeface="Calibri"/>
              </a:rPr>
              <a:t>The patient should be the one to come up with the arguments for change, not the healthcare provider</a:t>
            </a:r>
          </a:p>
        </p:txBody>
      </p:sp>
      <p:sp>
        <p:nvSpPr>
          <p:cNvPr id="485" name="Google Shape;485;g5c4e1ead4c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c4e1ead4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c4e1ead4c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Asking a patient for the pros and cons of their current behavior can be effective in helping them understand the discrepancy between their behavior and their values/goals</a:t>
            </a:r>
          </a:p>
          <a:p>
            <a:pPr marL="171450" lvl="0" indent="-171450" algn="l" rtl="0">
              <a:spcBef>
                <a:spcPts val="0"/>
              </a:spcBef>
              <a:spcAft>
                <a:spcPts val="0"/>
              </a:spcAft>
              <a:buFont typeface="Arial" panose="020B0604020202020204" pitchFamily="34" charset="0"/>
              <a:buChar char="•"/>
            </a:pPr>
            <a:r>
              <a:rPr lang="en-US" dirty="0"/>
              <a:t>Review examples on slide</a:t>
            </a:r>
          </a:p>
        </p:txBody>
      </p:sp>
      <p:sp>
        <p:nvSpPr>
          <p:cNvPr id="492" name="Google Shape;492;g5c4e1ead4c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 last MI technique is generating commitment </a:t>
            </a:r>
          </a:p>
          <a:p>
            <a:pPr marL="171450" lvl="0" indent="-171450" algn="l" rtl="0">
              <a:spcBef>
                <a:spcPts val="0"/>
              </a:spcBef>
              <a:spcAft>
                <a:spcPts val="0"/>
              </a:spcAft>
              <a:buFont typeface="Arial" panose="020B0604020202020204" pitchFamily="34" charset="0"/>
              <a:buChar char="•"/>
            </a:pPr>
            <a:endParaRPr lang="en-US" dirty="0"/>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348514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c4e1ead4c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c4e1ead4c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The best ideas for next steps come from within the individual (intrinsic, goal-based motivation)</a:t>
            </a:r>
          </a:p>
          <a:p>
            <a:pPr marL="171450" lvl="0" indent="-171450" algn="l" rtl="0">
              <a:spcBef>
                <a:spcPts val="0"/>
              </a:spcBef>
              <a:spcAft>
                <a:spcPts val="0"/>
              </a:spcAft>
              <a:buFont typeface="Arial" panose="020B0604020202020204" pitchFamily="34" charset="0"/>
              <a:buChar char="•"/>
            </a:pPr>
            <a:r>
              <a:rPr lang="en-US" b="0" u="none" dirty="0"/>
              <a:t>Meet the patient where they are at instead of telling them what to do next</a:t>
            </a:r>
          </a:p>
          <a:p>
            <a:pPr marL="171450" indent="-171450">
              <a:buFont typeface="Arial" panose="020B0604020202020204" pitchFamily="34" charset="0"/>
              <a:buChar char="•"/>
            </a:pPr>
            <a:r>
              <a:rPr lang="en-US" b="0" u="none"/>
              <a:t>Any type of commitment to a step in the direction of safer drug use/no drug use is a win and make sure the patient knows that</a:t>
            </a:r>
            <a:endParaRPr lang="en-US" b="0" u="none">
              <a:cs typeface="Calibri"/>
            </a:endParaRPr>
          </a:p>
          <a:p>
            <a:pPr marL="171450" lvl="0" indent="-171450" algn="l" rtl="0">
              <a:spcBef>
                <a:spcPts val="0"/>
              </a:spcBef>
              <a:spcAft>
                <a:spcPts val="0"/>
              </a:spcAft>
              <a:buFont typeface="Arial" panose="020B0604020202020204" pitchFamily="34" charset="0"/>
              <a:buChar char="•"/>
            </a:pPr>
            <a:r>
              <a:rPr lang="en-US" b="0" u="none" dirty="0"/>
              <a:t>Your role is not to develop a care plan, but to connect the patient with resources that can help them accomplish what they want their next steps to be</a:t>
            </a:r>
          </a:p>
          <a:p>
            <a:pPr marL="171450" lvl="0" indent="-171450" algn="l" rtl="0">
              <a:spcBef>
                <a:spcPts val="0"/>
              </a:spcBef>
              <a:spcAft>
                <a:spcPts val="0"/>
              </a:spcAft>
              <a:buFont typeface="Arial" panose="020B0604020202020204" pitchFamily="34" charset="0"/>
              <a:buChar char="•"/>
            </a:pPr>
            <a:r>
              <a:rPr lang="en-US" b="0" u="none" dirty="0"/>
              <a:t>Something that seems like a small change to you may be a big win for the patient</a:t>
            </a:r>
            <a:endParaRPr dirty="0"/>
          </a:p>
        </p:txBody>
      </p:sp>
      <p:sp>
        <p:nvSpPr>
          <p:cNvPr id="499" name="Google Shape;499;g5c4e1ead4c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600219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c4e1ead4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c4e1ead4c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ChatBot</a:t>
            </a:r>
            <a:r>
              <a:rPr lang="en-US" sz="1200" b="0" i="0" u="none" strike="noStrike" cap="none" dirty="0">
                <a:solidFill>
                  <a:schemeClr val="dk1"/>
                </a:solidFill>
                <a:effectLst/>
                <a:latin typeface="Calibri"/>
                <a:ea typeface="Calibri"/>
                <a:cs typeface="Calibri"/>
                <a:sym typeface="Calibri"/>
              </a:rPr>
              <a:t> (5-6 minutes)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a:t>
            </a:r>
            <a:r>
              <a:rPr lang="en-US" dirty="0" err="1"/>
              <a:t>ChatBot</a:t>
            </a:r>
            <a:r>
              <a:rPr lang="en-US" dirty="0"/>
              <a:t> is an interactive training tool that provides a practice conversation between a patient and first responder. Scan the QR code with your smartphone camera or go to this link to try it</a:t>
            </a:r>
          </a:p>
          <a:p>
            <a:pPr marL="171450" indent="-171450">
              <a:buFont typeface="Arial" panose="020B0604020202020204" pitchFamily="34" charset="0"/>
              <a:buChar char="•"/>
            </a:pPr>
            <a:r>
              <a:rPr lang="en-US" dirty="0"/>
              <a:t>Note: After scanning the code or going to the link, you must click on the blue "Chat" bubble at the bottom right corner of the screen to start. </a:t>
            </a:r>
          </a:p>
          <a:p>
            <a:pPr marL="171450" indent="-171450">
              <a:buFont typeface="Arial" panose="020B0604020202020204" pitchFamily="34" charset="0"/>
              <a:buChar char="•"/>
            </a:pPr>
            <a:r>
              <a:rPr lang="en-US" dirty="0"/>
              <a:t>Make sure everyone fills out the evaluation link at the end of the </a:t>
            </a:r>
            <a:r>
              <a:rPr lang="en-US" dirty="0" err="1"/>
              <a:t>ChatBot</a:t>
            </a:r>
            <a:endParaRPr lang="en-US" dirty="0"/>
          </a:p>
          <a:p>
            <a:pPr marL="0" indent="0"/>
            <a:endParaRPr lang="en-US" dirty="0"/>
          </a:p>
          <a:p>
            <a:pPr marL="0" indent="0"/>
            <a:r>
              <a:rPr lang="en-US" dirty="0"/>
              <a:t>When they are done, ask the participants:</a:t>
            </a:r>
          </a:p>
          <a:p>
            <a:pPr marL="171450" indent="-171450">
              <a:buChar char="•"/>
            </a:pPr>
            <a:r>
              <a:rPr lang="en-US" i="1" dirty="0"/>
              <a:t>In what ways did the skills you learned during this presentation help you with this activity?</a:t>
            </a:r>
            <a:endParaRPr lang="en-US" i="1" dirty="0">
              <a:cs typeface="Calibri"/>
            </a:endParaRPr>
          </a:p>
          <a:p>
            <a:pPr marL="171450" indent="-171450">
              <a:buChar char="•"/>
            </a:pPr>
            <a:r>
              <a:rPr lang="en-US" i="1" dirty="0"/>
              <a:t>What parts of this activity felt difficult? Easy?</a:t>
            </a:r>
            <a:endParaRPr lang="en-US" i="1" dirty="0">
              <a:cs typeface="Calibri"/>
            </a:endParaRPr>
          </a:p>
          <a:p>
            <a:pPr marL="171450" indent="-171450">
              <a:buChar char="•"/>
            </a:pPr>
            <a:endParaRPr lang="en-US" dirty="0"/>
          </a:p>
          <a:p>
            <a:pPr marL="0" indent="0">
              <a:buNone/>
            </a:pPr>
            <a:r>
              <a:rPr lang="en-US" i="1" dirty="0"/>
              <a:t>Instructors: The </a:t>
            </a:r>
            <a:r>
              <a:rPr lang="en-US" i="1" dirty="0" err="1"/>
              <a:t>ChatBot</a:t>
            </a:r>
            <a:r>
              <a:rPr lang="en-US" i="1" dirty="0"/>
              <a:t> MAY no longer be available after June 30, 2023. Please check the link before presenting the activity. If it does not work, you can skip this slide. </a:t>
            </a:r>
          </a:p>
        </p:txBody>
      </p:sp>
      <p:sp>
        <p:nvSpPr>
          <p:cNvPr id="492" name="Google Shape;492;g5c4e1ead4c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extLst>
      <p:ext uri="{BB962C8B-B14F-4D97-AF65-F5344CB8AC3E}">
        <p14:creationId xmlns:p14="http://schemas.microsoft.com/office/powerpoint/2010/main" val="3158320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c4e1ead4c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5c4e1ead4c_0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Our last </a:t>
            </a:r>
            <a:r>
              <a:rPr lang="en-US" dirty="0"/>
              <a:t>MI</a:t>
            </a:r>
            <a:r>
              <a:rPr lang="en-US" b="0" u="none" dirty="0"/>
              <a:t> acronym is RULE. It summarizes some of the recurring themes throughout this training</a:t>
            </a:r>
          </a:p>
          <a:p>
            <a:pPr marL="171450" lvl="0" indent="-171450" algn="l" rtl="0">
              <a:spcBef>
                <a:spcPts val="0"/>
              </a:spcBef>
              <a:spcAft>
                <a:spcPts val="0"/>
              </a:spcAft>
              <a:buFont typeface="Arial" panose="020B0604020202020204" pitchFamily="34" charset="0"/>
              <a:buChar char="•"/>
            </a:pPr>
            <a:r>
              <a:rPr lang="en-US" b="0" u="none" dirty="0"/>
              <a:t>Review each letter of the acronym and describe what it stands for</a:t>
            </a:r>
            <a:endParaRPr b="0" u="none" dirty="0"/>
          </a:p>
        </p:txBody>
      </p:sp>
      <p:sp>
        <p:nvSpPr>
          <p:cNvPr id="538" name="Google Shape;538;g5c4e1ead4c_0_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extLst>
      <p:ext uri="{BB962C8B-B14F-4D97-AF65-F5344CB8AC3E}">
        <p14:creationId xmlns:p14="http://schemas.microsoft.com/office/powerpoint/2010/main" val="40312583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c4e1ead4c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Review the 4 guiding principles of motivational interviewing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i="1" dirty="0"/>
              <a:t>Instructors: If time permits, you can ask a volunteer to explain in their own words what each principle means. </a:t>
            </a:r>
          </a:p>
          <a:p>
            <a:pPr marL="0" lvl="0" indent="0" algn="l" rtl="0">
              <a:spcBef>
                <a:spcPts val="0"/>
              </a:spcBef>
              <a:spcAft>
                <a:spcPts val="0"/>
              </a:spcAft>
              <a:buNone/>
            </a:pPr>
            <a:endParaRPr dirty="0">
              <a:highlight>
                <a:srgbClr val="FFFFFF"/>
              </a:highlight>
            </a:endParaRPr>
          </a:p>
        </p:txBody>
      </p:sp>
      <p:sp>
        <p:nvSpPr>
          <p:cNvPr id="392" name="Google Shape;392;g5c4e1ead4c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8024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role playing exercise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4341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Discussion about </a:t>
            </a:r>
            <a:r>
              <a:rPr lang="en-US" dirty="0">
                <a:solidFill>
                  <a:schemeClr val="dk1"/>
                </a:solidFill>
                <a:latin typeface="Calibri"/>
                <a:ea typeface="Calibri"/>
                <a:cs typeface="Calibri"/>
                <a:sym typeface="Calibri"/>
              </a:rPr>
              <a:t>Successes </a:t>
            </a:r>
            <a:r>
              <a:rPr lang="en-US" sz="1200" b="0" i="0" u="none" strike="noStrike" cap="none" dirty="0">
                <a:solidFill>
                  <a:schemeClr val="dk1"/>
                </a:solidFill>
                <a:effectLst/>
                <a:latin typeface="Calibri"/>
                <a:ea typeface="Calibri"/>
                <a:cs typeface="Calibri"/>
                <a:sym typeface="Calibri"/>
              </a:rPr>
              <a:t>(5-7 minutes)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a:t>
            </a:r>
            <a:endParaRPr lang="en-US" dirty="0">
              <a:cs typeface="Calibri"/>
            </a:endParaRPr>
          </a:p>
          <a:p>
            <a:pPr marL="628650" lvl="1" indent="-171450">
              <a:buFont typeface="Arial,Sans-Serif" panose="020B0604020202020204" pitchFamily="34" charset="0"/>
              <a:buChar char="•"/>
              <a:defRPr/>
            </a:pPr>
            <a:r>
              <a:rPr lang="en-US" i="1" dirty="0"/>
              <a:t>How many people in the room have treated an overdose patient before?</a:t>
            </a:r>
            <a:endParaRPr lang="en-US" dirty="0"/>
          </a:p>
          <a:p>
            <a:pPr marL="628650" lvl="1" indent="-171450">
              <a:buFont typeface="Arial" panose="020B0604020202020204" pitchFamily="34" charset="0"/>
              <a:buChar char="•"/>
              <a:defRPr/>
            </a:pPr>
            <a:r>
              <a:rPr lang="en-US" i="1" dirty="0"/>
              <a:t>Based on your experiences treating overdose patients, what are some of the </a:t>
            </a:r>
            <a:r>
              <a:rPr lang="en-US" i="1" u="sng" dirty="0"/>
              <a:t>successes</a:t>
            </a:r>
            <a:r>
              <a:rPr lang="en-US" i="1" dirty="0"/>
              <a:t> you have experienced with overdose reversal?</a:t>
            </a:r>
            <a:endParaRPr lang="en-US" i="1">
              <a:cs typeface="Calibri"/>
            </a:endParaRPr>
          </a:p>
          <a:p>
            <a:pPr marL="171450" indent="-171450">
              <a:buFont typeface="Arial" panose="020B0604020202020204" pitchFamily="34" charset="0"/>
              <a:buChar char="•"/>
              <a:defRPr/>
            </a:pPr>
            <a:r>
              <a:rPr lang="en-US" dirty="0"/>
              <a:t>Remember that successes can be small – even if it doesn't feel like a big deal to you as a first responder, it may be a big success for the patient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a:defRPr/>
            </a:pPr>
            <a:r>
              <a:rPr lang="en-US" dirty="0"/>
              <a:t>Some examples of successes include:</a:t>
            </a:r>
            <a:endParaRPr lang="en-US" dirty="0">
              <a:cs typeface="Calibri"/>
            </a:endParaRPr>
          </a:p>
          <a:p>
            <a:pPr marL="171450" indent="-171450">
              <a:buFont typeface="Arial" panose="020B0604020202020204" pitchFamily="34" charset="0"/>
              <a:buChar char="•"/>
              <a:defRPr/>
            </a:pPr>
            <a:r>
              <a:rPr lang="en-US" dirty="0">
                <a:cs typeface="Calibri"/>
              </a:rPr>
              <a:t>Patient went to the hospital</a:t>
            </a:r>
          </a:p>
          <a:p>
            <a:pPr marL="171450" indent="-171450">
              <a:buFont typeface="Arial" panose="020B0604020202020204" pitchFamily="34" charset="0"/>
              <a:buChar char="•"/>
              <a:defRPr/>
            </a:pPr>
            <a:r>
              <a:rPr lang="en-US" dirty="0">
                <a:cs typeface="Calibri"/>
              </a:rPr>
              <a:t>Connected patient with a recovery resource</a:t>
            </a:r>
          </a:p>
          <a:p>
            <a:pPr marL="171450" indent="-171450">
              <a:buFont typeface="Arial" panose="020B0604020202020204" pitchFamily="34" charset="0"/>
              <a:buChar char="•"/>
              <a:defRPr/>
            </a:pPr>
            <a:r>
              <a:rPr lang="en-US" dirty="0">
                <a:cs typeface="Calibri"/>
              </a:rPr>
              <a:t>Patient survived</a:t>
            </a:r>
          </a:p>
          <a:p>
            <a:pPr marL="171450" indent="-171450">
              <a:buFont typeface="Arial" panose="020B0604020202020204" pitchFamily="34" charset="0"/>
              <a:buChar char="•"/>
              <a:defRPr/>
            </a:pPr>
            <a:r>
              <a:rPr lang="en-US" dirty="0">
                <a:cs typeface="Calibri"/>
              </a:rPr>
              <a:t>Left Narcan or other resources behind with a patient, friend, or family member</a:t>
            </a:r>
          </a:p>
          <a:p>
            <a:pPr marL="171450" indent="-171450">
              <a:buFont typeface="Arial" panose="020B0604020202020204" pitchFamily="34" charset="0"/>
              <a:buChar char="•"/>
              <a:defRPr/>
            </a:pPr>
            <a:r>
              <a:rPr lang="en-US" dirty="0">
                <a:cs typeface="Calibri"/>
              </a:rPr>
              <a:t>Had a conversation with a patient about their substance use</a:t>
            </a:r>
          </a:p>
        </p:txBody>
      </p:sp>
      <p:sp>
        <p:nvSpPr>
          <p:cNvPr id="4" name="Slide Number Placeholder 3"/>
          <p:cNvSpPr>
            <a:spLocks noGrp="1"/>
          </p:cNvSpPr>
          <p:nvPr>
            <p:ph type="sldNum" sz="quarter" idx="5"/>
          </p:nvPr>
        </p:nvSpPr>
        <p:spPr/>
        <p:txBody>
          <a:bodyPr/>
          <a:lstStyle/>
          <a:p>
            <a:fld id="{857A0DAF-54C7-4053-8D3B-CDB5BB994E72}" type="slidenum">
              <a:rPr lang="en-US" smtClean="0"/>
              <a:t>7</a:t>
            </a:fld>
            <a:endParaRPr lang="en-US"/>
          </a:p>
        </p:txBody>
      </p:sp>
    </p:spTree>
    <p:extLst>
      <p:ext uri="{BB962C8B-B14F-4D97-AF65-F5344CB8AC3E}">
        <p14:creationId xmlns:p14="http://schemas.microsoft.com/office/powerpoint/2010/main" val="2565784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57900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i="1" dirty="0">
                <a:latin typeface="Arial"/>
                <a:ea typeface="Arial"/>
                <a:cs typeface="Arial"/>
                <a:sym typeface="Arial"/>
              </a:rPr>
              <a:t>Instructors: If time permits, you can do a role play scenario with the instructors of the class before having the participants try it. You can pick one of the scenarios on the next slide or come up with your own and spend 5-10 minutes doing the scenario as an example. Be sure to practice and have a game plan with your co-instructor before the class.</a:t>
            </a:r>
          </a:p>
          <a:p>
            <a:pPr marL="171450" lvl="0" indent="-171450" algn="l" rtl="0">
              <a:spcBef>
                <a:spcPts val="0"/>
              </a:spcBef>
              <a:spcAft>
                <a:spcPts val="0"/>
              </a:spcAft>
              <a:buFont typeface="Arial" panose="020B0604020202020204" pitchFamily="34" charset="0"/>
              <a:buChar char="•"/>
            </a:pPr>
            <a:endParaRPr lang="en-US" dirty="0">
              <a:latin typeface="Arial"/>
              <a:ea typeface="Arial"/>
              <a:cs typeface="Arial"/>
              <a:sym typeface="Arial"/>
            </a:endParaRPr>
          </a:p>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At the end of your role play, ask the participants:</a:t>
            </a:r>
          </a:p>
          <a:p>
            <a:pPr marL="628650" lvl="1" indent="-171450" algn="l" rtl="0">
              <a:spcBef>
                <a:spcPts val="0"/>
              </a:spcBef>
              <a:spcAft>
                <a:spcPts val="0"/>
              </a:spcAft>
              <a:buFont typeface="Arial" panose="020B0604020202020204" pitchFamily="34" charset="0"/>
              <a:buChar char="•"/>
            </a:pPr>
            <a:r>
              <a:rPr lang="en-US" i="1" dirty="0">
                <a:latin typeface="Arial"/>
                <a:ea typeface="Arial"/>
                <a:cs typeface="Arial"/>
                <a:sym typeface="Arial"/>
              </a:rPr>
              <a:t>What worked well?</a:t>
            </a:r>
            <a:endParaRPr lang="en-US" i="1" dirty="0">
              <a:latin typeface="Arial"/>
              <a:ea typeface="Arial"/>
              <a:cs typeface="Arial"/>
            </a:endParaRPr>
          </a:p>
          <a:p>
            <a:pPr marL="628650" lvl="1" indent="-171450" algn="l" rtl="0">
              <a:spcBef>
                <a:spcPts val="0"/>
              </a:spcBef>
              <a:spcAft>
                <a:spcPts val="0"/>
              </a:spcAft>
              <a:buFont typeface="Arial" panose="020B0604020202020204" pitchFamily="34" charset="0"/>
              <a:buChar char="•"/>
            </a:pPr>
            <a:r>
              <a:rPr lang="en-US" i="1" dirty="0">
                <a:latin typeface="Arial"/>
                <a:ea typeface="Arial"/>
                <a:cs typeface="Arial"/>
                <a:sym typeface="Arial"/>
              </a:rPr>
              <a:t>What skills from the training did you see the instructors using?</a:t>
            </a:r>
            <a:endParaRPr lang="en-US" i="1" dirty="0">
              <a:latin typeface="Arial"/>
              <a:ea typeface="Arial"/>
              <a:cs typeface="Arial"/>
            </a:endParaRPr>
          </a:p>
          <a:p>
            <a:pPr marL="628650" lvl="1" indent="-171450">
              <a:buFont typeface="Arial" panose="020B0604020202020204" pitchFamily="34" charset="0"/>
              <a:buChar char="•"/>
            </a:pPr>
            <a:r>
              <a:rPr lang="en-US" i="1" dirty="0">
                <a:latin typeface="Arial"/>
                <a:ea typeface="Arial"/>
                <a:cs typeface="Arial"/>
                <a:sym typeface="Arial"/>
              </a:rPr>
              <a:t>What would you have changed? </a:t>
            </a:r>
            <a:endParaRPr lang="en-US" i="1" dirty="0">
              <a:latin typeface="Arial"/>
              <a:ea typeface="Arial"/>
              <a:cs typeface="Arial"/>
            </a:endParaRPr>
          </a:p>
        </p:txBody>
      </p:sp>
      <p:sp>
        <p:nvSpPr>
          <p:cNvPr id="573" name="Google Shape;57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Role Playing (30-60 minutes, depending on how much time you have left</a:t>
            </a:r>
            <a:r>
              <a:rPr lang="en-US" dirty="0">
                <a:solidFill>
                  <a:schemeClr val="dk1"/>
                </a:solidFill>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Break the class into groups of 3-5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Encourage people to get up and meet new people for this exercise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If you have a group with mixed backgrounds, make sure at least 1 person from EMS or another first responder is in each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Tell the students that they can pick one of the scenarios on the slide (or the instructor can assign each group a scenario) and they should practice role playing it like the instructors just did</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Assign roles to each member of the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1 patient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1-2 first responders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1-2 observers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Another role if necessary for the specific scenario (ex. Parent, bystander)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At the end of the scenario, discuss any feedback (positive and constructive) that the group has for each other – there is always room for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If the group finishes early, they can try doing the exercise again but switching up the roles or </a:t>
            </a:r>
            <a:r>
              <a:rPr lang="en-US" dirty="0">
                <a:solidFill>
                  <a:schemeClr val="dk1"/>
                </a:solidFill>
                <a:latin typeface="Calibri"/>
                <a:ea typeface="Calibri"/>
                <a:cs typeface="Calibri"/>
                <a:sym typeface="Calibri"/>
              </a:rPr>
              <a:t>try</a:t>
            </a:r>
            <a:r>
              <a:rPr lang="en-US" sz="1200" b="0" i="0" u="none" strike="noStrike" cap="none" dirty="0">
                <a:solidFill>
                  <a:schemeClr val="dk1"/>
                </a:solidFill>
                <a:effectLst/>
                <a:latin typeface="Calibri"/>
                <a:ea typeface="Calibri"/>
                <a:cs typeface="Calibri"/>
                <a:sym typeface="Calibri"/>
              </a:rPr>
              <a:t> a different scenario on the slide</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cap="none" dirty="0">
                <a:solidFill>
                  <a:schemeClr val="dk1"/>
                </a:solidFill>
                <a:effectLst/>
                <a:latin typeface="Calibri"/>
                <a:ea typeface="Calibri"/>
                <a:cs typeface="Calibri"/>
                <a:sym typeface="Calibri"/>
              </a:rPr>
              <a:t>Instructors: If possible, assign 1 instructor to each group or if there are not enough instructors for each group, walk around to make sure each group is on the right track</a:t>
            </a:r>
            <a:endParaRPr lang="en-US" b="1" i="1" dirty="0">
              <a:solidFill>
                <a:srgbClr val="000000"/>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0528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Discussion about Role Playing (10-15 minutes)</a:t>
            </a:r>
            <a:endParaRPr lang="en-US" dirty="0"/>
          </a:p>
          <a:p>
            <a:pPr marL="171450" indent="-171450">
              <a:buFont typeface="Arial" panose="020B0604020202020204" pitchFamily="34" charset="0"/>
              <a:buChar char="•"/>
            </a:pPr>
            <a:r>
              <a:rPr lang="en-US" dirty="0"/>
              <a:t>When you come back together as a group after the role playing, start a discussion about how the activity went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8595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We started the training with this quote and we just want to remind you of it at the end of today’s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Our goal is to apply the communication techniques you learned today out in the field to connect with patients and to encourage them to get help when they are ready</a:t>
            </a:r>
            <a:endParaRPr lang="en-US" sz="1200" b="0" i="0" u="sng" strike="noStrike" cap="none">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73606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c804a13b1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5c804a13b1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Participants MUST fill out the evaluation to receive 4 CEUs</a:t>
            </a:r>
          </a:p>
          <a:p>
            <a:pPr marL="0" lvl="0" indent="0" algn="l" rtl="0">
              <a:spcBef>
                <a:spcPts val="0"/>
              </a:spcBef>
              <a:spcAft>
                <a:spcPts val="0"/>
              </a:spcAft>
              <a:buFont typeface="Arial" panose="020B0604020202020204" pitchFamily="34" charset="0"/>
              <a:buNone/>
            </a:pPr>
            <a:endParaRPr lang="en-US" b="1" dirty="0"/>
          </a:p>
          <a:p>
            <a:pPr marL="171450" lvl="0" indent="-171450" algn="l" rtl="0">
              <a:spcBef>
                <a:spcPts val="0"/>
              </a:spcBef>
              <a:spcAft>
                <a:spcPts val="0"/>
              </a:spcAft>
              <a:buFont typeface="Arial" panose="020B0604020202020204" pitchFamily="34" charset="0"/>
              <a:buChar char="•"/>
            </a:pPr>
            <a:r>
              <a:rPr lang="en-US" b="0" i="1" dirty="0"/>
              <a:t>Instructors:</a:t>
            </a:r>
          </a:p>
          <a:p>
            <a:pPr marL="628650" lvl="1" indent="-171450" algn="l" rtl="0">
              <a:spcBef>
                <a:spcPts val="0"/>
              </a:spcBef>
              <a:spcAft>
                <a:spcPts val="0"/>
              </a:spcAft>
              <a:buFont typeface="Arial" panose="020B0604020202020204" pitchFamily="34" charset="0"/>
              <a:buChar char="•"/>
            </a:pPr>
            <a:r>
              <a:rPr lang="en-US" i="1" dirty="0"/>
              <a:t>Make sure you edit this slide to include all of the instructors’ names and contact information (email, phone, etc.)</a:t>
            </a:r>
          </a:p>
          <a:p>
            <a:pPr marL="628650" lvl="1" indent="-171450" algn="l" rtl="0">
              <a:spcBef>
                <a:spcPts val="0"/>
              </a:spcBef>
              <a:spcAft>
                <a:spcPts val="0"/>
              </a:spcAft>
              <a:buFont typeface="Arial" panose="020B0604020202020204" pitchFamily="34" charset="0"/>
              <a:buChar char="•"/>
            </a:pPr>
            <a:r>
              <a:rPr lang="en-US" i="1"/>
              <a:t>If you would like to receive a copy of the evaluation results from your class, please email 5MinToHelp@doh.nj.gov</a:t>
            </a:r>
            <a:endParaRPr lang="en-US" i="1">
              <a:cs typeface="Calibri"/>
            </a:endParaRPr>
          </a:p>
          <a:p>
            <a:pPr marL="628650" lvl="1" indent="-171450" algn="l" rtl="0">
              <a:spcBef>
                <a:spcPts val="0"/>
              </a:spcBef>
              <a:spcAft>
                <a:spcPts val="0"/>
              </a:spcAft>
              <a:buFont typeface="Arial" panose="020B0604020202020204" pitchFamily="34" charset="0"/>
              <a:buChar char="•"/>
            </a:pPr>
            <a:r>
              <a:rPr lang="en-US" i="1" dirty="0"/>
              <a:t>You can direct people to the 5MinToHelp@doh.nj.gov email address if they have feedback or questions about Five Minutes to Help or want more information about naloxone leave behind</a:t>
            </a:r>
          </a:p>
          <a:p>
            <a:pPr marL="628650" lvl="1" indent="-171450" algn="l" rtl="0">
              <a:spcBef>
                <a:spcPts val="0"/>
              </a:spcBef>
              <a:spcAft>
                <a:spcPts val="0"/>
              </a:spcAft>
              <a:buFont typeface="Arial" panose="020B0604020202020204" pitchFamily="34" charset="0"/>
              <a:buChar char="•"/>
            </a:pPr>
            <a:r>
              <a:rPr lang="en-US" i="1" dirty="0"/>
              <a:t>After your class, please email 5MinToHelp@doh.nj.gov the number of people who attended your class and any feedback/comments you have</a:t>
            </a:r>
            <a:endParaRPr i="1" dirty="0"/>
          </a:p>
        </p:txBody>
      </p:sp>
      <p:sp>
        <p:nvSpPr>
          <p:cNvPr id="614" name="Google Shape;614;g5c804a13b1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Discussion about </a:t>
            </a:r>
            <a:r>
              <a:rPr lang="en-US" dirty="0">
                <a:solidFill>
                  <a:schemeClr val="dk1"/>
                </a:solidFill>
                <a:latin typeface="Calibri"/>
                <a:ea typeface="Calibri"/>
                <a:cs typeface="Calibri"/>
                <a:sym typeface="Calibri"/>
              </a:rPr>
              <a:t>Frustrations </a:t>
            </a:r>
            <a:r>
              <a:rPr lang="en-US" sz="1200" b="0" i="0" u="none" strike="noStrike" cap="none" dirty="0">
                <a:solidFill>
                  <a:schemeClr val="dk1"/>
                </a:solidFill>
                <a:effectLst/>
                <a:latin typeface="Calibri"/>
                <a:ea typeface="Calibri"/>
                <a:cs typeface="Calibri"/>
                <a:sym typeface="Calibri"/>
              </a:rPr>
              <a:t>(5-7 minutes)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Based on your experiences treating overdose patients, what are some of the </a:t>
            </a:r>
            <a:r>
              <a:rPr lang="en-US" i="1" u="sng" dirty="0"/>
              <a:t>frustrations</a:t>
            </a:r>
            <a:r>
              <a:rPr lang="en-US" i="1" dirty="0"/>
              <a:t> you have experienced with overdose reversal?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Remind everyone that anything said here will stay in this room so feel free to say exactly what is on your mind – no judgement</a:t>
            </a:r>
          </a:p>
          <a:p>
            <a:pPr marL="171450" indent="-171450">
              <a:buFont typeface="Arial" panose="020B0604020202020204" pitchFamily="34" charset="0"/>
              <a:buChar char="•"/>
              <a:defRPr/>
            </a:pPr>
            <a:r>
              <a:rPr lang="en-US" dirty="0"/>
              <a:t>Acknowledge that these frustrations are all normal, human emotions that they are feeling</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 of frustrations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Treating the same patient for an overdose multiple times in a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Patient dying after many previous reversals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Patient not wanting to talk with you about what happened</a:t>
            </a:r>
          </a:p>
        </p:txBody>
      </p:sp>
      <p:sp>
        <p:nvSpPr>
          <p:cNvPr id="4" name="Slide Number Placeholder 3"/>
          <p:cNvSpPr>
            <a:spLocks noGrp="1"/>
          </p:cNvSpPr>
          <p:nvPr>
            <p:ph type="sldNum" sz="quarter" idx="5"/>
          </p:nvPr>
        </p:nvSpPr>
        <p:spPr/>
        <p:txBody>
          <a:bodyPr/>
          <a:lstStyle/>
          <a:p>
            <a:fld id="{857A0DAF-54C7-4053-8D3B-CDB5BB994E72}" type="slidenum">
              <a:rPr lang="en-US" smtClean="0"/>
              <a:t>8</a:t>
            </a:fld>
            <a:endParaRPr lang="en-US"/>
          </a:p>
        </p:txBody>
      </p:sp>
    </p:spTree>
    <p:extLst>
      <p:ext uri="{BB962C8B-B14F-4D97-AF65-F5344CB8AC3E}">
        <p14:creationId xmlns:p14="http://schemas.microsoft.com/office/powerpoint/2010/main" val="344596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Compassion fatigue is very common among first responders, and it is okay if you are experiencing it – you are not alone</a:t>
            </a:r>
          </a:p>
          <a:p>
            <a:pPr marL="171450" indent="-171450">
              <a:buFont typeface="Arial" panose="020B0604020202020204" pitchFamily="34" charset="0"/>
              <a:buChar char="•"/>
            </a:pPr>
            <a:r>
              <a:rPr lang="en-US" dirty="0"/>
              <a:t>Secondary stress from treating trauma again and again in addition to burnout can lead to compassion fatigue</a:t>
            </a:r>
          </a:p>
          <a:p>
            <a:pPr marL="171450" indent="-171450">
              <a:buFont typeface="Arial" panose="020B0604020202020204" pitchFamily="34" charset="0"/>
              <a:buChar char="•"/>
            </a:pPr>
            <a:r>
              <a:rPr lang="en-US" dirty="0"/>
              <a:t>The definition of compassion fatigue is mental stress that results from exposure to other people’s traumatic events, which can negatively impact your mental or physical health and wellbeing</a:t>
            </a:r>
          </a:p>
        </p:txBody>
      </p:sp>
      <p:sp>
        <p:nvSpPr>
          <p:cNvPr id="4" name="Slide Number Placeholder 3"/>
          <p:cNvSpPr>
            <a:spLocks noGrp="1"/>
          </p:cNvSpPr>
          <p:nvPr>
            <p:ph type="sldNum" sz="quarter" idx="5"/>
          </p:nvPr>
        </p:nvSpPr>
        <p:spPr/>
        <p:txBody>
          <a:bodyPr/>
          <a:lstStyle/>
          <a:p>
            <a:fld id="{857A0DAF-54C7-4053-8D3B-CDB5BB994E72}" type="slidenum">
              <a:rPr lang="en-US" smtClean="0"/>
              <a:t>9</a:t>
            </a:fld>
            <a:endParaRPr lang="en-US"/>
          </a:p>
        </p:txBody>
      </p:sp>
    </p:spTree>
    <p:extLst>
      <p:ext uri="{BB962C8B-B14F-4D97-AF65-F5344CB8AC3E}">
        <p14:creationId xmlns:p14="http://schemas.microsoft.com/office/powerpoint/2010/main" val="343887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D0BE-CEE5-44FA-9608-FB53C5565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240FE-C4F5-4428-89AA-68CFDEA07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3D44A-F166-4E65-BF68-72625C5F3080}"/>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5" name="Footer Placeholder 4">
            <a:extLst>
              <a:ext uri="{FF2B5EF4-FFF2-40B4-BE49-F238E27FC236}">
                <a16:creationId xmlns:a16="http://schemas.microsoft.com/office/drawing/2014/main" id="{D2C0CE78-A19E-439B-82A3-530FA71A2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72EAE-1CE6-471A-8D89-E217AA0D43F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4696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09A7-6197-45FF-A701-28BAE9D7DE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A82DFC-0B5F-46FA-8D46-8EB21FF32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B871-5CE4-4AD9-AEAD-085523C0398A}"/>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5" name="Footer Placeholder 4">
            <a:extLst>
              <a:ext uri="{FF2B5EF4-FFF2-40B4-BE49-F238E27FC236}">
                <a16:creationId xmlns:a16="http://schemas.microsoft.com/office/drawing/2014/main" id="{32630B57-7DAE-40F4-9D23-EA4FB3786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9D37F-8309-4B25-824F-9D966F34E069}"/>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461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D8426-58F0-4DFE-8421-029FBEA9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B6CDA-FDCB-41B5-B796-BC41C7DFA2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1EC42-7D7B-4DD5-99DD-42D7AB790693}"/>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5" name="Footer Placeholder 4">
            <a:extLst>
              <a:ext uri="{FF2B5EF4-FFF2-40B4-BE49-F238E27FC236}">
                <a16:creationId xmlns:a16="http://schemas.microsoft.com/office/drawing/2014/main" id="{9DA58FB5-6BEA-449C-B446-39E6B4EB9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77512-8064-40BB-A1A7-01BB47BDE92C}"/>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954863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
        <p:cNvGrpSpPr/>
        <p:nvPr/>
      </p:nvGrpSpPr>
      <p:grpSpPr>
        <a:xfrm>
          <a:off x="0" y="0"/>
          <a:ext cx="0" cy="0"/>
          <a:chOff x="0" y="0"/>
          <a:chExt cx="0" cy="0"/>
        </a:xfrm>
      </p:grpSpPr>
      <p:sp>
        <p:nvSpPr>
          <p:cNvPr id="57" name="Google Shape;57;p4"/>
          <p:cNvSpPr txBox="1">
            <a:spLocks noGrp="1"/>
          </p:cNvSpPr>
          <p:nvPr>
            <p:ph type="title"/>
          </p:nvPr>
        </p:nvSpPr>
        <p:spPr>
          <a:xfrm>
            <a:off x="1092200" y="1127467"/>
            <a:ext cx="10007700" cy="12729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58" name="Google Shape;58;p4"/>
          <p:cNvSpPr txBox="1">
            <a:spLocks noGrp="1"/>
          </p:cNvSpPr>
          <p:nvPr>
            <p:ph type="body" idx="1"/>
          </p:nvPr>
        </p:nvSpPr>
        <p:spPr>
          <a:xfrm>
            <a:off x="1092200" y="2654300"/>
            <a:ext cx="10007700" cy="32640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59" name="Google Shape;59;p4"/>
          <p:cNvSpPr txBox="1">
            <a:spLocks noGrp="1"/>
          </p:cNvSpPr>
          <p:nvPr>
            <p:ph type="sldNum" idx="12"/>
          </p:nvPr>
        </p:nvSpPr>
        <p:spPr>
          <a:xfrm>
            <a:off x="11187645" y="605822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920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EBF1-2BCF-4428-A120-E65CEE721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44FF20-8081-4BA5-82DE-01641E50C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88CBA-688B-4150-98A1-82919BCFD959}"/>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5" name="Footer Placeholder 4">
            <a:extLst>
              <a:ext uri="{FF2B5EF4-FFF2-40B4-BE49-F238E27FC236}">
                <a16:creationId xmlns:a16="http://schemas.microsoft.com/office/drawing/2014/main" id="{848C0C16-F857-4682-82D6-B7193BC3B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25AD2-EE19-4ADA-AB75-3DF374C8E44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64417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0881-4BFB-42E7-8FB9-B34AD7ACE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F236CB-FC17-46C8-B9B7-650F1E097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4F56DA-B9B6-44EF-AA61-9D4C4F6A33E1}"/>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5" name="Footer Placeholder 4">
            <a:extLst>
              <a:ext uri="{FF2B5EF4-FFF2-40B4-BE49-F238E27FC236}">
                <a16:creationId xmlns:a16="http://schemas.microsoft.com/office/drawing/2014/main" id="{76433266-FA41-4F03-82EE-1BCB816FF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F70A7-4A86-492B-B318-C9A8F5B2E344}"/>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97265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7B4C-B136-4731-8BC3-0C4DB71BE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EB8B0-40D3-4A5C-BE6A-DD2DCAA86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679F10-6CB6-4C66-9DA3-5D745F65B4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DB47A-833F-49C7-9BDC-78D9967219EA}"/>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6" name="Footer Placeholder 5">
            <a:extLst>
              <a:ext uri="{FF2B5EF4-FFF2-40B4-BE49-F238E27FC236}">
                <a16:creationId xmlns:a16="http://schemas.microsoft.com/office/drawing/2014/main" id="{B10A728D-66AB-4B52-9FDC-B66CCD6AD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62E01-DD84-497C-BBF0-C07278F16E3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87202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30BC-D752-4F76-B6FC-E93330167B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3F4E60-B1DF-4F6E-BAA0-8F6DFA9C89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2E25A-F517-4CF5-9517-BF1F8C8942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7792D8-D9F4-456B-A742-92B4A67836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48B0F-69FB-4126-8AD5-20B7ABE18E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68A14-E175-4D01-A6B7-77D61B17B8BB}"/>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8" name="Footer Placeholder 7">
            <a:extLst>
              <a:ext uri="{FF2B5EF4-FFF2-40B4-BE49-F238E27FC236}">
                <a16:creationId xmlns:a16="http://schemas.microsoft.com/office/drawing/2014/main" id="{622BBD5C-C62B-491A-A946-FEC03EE1A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7FC13-D140-4DB8-B8E3-E180E6A5D567}"/>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6496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DAA6-034B-4886-A686-D84FEF175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E32D5A-D7E6-4E37-8254-8B5137B7933F}"/>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4" name="Footer Placeholder 3">
            <a:extLst>
              <a:ext uri="{FF2B5EF4-FFF2-40B4-BE49-F238E27FC236}">
                <a16:creationId xmlns:a16="http://schemas.microsoft.com/office/drawing/2014/main" id="{14F45336-AB51-4476-839D-18CA5E2D3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77379-E342-4DA6-A5A2-CCF160977355}"/>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20962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0E7F5-A92D-4F15-94E6-623346C5B0FD}"/>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3" name="Footer Placeholder 2">
            <a:extLst>
              <a:ext uri="{FF2B5EF4-FFF2-40B4-BE49-F238E27FC236}">
                <a16:creationId xmlns:a16="http://schemas.microsoft.com/office/drawing/2014/main" id="{48D2D85E-039A-40BD-93B1-A7FEFF9FA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6B62C2-ECF2-477A-BEC6-93656E32EA96}"/>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32194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610F-88CF-4EA1-97A5-904BC36B1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553318-032A-46D2-9EF5-40FB951131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947F7-2A9F-4589-8289-10D39E39F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FF5B2-32EC-4691-8A16-D0E6D914ECA0}"/>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6" name="Footer Placeholder 5">
            <a:extLst>
              <a:ext uri="{FF2B5EF4-FFF2-40B4-BE49-F238E27FC236}">
                <a16:creationId xmlns:a16="http://schemas.microsoft.com/office/drawing/2014/main" id="{05A7C796-F2A8-49AA-A40D-F04329D06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9CB7A-9352-4A49-AF29-426F27B9D39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689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645A-8EE4-479D-A5B3-69CAE13A7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E02AA3-F3C1-42E4-9B9F-2F437E7B7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F87C7A-7AAB-41F7-902E-264F4F9D6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422E0-D163-456C-9F11-357B144E9BEC}"/>
              </a:ext>
            </a:extLst>
          </p:cNvPr>
          <p:cNvSpPr>
            <a:spLocks noGrp="1"/>
          </p:cNvSpPr>
          <p:nvPr>
            <p:ph type="dt" sz="half" idx="10"/>
          </p:nvPr>
        </p:nvSpPr>
        <p:spPr/>
        <p:txBody>
          <a:bodyPr/>
          <a:lstStyle/>
          <a:p>
            <a:fld id="{EE5DD6C4-75B0-4A6E-8DEC-A71B41F584CA}" type="datetimeFigureOut">
              <a:rPr lang="en-US" smtClean="0"/>
              <a:t>8/1/23</a:t>
            </a:fld>
            <a:endParaRPr lang="en-US"/>
          </a:p>
        </p:txBody>
      </p:sp>
      <p:sp>
        <p:nvSpPr>
          <p:cNvPr id="6" name="Footer Placeholder 5">
            <a:extLst>
              <a:ext uri="{FF2B5EF4-FFF2-40B4-BE49-F238E27FC236}">
                <a16:creationId xmlns:a16="http://schemas.microsoft.com/office/drawing/2014/main" id="{455912D2-DF5B-41BB-A9BC-F5266F12A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2F80B-7872-43DD-B632-FDCBF1042691}"/>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0133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D39CEA-D5AB-4271-AA9A-9795521AC2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D6AAC-1E86-4B70-8E1A-20B854DE1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4AF29-E391-4D97-9B06-D8C4D84D4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DD6C4-75B0-4A6E-8DEC-A71B41F584CA}" type="datetimeFigureOut">
              <a:rPr lang="en-US" smtClean="0"/>
              <a:t>8/1/23</a:t>
            </a:fld>
            <a:endParaRPr lang="en-US"/>
          </a:p>
        </p:txBody>
      </p:sp>
      <p:sp>
        <p:nvSpPr>
          <p:cNvPr id="5" name="Footer Placeholder 4">
            <a:extLst>
              <a:ext uri="{FF2B5EF4-FFF2-40B4-BE49-F238E27FC236}">
                <a16:creationId xmlns:a16="http://schemas.microsoft.com/office/drawing/2014/main" id="{65AE4E42-81E2-427E-A7C5-F0268BFA7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52B1A7-44F4-4EE1-9BBB-C5F3EA7DD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6BB33-1963-46B3-ACD8-2DDD9B61CE7A}" type="slidenum">
              <a:rPr lang="en-US" smtClean="0"/>
              <a:t>‹#›</a:t>
            </a:fld>
            <a:endParaRPr lang="en-US"/>
          </a:p>
        </p:txBody>
      </p:sp>
    </p:spTree>
    <p:extLst>
      <p:ext uri="{BB962C8B-B14F-4D97-AF65-F5344CB8AC3E}">
        <p14:creationId xmlns:p14="http://schemas.microsoft.com/office/powerpoint/2010/main" val="3556345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www.ncbi.nlm.nih.gov/pmc/articles/PMC492407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ems1.com/public-health/articles/compassion-fatigue-the-hidden-danger-of-concurrent-national-public-health-emergencies-iql86uQ0tRIIDt1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13.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1.pn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sv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recoveryanswers.org/addiction-ary/"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hhs.gov/about/news/2023/01/04/samhsa-announces-national-survey-drug-use-health-results-detailing-mental-illness-substance-use-levels-2021.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link.springer.com/article/10.1007/s11916-022-01010-4#author-informa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mailto:5MinToHelp@doh.nj.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rutgers.ca1.qualtrics.com/jfe/form/SV_cGEYlvY6XnCidZ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cbi.nlm.nih.gov/pmc/articles/PMC492407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ems1.com/public-health/articles/compassion-fatigue-the-hidden-danger-of-concurrent-national-public-health-emergencies-iql86uQ0tRIIDt1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ctrTitle"/>
          </p:nvPr>
        </p:nvSpPr>
        <p:spPr>
          <a:xfrm>
            <a:off x="4702837" y="415455"/>
            <a:ext cx="7479449" cy="2325874"/>
          </a:xfrm>
          <a:prstGeom prst="rect">
            <a:avLst/>
          </a:prstGeom>
        </p:spPr>
        <p:txBody>
          <a:bodyPr spcFirstLastPara="1" wrap="square" lIns="121900" tIns="121900" rIns="121900" bIns="121900" anchor="ctr" anchorCtr="0">
            <a:noAutofit/>
          </a:bodyPr>
          <a:lstStyle/>
          <a:p>
            <a:pPr>
              <a:spcBef>
                <a:spcPts val="0"/>
              </a:spcBef>
            </a:pPr>
            <a:r>
              <a:rPr lang="en-US" sz="4800" b="1" dirty="0">
                <a:latin typeface="Arial" panose="020B0604020202020204" pitchFamily="34" charset="0"/>
                <a:cs typeface="Arial" panose="020B0604020202020204" pitchFamily="34" charset="0"/>
              </a:rPr>
              <a:t>Five Minutes to Help</a:t>
            </a:r>
            <a:br>
              <a:rPr lang="en-US" sz="4800" b="1" dirty="0">
                <a:latin typeface="Arial" panose="020B0604020202020204" pitchFamily="34" charset="0"/>
                <a:cs typeface="Arial" panose="020B0604020202020204" pitchFamily="34" charset="0"/>
              </a:rPr>
            </a:br>
            <a:br>
              <a:rPr lang="en-US" sz="800" b="1"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Developed by</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NJ Department of Health Office of EMS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&amp; Rutgers School of Public Health</a:t>
            </a:r>
            <a:endParaRPr sz="2800" dirty="0">
              <a:latin typeface="Arial" panose="020B0604020202020204" pitchFamily="34" charset="0"/>
              <a:cs typeface="Arial" panose="020B0604020202020204" pitchFamily="34" charset="0"/>
            </a:endParaRPr>
          </a:p>
        </p:txBody>
      </p:sp>
      <p:pic>
        <p:nvPicPr>
          <p:cNvPr id="144" name="Google Shape;144;p15"/>
          <p:cNvPicPr preferRelativeResize="0"/>
          <p:nvPr/>
        </p:nvPicPr>
        <p:blipFill>
          <a:blip r:embed="rId3">
            <a:alphaModFix/>
          </a:blip>
          <a:stretch>
            <a:fillRect/>
          </a:stretch>
        </p:blipFill>
        <p:spPr>
          <a:xfrm>
            <a:off x="4930724" y="4734910"/>
            <a:ext cx="2937656" cy="808457"/>
          </a:xfrm>
          <a:prstGeom prst="rect">
            <a:avLst/>
          </a:prstGeom>
          <a:noFill/>
          <a:ln>
            <a:noFill/>
          </a:ln>
        </p:spPr>
      </p:pic>
      <p:pic>
        <p:nvPicPr>
          <p:cNvPr id="145" name="Google Shape;145;p15"/>
          <p:cNvPicPr preferRelativeResize="0"/>
          <p:nvPr/>
        </p:nvPicPr>
        <p:blipFill>
          <a:blip r:embed="rId4">
            <a:alphaModFix/>
          </a:blip>
          <a:stretch>
            <a:fillRect/>
          </a:stretch>
        </p:blipFill>
        <p:spPr>
          <a:xfrm>
            <a:off x="8862640" y="4615819"/>
            <a:ext cx="2791723" cy="1046637"/>
          </a:xfrm>
          <a:prstGeom prst="rect">
            <a:avLst/>
          </a:prstGeom>
          <a:noFill/>
          <a:ln>
            <a:noFill/>
          </a:ln>
        </p:spPr>
      </p:pic>
      <p:pic>
        <p:nvPicPr>
          <p:cNvPr id="146" name="Google Shape;146;p15"/>
          <p:cNvPicPr preferRelativeResize="0"/>
          <p:nvPr/>
        </p:nvPicPr>
        <p:blipFill>
          <a:blip r:embed="rId5">
            <a:alphaModFix/>
          </a:blip>
          <a:stretch>
            <a:fillRect/>
          </a:stretch>
        </p:blipFill>
        <p:spPr>
          <a:xfrm>
            <a:off x="7046701" y="2812769"/>
            <a:ext cx="2791723" cy="1375341"/>
          </a:xfrm>
          <a:prstGeom prst="rect">
            <a:avLst/>
          </a:prstGeom>
          <a:noFill/>
          <a:ln>
            <a:noFill/>
          </a:ln>
        </p:spPr>
      </p:pic>
      <p:pic>
        <p:nvPicPr>
          <p:cNvPr id="4" name="Picture 3" descr="A clock is shown at the time&#10;&#10;Description automatically generated">
            <a:extLst>
              <a:ext uri="{FF2B5EF4-FFF2-40B4-BE49-F238E27FC236}">
                <a16:creationId xmlns:a16="http://schemas.microsoft.com/office/drawing/2014/main" id="{8E244277-9605-F040-BF66-45CC739862D2}"/>
              </a:ext>
            </a:extLst>
          </p:cNvPr>
          <p:cNvPicPr>
            <a:picLocks noChangeAspect="1"/>
          </p:cNvPicPr>
          <p:nvPr/>
        </p:nvPicPr>
        <p:blipFill>
          <a:blip r:embed="rId6"/>
          <a:stretch>
            <a:fillRect/>
          </a:stretch>
        </p:blipFill>
        <p:spPr>
          <a:xfrm>
            <a:off x="388887" y="478367"/>
            <a:ext cx="4012222" cy="5628520"/>
          </a:xfrm>
          <a:prstGeom prst="rect">
            <a:avLst/>
          </a:prstGeom>
        </p:spPr>
      </p:pic>
      <p:sp>
        <p:nvSpPr>
          <p:cNvPr id="2" name="TextBox 1">
            <a:extLst>
              <a:ext uri="{FF2B5EF4-FFF2-40B4-BE49-F238E27FC236}">
                <a16:creationId xmlns:a16="http://schemas.microsoft.com/office/drawing/2014/main" id="{9FF36A1E-58AB-9C61-AD67-93B7A3F76028}"/>
              </a:ext>
            </a:extLst>
          </p:cNvPr>
          <p:cNvSpPr txBox="1"/>
          <p:nvPr/>
        </p:nvSpPr>
        <p:spPr>
          <a:xfrm>
            <a:off x="9838424" y="6442545"/>
            <a:ext cx="3127989" cy="369332"/>
          </a:xfrm>
          <a:prstGeom prst="rect">
            <a:avLst/>
          </a:prstGeom>
          <a:noFill/>
        </p:spPr>
        <p:txBody>
          <a:bodyPr wrap="square" rtlCol="0">
            <a:spAutoFit/>
          </a:bodyPr>
          <a:lstStyle/>
          <a:p>
            <a:r>
              <a:rPr lang="en-US" dirty="0"/>
              <a:t>Updated August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856E1-0506-4029-8D3C-FCBADB4BB2F9}"/>
              </a:ext>
            </a:extLst>
          </p:cNvPr>
          <p:cNvSpPr>
            <a:spLocks noGrp="1"/>
          </p:cNvSpPr>
          <p:nvPr>
            <p:ph idx="1"/>
          </p:nvPr>
        </p:nvSpPr>
        <p:spPr>
          <a:xfrm>
            <a:off x="875014" y="3132460"/>
            <a:ext cx="5025776" cy="2044558"/>
          </a:xfrm>
        </p:spPr>
        <p:txBody>
          <a:bodyPr>
            <a:normAutofit/>
          </a:bodyPr>
          <a:lstStyle/>
          <a:p>
            <a:pPr marL="0">
              <a:lnSpc>
                <a:spcPct val="100000"/>
              </a:lnSpc>
              <a:spcBef>
                <a:spcPts val="0"/>
              </a:spcBef>
            </a:pPr>
            <a:r>
              <a:rPr lang="en-US" dirty="0">
                <a:latin typeface="Arial" panose="020B0604020202020204" pitchFamily="34" charset="0"/>
                <a:cs typeface="Arial" panose="020B0604020202020204" pitchFamily="34" charset="0"/>
              </a:rPr>
              <a:t>Depression</a:t>
            </a:r>
          </a:p>
          <a:p>
            <a:pPr marL="0">
              <a:lnSpc>
                <a:spcPct val="100000"/>
              </a:lnSpc>
              <a:spcBef>
                <a:spcPts val="0"/>
              </a:spcBef>
            </a:pPr>
            <a:r>
              <a:rPr lang="en-US" dirty="0">
                <a:latin typeface="Arial" panose="020B0604020202020204" pitchFamily="34" charset="0"/>
                <a:cs typeface="Arial" panose="020B0604020202020204" pitchFamily="34" charset="0"/>
              </a:rPr>
              <a:t>Anxiety</a:t>
            </a:r>
          </a:p>
          <a:p>
            <a:pPr marL="0">
              <a:lnSpc>
                <a:spcPct val="100000"/>
              </a:lnSpc>
              <a:spcBef>
                <a:spcPts val="0"/>
              </a:spcBef>
            </a:pPr>
            <a:r>
              <a:rPr lang="en-US" dirty="0">
                <a:latin typeface="Arial" panose="020B0604020202020204" pitchFamily="34" charset="0"/>
                <a:cs typeface="Arial" panose="020B0604020202020204" pitchFamily="34" charset="0"/>
              </a:rPr>
              <a:t>Feeling burnt out</a:t>
            </a:r>
          </a:p>
          <a:p>
            <a:pPr marL="0">
              <a:lnSpc>
                <a:spcPct val="100000"/>
              </a:lnSpc>
              <a:spcBef>
                <a:spcPts val="0"/>
              </a:spcBef>
            </a:pPr>
            <a:r>
              <a:rPr lang="en-US" dirty="0">
                <a:latin typeface="Arial" panose="020B0604020202020204" pitchFamily="34" charset="0"/>
                <a:cs typeface="Arial" panose="020B0604020202020204" pitchFamily="34" charset="0"/>
              </a:rPr>
              <a:t>Exhaustion</a:t>
            </a:r>
          </a:p>
        </p:txBody>
      </p:sp>
      <p:sp>
        <p:nvSpPr>
          <p:cNvPr id="6" name="TextBox 5">
            <a:extLst>
              <a:ext uri="{FF2B5EF4-FFF2-40B4-BE49-F238E27FC236}">
                <a16:creationId xmlns:a16="http://schemas.microsoft.com/office/drawing/2014/main" id="{A71D190E-F152-4C87-BC51-C52D5E14635E}"/>
              </a:ext>
            </a:extLst>
          </p:cNvPr>
          <p:cNvSpPr txBox="1"/>
          <p:nvPr/>
        </p:nvSpPr>
        <p:spPr>
          <a:xfrm>
            <a:off x="3047144" y="2065068"/>
            <a:ext cx="6097712" cy="646331"/>
          </a:xfrm>
          <a:prstGeom prst="rect">
            <a:avLst/>
          </a:prstGeom>
          <a:noFill/>
        </p:spPr>
        <p:txBody>
          <a:bodyPr wrap="square">
            <a:spAutoFit/>
          </a:bodyPr>
          <a:lstStyle/>
          <a:p>
            <a:pPr marL="0" indent="0" algn="ctr">
              <a:buNone/>
            </a:pPr>
            <a:r>
              <a:rPr lang="en-US" sz="3600" b="1" dirty="0">
                <a:latin typeface="Arial" panose="020B0604020202020204" pitchFamily="34" charset="0"/>
                <a:cs typeface="Arial" panose="020B0604020202020204" pitchFamily="34" charset="0"/>
              </a:rPr>
              <a:t>Signs/Symptoms:</a:t>
            </a:r>
          </a:p>
        </p:txBody>
      </p:sp>
      <p:sp>
        <p:nvSpPr>
          <p:cNvPr id="8" name="TextBox 7">
            <a:extLst>
              <a:ext uri="{FF2B5EF4-FFF2-40B4-BE49-F238E27FC236}">
                <a16:creationId xmlns:a16="http://schemas.microsoft.com/office/drawing/2014/main" id="{34F245C8-7D34-4ABD-981B-2D1446F9D04D}"/>
              </a:ext>
            </a:extLst>
          </p:cNvPr>
          <p:cNvSpPr txBox="1"/>
          <p:nvPr/>
        </p:nvSpPr>
        <p:spPr>
          <a:xfrm>
            <a:off x="5900790" y="3132460"/>
            <a:ext cx="6099425" cy="1815882"/>
          </a:xfrm>
          <a:prstGeom prst="rect">
            <a:avLst/>
          </a:prstGeom>
          <a:noFill/>
        </p:spPr>
        <p:txBody>
          <a:bodyPr wrap="square">
            <a:spAutoFit/>
          </a:bodyPr>
          <a:lstStyle/>
          <a:p>
            <a:pPr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Irritability</a:t>
            </a:r>
          </a:p>
          <a:p>
            <a:pPr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Dissatisfaction with work</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Post Traumatic Stress Disorder (PTSD)</a:t>
            </a:r>
          </a:p>
        </p:txBody>
      </p:sp>
      <p:sp>
        <p:nvSpPr>
          <p:cNvPr id="9" name="TextBox 8">
            <a:extLst>
              <a:ext uri="{FF2B5EF4-FFF2-40B4-BE49-F238E27FC236}">
                <a16:creationId xmlns:a16="http://schemas.microsoft.com/office/drawing/2014/main" id="{9C7E3E27-2077-4098-AA09-0DF6E6C87247}"/>
              </a:ext>
            </a:extLst>
          </p:cNvPr>
          <p:cNvSpPr txBox="1"/>
          <p:nvPr/>
        </p:nvSpPr>
        <p:spPr>
          <a:xfrm>
            <a:off x="32536" y="6093079"/>
            <a:ext cx="11846102" cy="1015663"/>
          </a:xfrm>
          <a:prstGeom prst="rect">
            <a:avLst/>
          </a:prstGeom>
          <a:noFill/>
        </p:spPr>
        <p:txBody>
          <a:bodyPr wrap="square" rtlCol="0">
            <a:spAutoFit/>
          </a:bodyPr>
          <a:lstStyle/>
          <a:p>
            <a:r>
              <a:rPr lang="en-US" sz="1400" dirty="0">
                <a:hlinkClick r:id="rId3"/>
              </a:rPr>
              <a:t>www.ncbi.nlm.nih.gov/pmc/articles/PMC4924075/</a:t>
            </a:r>
            <a:endParaRPr lang="en-US" sz="1400" dirty="0"/>
          </a:p>
          <a:p>
            <a:endParaRPr lang="en-US" sz="1400" dirty="0"/>
          </a:p>
          <a:p>
            <a:r>
              <a:rPr lang="en-US" sz="1400" dirty="0">
                <a:hlinkClick r:id="rId4"/>
              </a:rPr>
              <a:t>www.ems1.com/public-health/articles/compassion-fatigue-the-hidden-danger-of-concurrent-national-public-health-emergencies-iql86uQ0tRIIDt1N/</a:t>
            </a:r>
            <a:endParaRPr lang="en-US" sz="1400" dirty="0"/>
          </a:p>
          <a:p>
            <a:endParaRPr lang="en-US" dirty="0"/>
          </a:p>
        </p:txBody>
      </p:sp>
      <p:sp>
        <p:nvSpPr>
          <p:cNvPr id="14" name="Rectangle: Rounded Corners 13">
            <a:extLst>
              <a:ext uri="{FF2B5EF4-FFF2-40B4-BE49-F238E27FC236}">
                <a16:creationId xmlns:a16="http://schemas.microsoft.com/office/drawing/2014/main" id="{4DFCDD1F-748B-441C-B873-BBDD42EE1104}"/>
              </a:ext>
            </a:extLst>
          </p:cNvPr>
          <p:cNvSpPr/>
          <p:nvPr/>
        </p:nvSpPr>
        <p:spPr>
          <a:xfrm>
            <a:off x="2544418" y="375399"/>
            <a:ext cx="7063408" cy="1325563"/>
          </a:xfrm>
          <a:prstGeom prst="round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E451770-27C9-420F-AF7B-4FAE66A13167}"/>
              </a:ext>
            </a:extLst>
          </p:cNvPr>
          <p:cNvSpPr>
            <a:spLocks noGrp="1"/>
          </p:cNvSpPr>
          <p:nvPr>
            <p:ph type="title"/>
          </p:nvPr>
        </p:nvSpPr>
        <p:spPr>
          <a:xfrm>
            <a:off x="838199" y="375399"/>
            <a:ext cx="10515600" cy="1325563"/>
          </a:xfrm>
        </p:spPr>
        <p:txBody>
          <a:bodyPr>
            <a:normAutofit/>
          </a:bodyPr>
          <a:lstStyle/>
          <a:p>
            <a:pPr algn="ctr"/>
            <a:r>
              <a:rPr lang="en-US" sz="5400" b="1" dirty="0">
                <a:latin typeface="Arial" panose="020B0604020202020204" pitchFamily="34" charset="0"/>
                <a:cs typeface="Arial" panose="020B0604020202020204" pitchFamily="34" charset="0"/>
              </a:rPr>
              <a:t>Compassion Fatigue</a:t>
            </a:r>
          </a:p>
        </p:txBody>
      </p:sp>
    </p:spTree>
    <p:extLst>
      <p:ext uri="{BB962C8B-B14F-4D97-AF65-F5344CB8AC3E}">
        <p14:creationId xmlns:p14="http://schemas.microsoft.com/office/powerpoint/2010/main" val="317903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200" name="Google Shape;200;p23"/>
          <p:cNvSpPr txBox="1">
            <a:spLocks noGrp="1"/>
          </p:cNvSpPr>
          <p:nvPr>
            <p:ph type="body" idx="1"/>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201" name="Google Shape;201;p23"/>
          <p:cNvPicPr preferRelativeResize="0"/>
          <p:nvPr/>
        </p:nvPicPr>
        <p:blipFill>
          <a:blip r:embed="rId3">
            <a:alphaModFix/>
          </a:blip>
          <a:stretch>
            <a:fillRect/>
          </a:stretch>
        </p:blipFill>
        <p:spPr>
          <a:xfrm>
            <a:off x="0" y="-148856"/>
            <a:ext cx="12376298" cy="70068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9" name="Google Shape;209;p24"/>
          <p:cNvSpPr txBox="1">
            <a:spLocks noGrp="1"/>
          </p:cNvSpPr>
          <p:nvPr>
            <p:ph type="title"/>
          </p:nvPr>
        </p:nvSpPr>
        <p:spPr>
          <a:xfrm>
            <a:off x="838200" y="250372"/>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rgbClr val="3A667E"/>
                </a:solidFill>
                <a:latin typeface="Arial" panose="020B0604020202020204" pitchFamily="34" charset="0"/>
                <a:ea typeface="Arial"/>
                <a:cs typeface="Arial" panose="020B0604020202020204" pitchFamily="34" charset="0"/>
                <a:sym typeface="Arial"/>
              </a:rPr>
              <a:t>Substance Use Disorder (SUD)</a:t>
            </a:r>
            <a:endParaRPr sz="4000" b="1" dirty="0">
              <a:solidFill>
                <a:srgbClr val="3A667E"/>
              </a:solidFill>
              <a:latin typeface="Arial" panose="020B0604020202020204" pitchFamily="34" charset="0"/>
              <a:cs typeface="Arial" panose="020B0604020202020204" pitchFamily="34" charset="0"/>
            </a:endParaRPr>
          </a:p>
        </p:txBody>
      </p:sp>
      <p:sp>
        <p:nvSpPr>
          <p:cNvPr id="207" name="Google Shape;207;p24"/>
          <p:cNvSpPr txBox="1">
            <a:spLocks noGrp="1"/>
          </p:cNvSpPr>
          <p:nvPr>
            <p:ph idx="1"/>
          </p:nvPr>
        </p:nvSpPr>
        <p:spPr>
          <a:xfrm>
            <a:off x="681038" y="1837559"/>
            <a:ext cx="10515600" cy="2794000"/>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rgbClr val="000000"/>
              </a:buClr>
              <a:buSzPts val="3000"/>
              <a:buChar char="●"/>
            </a:pPr>
            <a:r>
              <a:rPr lang="en-US" sz="3000" dirty="0">
                <a:solidFill>
                  <a:srgbClr val="000000"/>
                </a:solidFill>
                <a:latin typeface="Arial" panose="020B0604020202020204" pitchFamily="34" charset="0"/>
                <a:cs typeface="Arial" panose="020B0604020202020204" pitchFamily="34" charset="0"/>
              </a:rPr>
              <a:t>Substance use disorder/addiction is a chronic illness of the brain </a:t>
            </a:r>
          </a:p>
          <a:p>
            <a:pPr marL="457200" lvl="0" indent="-419100" algn="l" rtl="0">
              <a:spcBef>
                <a:spcPts val="0"/>
              </a:spcBef>
              <a:spcAft>
                <a:spcPts val="0"/>
              </a:spcAft>
              <a:buClr>
                <a:srgbClr val="000000"/>
              </a:buClr>
              <a:buSzPts val="3000"/>
              <a:buChar char="●"/>
            </a:pPr>
            <a:endParaRPr lang="en-US" sz="3000" dirty="0">
              <a:solidFill>
                <a:srgbClr val="000000"/>
              </a:solidFill>
              <a:latin typeface="Arial" panose="020B0604020202020204" pitchFamily="34" charset="0"/>
              <a:cs typeface="Arial" panose="020B0604020202020204" pitchFamily="34" charset="0"/>
            </a:endParaRPr>
          </a:p>
          <a:p>
            <a:pPr marL="457200" lvl="0" indent="-419100" algn="l" rtl="0">
              <a:spcBef>
                <a:spcPts val="0"/>
              </a:spcBef>
              <a:spcAft>
                <a:spcPts val="0"/>
              </a:spcAft>
              <a:buClr>
                <a:srgbClr val="000000"/>
              </a:buClr>
              <a:buSzPts val="3000"/>
              <a:buChar char="●"/>
            </a:pPr>
            <a:r>
              <a:rPr lang="en-US" sz="3000" dirty="0">
                <a:solidFill>
                  <a:srgbClr val="000000"/>
                </a:solidFill>
                <a:latin typeface="Arial" panose="020B0604020202020204" pitchFamily="34" charset="0"/>
                <a:cs typeface="Arial" panose="020B0604020202020204" pitchFamily="34" charset="0"/>
              </a:rPr>
              <a:t>No one chooses to develop SUD</a:t>
            </a:r>
          </a:p>
          <a:p>
            <a:pPr marL="38100" lvl="0" indent="0" algn="l" rtl="0">
              <a:spcBef>
                <a:spcPts val="0"/>
              </a:spcBef>
              <a:spcAft>
                <a:spcPts val="0"/>
              </a:spcAft>
              <a:buClr>
                <a:srgbClr val="000000"/>
              </a:buClr>
              <a:buSzPts val="3000"/>
              <a:buNone/>
            </a:pPr>
            <a:endParaRPr lang="en-US" sz="3000" dirty="0">
              <a:solidFill>
                <a:srgbClr val="000000"/>
              </a:solidFill>
              <a:latin typeface="Arial" panose="020B0604020202020204" pitchFamily="34" charset="0"/>
              <a:cs typeface="Arial" panose="020B0604020202020204" pitchFamily="34" charset="0"/>
            </a:endParaRPr>
          </a:p>
          <a:p>
            <a:pPr marL="457200" lvl="0" indent="-419100" algn="l" rtl="0">
              <a:spcBef>
                <a:spcPts val="0"/>
              </a:spcBef>
              <a:spcAft>
                <a:spcPts val="0"/>
              </a:spcAft>
              <a:buClr>
                <a:srgbClr val="000000"/>
              </a:buClr>
              <a:buSzPts val="3000"/>
              <a:buChar char="●"/>
            </a:pPr>
            <a:r>
              <a:rPr lang="en-US" sz="3000" dirty="0">
                <a:solidFill>
                  <a:srgbClr val="000000"/>
                </a:solidFill>
                <a:latin typeface="Arial" panose="020B0604020202020204" pitchFamily="34" charset="0"/>
                <a:cs typeface="Arial" panose="020B0604020202020204" pitchFamily="34" charset="0"/>
              </a:rPr>
              <a:t>It can be treated successfully with the necessary support and treatment</a:t>
            </a:r>
          </a:p>
          <a:p>
            <a:pPr marL="457200" lvl="0" indent="-419100" algn="l" rtl="0">
              <a:spcBef>
                <a:spcPts val="0"/>
              </a:spcBef>
              <a:spcAft>
                <a:spcPts val="0"/>
              </a:spcAft>
              <a:buClr>
                <a:srgbClr val="000000"/>
              </a:buClr>
              <a:buSzPts val="3000"/>
              <a:buChar char="●"/>
            </a:pPr>
            <a:endParaRPr lang="en-US" sz="3000" dirty="0">
              <a:solidFill>
                <a:srgbClr val="000000"/>
              </a:solidFill>
              <a:latin typeface="Arial" panose="020B0604020202020204" pitchFamily="34" charset="0"/>
              <a:cs typeface="Arial" panose="020B0604020202020204" pitchFamily="34" charset="0"/>
            </a:endParaRPr>
          </a:p>
          <a:p>
            <a:pPr marL="457200" lvl="0" indent="-419100" algn="l" rtl="0">
              <a:spcBef>
                <a:spcPts val="0"/>
              </a:spcBef>
              <a:spcAft>
                <a:spcPts val="0"/>
              </a:spcAft>
              <a:buClr>
                <a:srgbClr val="000000"/>
              </a:buClr>
              <a:buSzPts val="3000"/>
              <a:buChar char="●"/>
            </a:pPr>
            <a:endParaRPr lang="en-US" sz="3000" dirty="0">
              <a:solidFill>
                <a:srgbClr val="000000"/>
              </a:solidFill>
              <a:latin typeface="Arial" panose="020B0604020202020204" pitchFamily="34" charset="0"/>
              <a:cs typeface="Arial" panose="020B0604020202020204" pitchFamily="34" charset="0"/>
            </a:endParaRPr>
          </a:p>
        </p:txBody>
      </p:sp>
      <p:pic>
        <p:nvPicPr>
          <p:cNvPr id="208" name="Google Shape;208;p24" descr="ASAM logo"/>
          <p:cNvPicPr preferRelativeResize="0"/>
          <p:nvPr/>
        </p:nvPicPr>
        <p:blipFill rotWithShape="1">
          <a:blip r:embed="rId3">
            <a:alphaModFix/>
          </a:blip>
          <a:srcRect/>
          <a:stretch/>
        </p:blipFill>
        <p:spPr>
          <a:xfrm>
            <a:off x="342900" y="5820540"/>
            <a:ext cx="3191554" cy="787088"/>
          </a:xfrm>
          <a:prstGeom prst="rect">
            <a:avLst/>
          </a:prstGeom>
          <a:noFill/>
          <a:ln>
            <a:noFill/>
          </a:ln>
        </p:spPr>
      </p:pic>
      <p:sp>
        <p:nvSpPr>
          <p:cNvPr id="2" name="Oval 1">
            <a:extLst>
              <a:ext uri="{FF2B5EF4-FFF2-40B4-BE49-F238E27FC236}">
                <a16:creationId xmlns:a16="http://schemas.microsoft.com/office/drawing/2014/main" id="{FFC2AABC-86F7-4656-9417-1FF90488221A}"/>
              </a:ext>
            </a:extLst>
          </p:cNvPr>
          <p:cNvSpPr/>
          <p:nvPr/>
        </p:nvSpPr>
        <p:spPr>
          <a:xfrm>
            <a:off x="9686925" y="4186238"/>
            <a:ext cx="5010150" cy="4600574"/>
          </a:xfrm>
          <a:prstGeom prst="ellipse">
            <a:avLst/>
          </a:prstGeom>
          <a:noFill/>
          <a:ln w="76200">
            <a:solidFill>
              <a:srgbClr val="467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5" name="Group 24">
            <a:extLst>
              <a:ext uri="{FF2B5EF4-FFF2-40B4-BE49-F238E27FC236}">
                <a16:creationId xmlns:a16="http://schemas.microsoft.com/office/drawing/2014/main" id="{80B76E30-4017-41FE-86E5-576591F839B7}"/>
              </a:ext>
            </a:extLst>
          </p:cNvPr>
          <p:cNvGrpSpPr/>
          <p:nvPr/>
        </p:nvGrpSpPr>
        <p:grpSpPr>
          <a:xfrm>
            <a:off x="611313" y="1357131"/>
            <a:ext cx="853066" cy="825062"/>
            <a:chOff x="568073" y="1446476"/>
            <a:chExt cx="853066" cy="825062"/>
          </a:xfrm>
        </p:grpSpPr>
        <p:sp>
          <p:nvSpPr>
            <p:cNvPr id="16" name="Oval 15">
              <a:extLst>
                <a:ext uri="{FF2B5EF4-FFF2-40B4-BE49-F238E27FC236}">
                  <a16:creationId xmlns:a16="http://schemas.microsoft.com/office/drawing/2014/main" id="{2D6FD7EB-EACF-471E-BA63-2484679A7D8B}"/>
                </a:ext>
              </a:extLst>
            </p:cNvPr>
            <p:cNvSpPr/>
            <p:nvPr/>
          </p:nvSpPr>
          <p:spPr>
            <a:xfrm>
              <a:off x="568073" y="1446476"/>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3" name="Graphic 2" descr="DNA outline">
              <a:extLst>
                <a:ext uri="{FF2B5EF4-FFF2-40B4-BE49-F238E27FC236}">
                  <a16:creationId xmlns:a16="http://schemas.microsoft.com/office/drawing/2014/main" id="{B9BB119F-F738-4618-8128-6EC9FB8124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20096">
              <a:off x="636662" y="1501063"/>
              <a:ext cx="715888" cy="715888"/>
            </a:xfrm>
            <a:prstGeom prst="rect">
              <a:avLst/>
            </a:prstGeom>
          </p:spPr>
        </p:pic>
      </p:grpSp>
      <p:sp>
        <p:nvSpPr>
          <p:cNvPr id="217" name="Google Shape;217;p25"/>
          <p:cNvSpPr txBox="1">
            <a:spLocks noGrp="1"/>
          </p:cNvSpPr>
          <p:nvPr>
            <p:ph type="title"/>
          </p:nvPr>
        </p:nvSpPr>
        <p:spPr>
          <a:xfrm>
            <a:off x="1000125" y="432690"/>
            <a:ext cx="10515600" cy="68434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rgbClr val="3A667E"/>
                </a:solidFill>
                <a:latin typeface="Arial" panose="020B0604020202020204" pitchFamily="34" charset="0"/>
                <a:ea typeface="Arial"/>
                <a:cs typeface="Arial" panose="020B0604020202020204" pitchFamily="34" charset="0"/>
                <a:sym typeface="Arial"/>
              </a:rPr>
              <a:t>Causes of SUD</a:t>
            </a:r>
            <a:endParaRPr sz="4000" b="1" dirty="0">
              <a:solidFill>
                <a:srgbClr val="3A667E"/>
              </a:solidFill>
              <a:latin typeface="Arial" panose="020B0604020202020204" pitchFamily="34" charset="0"/>
              <a:ea typeface="Arial"/>
              <a:cs typeface="Arial" panose="020B0604020202020204" pitchFamily="34" charset="0"/>
              <a:sym typeface="Arial"/>
            </a:endParaRPr>
          </a:p>
        </p:txBody>
      </p:sp>
      <p:sp>
        <p:nvSpPr>
          <p:cNvPr id="215" name="Google Shape;215;p25"/>
          <p:cNvSpPr txBox="1">
            <a:spLocks noGrp="1"/>
          </p:cNvSpPr>
          <p:nvPr>
            <p:ph idx="1"/>
          </p:nvPr>
        </p:nvSpPr>
        <p:spPr>
          <a:xfrm>
            <a:off x="1746077" y="1347832"/>
            <a:ext cx="4840461" cy="1215149"/>
          </a:xfrm>
          <a:prstGeom prst="rect">
            <a:avLst/>
          </a:prstGeom>
          <a:noFill/>
          <a:ln>
            <a:noFill/>
          </a:ln>
        </p:spPr>
        <p:txBody>
          <a:bodyPr spcFirstLastPara="1" wrap="square" lIns="91425" tIns="45700" rIns="91425" bIns="45700" anchor="t" anchorCtr="0">
            <a:noAutofit/>
          </a:bodyPr>
          <a:lstStyle/>
          <a:p>
            <a:pPr marL="0" indent="0">
              <a:spcBef>
                <a:spcPts val="440"/>
              </a:spcBef>
              <a:buSzPts val="2800"/>
              <a:buNone/>
            </a:pPr>
            <a:r>
              <a:rPr lang="en-US" dirty="0">
                <a:latin typeface="Arial"/>
                <a:cs typeface="Arial"/>
              </a:rPr>
              <a:t>Genetic predisposition for an addiction</a:t>
            </a:r>
            <a:endParaRPr lang="en-US" dirty="0">
              <a:latin typeface="Arial" panose="020B0604020202020204" pitchFamily="34" charset="0"/>
              <a:cs typeface="Arial" panose="020B0604020202020204" pitchFamily="34" charset="0"/>
            </a:endParaRPr>
          </a:p>
        </p:txBody>
      </p:sp>
      <p:pic>
        <p:nvPicPr>
          <p:cNvPr id="216" name="Google Shape;216;p25" descr="ASAM logo"/>
          <p:cNvPicPr preferRelativeResize="0"/>
          <p:nvPr/>
        </p:nvPicPr>
        <p:blipFill rotWithShape="1">
          <a:blip r:embed="rId5">
            <a:alphaModFix/>
          </a:blip>
          <a:srcRect/>
          <a:stretch/>
        </p:blipFill>
        <p:spPr>
          <a:xfrm>
            <a:off x="9030153" y="6086059"/>
            <a:ext cx="2961818" cy="678501"/>
          </a:xfrm>
          <a:prstGeom prst="rect">
            <a:avLst/>
          </a:prstGeom>
          <a:noFill/>
          <a:ln>
            <a:noFill/>
          </a:ln>
        </p:spPr>
      </p:pic>
      <p:grpSp>
        <p:nvGrpSpPr>
          <p:cNvPr id="36" name="Group 35">
            <a:extLst>
              <a:ext uri="{FF2B5EF4-FFF2-40B4-BE49-F238E27FC236}">
                <a16:creationId xmlns:a16="http://schemas.microsoft.com/office/drawing/2014/main" id="{7038BE25-E330-403D-BB9F-230D7E696D3A}"/>
              </a:ext>
            </a:extLst>
          </p:cNvPr>
          <p:cNvGrpSpPr/>
          <p:nvPr/>
        </p:nvGrpSpPr>
        <p:grpSpPr>
          <a:xfrm>
            <a:off x="611313" y="2817689"/>
            <a:ext cx="853066" cy="825062"/>
            <a:chOff x="587778" y="2929094"/>
            <a:chExt cx="853066" cy="825062"/>
          </a:xfrm>
        </p:grpSpPr>
        <p:sp>
          <p:nvSpPr>
            <p:cNvPr id="20" name="Oval 19">
              <a:extLst>
                <a:ext uri="{FF2B5EF4-FFF2-40B4-BE49-F238E27FC236}">
                  <a16:creationId xmlns:a16="http://schemas.microsoft.com/office/drawing/2014/main" id="{33E2DE4B-875A-4A6D-BF90-108B9B7D2BC1}"/>
                </a:ext>
              </a:extLst>
            </p:cNvPr>
            <p:cNvSpPr/>
            <p:nvPr/>
          </p:nvSpPr>
          <p:spPr>
            <a:xfrm>
              <a:off x="587778" y="2929094"/>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5" name="Graphic 4" descr="City outline">
              <a:extLst>
                <a:ext uri="{FF2B5EF4-FFF2-40B4-BE49-F238E27FC236}">
                  <a16:creationId xmlns:a16="http://schemas.microsoft.com/office/drawing/2014/main" id="{1FB0800D-296C-4534-8ACC-C6E68DAB78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596" y="3005829"/>
              <a:ext cx="651214" cy="651214"/>
            </a:xfrm>
            <a:prstGeom prst="rect">
              <a:avLst/>
            </a:prstGeom>
          </p:spPr>
        </p:pic>
      </p:grpSp>
      <p:grpSp>
        <p:nvGrpSpPr>
          <p:cNvPr id="34" name="Group 33">
            <a:extLst>
              <a:ext uri="{FF2B5EF4-FFF2-40B4-BE49-F238E27FC236}">
                <a16:creationId xmlns:a16="http://schemas.microsoft.com/office/drawing/2014/main" id="{184A33C3-0947-4850-AF6C-21A97E080950}"/>
              </a:ext>
            </a:extLst>
          </p:cNvPr>
          <p:cNvGrpSpPr/>
          <p:nvPr/>
        </p:nvGrpSpPr>
        <p:grpSpPr>
          <a:xfrm>
            <a:off x="611313" y="4228279"/>
            <a:ext cx="853066" cy="825062"/>
            <a:chOff x="654554" y="4819376"/>
            <a:chExt cx="853066" cy="825062"/>
          </a:xfrm>
        </p:grpSpPr>
        <p:sp>
          <p:nvSpPr>
            <p:cNvPr id="21" name="Oval 20">
              <a:extLst>
                <a:ext uri="{FF2B5EF4-FFF2-40B4-BE49-F238E27FC236}">
                  <a16:creationId xmlns:a16="http://schemas.microsoft.com/office/drawing/2014/main" id="{7C38800E-7FFC-4E86-96CD-4B4BD6478DB2}"/>
                </a:ext>
              </a:extLst>
            </p:cNvPr>
            <p:cNvSpPr/>
            <p:nvPr/>
          </p:nvSpPr>
          <p:spPr>
            <a:xfrm>
              <a:off x="654554" y="4819376"/>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7" name="Graphic 6" descr="Children outline">
              <a:extLst>
                <a:ext uri="{FF2B5EF4-FFF2-40B4-BE49-F238E27FC236}">
                  <a16:creationId xmlns:a16="http://schemas.microsoft.com/office/drawing/2014/main" id="{D8AD232D-2BD8-47F8-953A-933DCB2192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5517" y="4894359"/>
              <a:ext cx="702274" cy="702274"/>
            </a:xfrm>
            <a:prstGeom prst="rect">
              <a:avLst/>
            </a:prstGeom>
          </p:spPr>
        </p:pic>
      </p:grpSp>
      <p:grpSp>
        <p:nvGrpSpPr>
          <p:cNvPr id="27" name="Group 26">
            <a:extLst>
              <a:ext uri="{FF2B5EF4-FFF2-40B4-BE49-F238E27FC236}">
                <a16:creationId xmlns:a16="http://schemas.microsoft.com/office/drawing/2014/main" id="{28525B43-ED05-4712-B945-E6B843B28FB0}"/>
              </a:ext>
            </a:extLst>
          </p:cNvPr>
          <p:cNvGrpSpPr/>
          <p:nvPr/>
        </p:nvGrpSpPr>
        <p:grpSpPr>
          <a:xfrm>
            <a:off x="6962425" y="1352481"/>
            <a:ext cx="853066" cy="825062"/>
            <a:chOff x="7531617" y="944196"/>
            <a:chExt cx="853066" cy="825062"/>
          </a:xfrm>
        </p:grpSpPr>
        <p:sp>
          <p:nvSpPr>
            <p:cNvPr id="22" name="Oval 21">
              <a:extLst>
                <a:ext uri="{FF2B5EF4-FFF2-40B4-BE49-F238E27FC236}">
                  <a16:creationId xmlns:a16="http://schemas.microsoft.com/office/drawing/2014/main" id="{5F99A482-AEB3-4FAD-80BF-E018C12CD279}"/>
                </a:ext>
              </a:extLst>
            </p:cNvPr>
            <p:cNvSpPr/>
            <p:nvPr/>
          </p:nvSpPr>
          <p:spPr>
            <a:xfrm>
              <a:off x="7531617" y="944196"/>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11" name="Graphic 10" descr="House outline">
              <a:extLst>
                <a:ext uri="{FF2B5EF4-FFF2-40B4-BE49-F238E27FC236}">
                  <a16:creationId xmlns:a16="http://schemas.microsoft.com/office/drawing/2014/main" id="{ABA62E0A-2D26-4026-AF1E-37827B4E70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32196" y="956178"/>
              <a:ext cx="683749" cy="683749"/>
            </a:xfrm>
            <a:prstGeom prst="rect">
              <a:avLst/>
            </a:prstGeom>
          </p:spPr>
        </p:pic>
      </p:grpSp>
      <p:grpSp>
        <p:nvGrpSpPr>
          <p:cNvPr id="29" name="Group 28">
            <a:extLst>
              <a:ext uri="{FF2B5EF4-FFF2-40B4-BE49-F238E27FC236}">
                <a16:creationId xmlns:a16="http://schemas.microsoft.com/office/drawing/2014/main" id="{A40D893E-6C6A-40DD-BA08-1FAB7B96C56F}"/>
              </a:ext>
            </a:extLst>
          </p:cNvPr>
          <p:cNvGrpSpPr/>
          <p:nvPr/>
        </p:nvGrpSpPr>
        <p:grpSpPr>
          <a:xfrm>
            <a:off x="6962425" y="2817689"/>
            <a:ext cx="853066" cy="825062"/>
            <a:chOff x="7320884" y="2409322"/>
            <a:chExt cx="853066" cy="825062"/>
          </a:xfrm>
        </p:grpSpPr>
        <p:sp>
          <p:nvSpPr>
            <p:cNvPr id="23" name="Oval 22">
              <a:extLst>
                <a:ext uri="{FF2B5EF4-FFF2-40B4-BE49-F238E27FC236}">
                  <a16:creationId xmlns:a16="http://schemas.microsoft.com/office/drawing/2014/main" id="{19A2497C-1AC6-4A6E-8346-064F1FE8A1E9}"/>
                </a:ext>
              </a:extLst>
            </p:cNvPr>
            <p:cNvSpPr/>
            <p:nvPr/>
          </p:nvSpPr>
          <p:spPr>
            <a:xfrm>
              <a:off x="7320884" y="2409322"/>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13" name="Graphic 12" descr="Sad face outline outline">
              <a:extLst>
                <a:ext uri="{FF2B5EF4-FFF2-40B4-BE49-F238E27FC236}">
                  <a16:creationId xmlns:a16="http://schemas.microsoft.com/office/drawing/2014/main" id="{59791F5C-067B-41D2-84BE-D11ED95AA2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35497" y="2501245"/>
              <a:ext cx="641215" cy="641215"/>
            </a:xfrm>
            <a:prstGeom prst="rect">
              <a:avLst/>
            </a:prstGeom>
          </p:spPr>
        </p:pic>
      </p:grpSp>
      <p:grpSp>
        <p:nvGrpSpPr>
          <p:cNvPr id="33" name="Group 32">
            <a:extLst>
              <a:ext uri="{FF2B5EF4-FFF2-40B4-BE49-F238E27FC236}">
                <a16:creationId xmlns:a16="http://schemas.microsoft.com/office/drawing/2014/main" id="{759CF712-F61B-4CA9-BD90-41148942C826}"/>
              </a:ext>
            </a:extLst>
          </p:cNvPr>
          <p:cNvGrpSpPr/>
          <p:nvPr/>
        </p:nvGrpSpPr>
        <p:grpSpPr>
          <a:xfrm>
            <a:off x="6962425" y="4259056"/>
            <a:ext cx="853066" cy="825062"/>
            <a:chOff x="7127140" y="4771532"/>
            <a:chExt cx="853066" cy="825062"/>
          </a:xfrm>
        </p:grpSpPr>
        <p:sp>
          <p:nvSpPr>
            <p:cNvPr id="24" name="Oval 23">
              <a:extLst>
                <a:ext uri="{FF2B5EF4-FFF2-40B4-BE49-F238E27FC236}">
                  <a16:creationId xmlns:a16="http://schemas.microsoft.com/office/drawing/2014/main" id="{BC434923-F0A2-4A82-AB03-AF7299847851}"/>
                </a:ext>
              </a:extLst>
            </p:cNvPr>
            <p:cNvSpPr/>
            <p:nvPr/>
          </p:nvSpPr>
          <p:spPr>
            <a:xfrm>
              <a:off x="7127140" y="4771532"/>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15" name="Graphic 14" descr="Child with balloon outline">
              <a:extLst>
                <a:ext uri="{FF2B5EF4-FFF2-40B4-BE49-F238E27FC236}">
                  <a16:creationId xmlns:a16="http://schemas.microsoft.com/office/drawing/2014/main" id="{FFF688CE-69DF-4CEA-A7D7-705D05720B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85469" y="4901686"/>
              <a:ext cx="536408" cy="536408"/>
            </a:xfrm>
            <a:prstGeom prst="rect">
              <a:avLst/>
            </a:prstGeom>
          </p:spPr>
        </p:pic>
      </p:grpSp>
      <p:sp>
        <p:nvSpPr>
          <p:cNvPr id="26" name="TextBox 25">
            <a:extLst>
              <a:ext uri="{FF2B5EF4-FFF2-40B4-BE49-F238E27FC236}">
                <a16:creationId xmlns:a16="http://schemas.microsoft.com/office/drawing/2014/main" id="{597877C8-AA78-4FD4-84DF-1BFF47FFD37F}"/>
              </a:ext>
            </a:extLst>
          </p:cNvPr>
          <p:cNvSpPr txBox="1"/>
          <p:nvPr/>
        </p:nvSpPr>
        <p:spPr>
          <a:xfrm>
            <a:off x="7980206" y="1488013"/>
            <a:ext cx="4211794"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Family history of SUD </a:t>
            </a:r>
          </a:p>
        </p:txBody>
      </p:sp>
      <p:sp>
        <p:nvSpPr>
          <p:cNvPr id="28" name="TextBox 27">
            <a:extLst>
              <a:ext uri="{FF2B5EF4-FFF2-40B4-BE49-F238E27FC236}">
                <a16:creationId xmlns:a16="http://schemas.microsoft.com/office/drawing/2014/main" id="{289F8C18-6BB8-42CE-AB0C-06679855B12E}"/>
              </a:ext>
            </a:extLst>
          </p:cNvPr>
          <p:cNvSpPr txBox="1"/>
          <p:nvPr/>
        </p:nvSpPr>
        <p:spPr>
          <a:xfrm>
            <a:off x="7980206" y="2968610"/>
            <a:ext cx="4211794"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Co-occurring conditions </a:t>
            </a:r>
          </a:p>
        </p:txBody>
      </p:sp>
      <p:sp>
        <p:nvSpPr>
          <p:cNvPr id="30" name="TextBox 29">
            <a:extLst>
              <a:ext uri="{FF2B5EF4-FFF2-40B4-BE49-F238E27FC236}">
                <a16:creationId xmlns:a16="http://schemas.microsoft.com/office/drawing/2014/main" id="{17022045-A1DD-45E8-9ED1-34839795B1DD}"/>
              </a:ext>
            </a:extLst>
          </p:cNvPr>
          <p:cNvSpPr txBox="1"/>
          <p:nvPr/>
        </p:nvSpPr>
        <p:spPr>
          <a:xfrm>
            <a:off x="7973820" y="4418339"/>
            <a:ext cx="4011765"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Use of drugs early in life</a:t>
            </a:r>
          </a:p>
        </p:txBody>
      </p:sp>
      <p:sp>
        <p:nvSpPr>
          <p:cNvPr id="35" name="TextBox 34">
            <a:extLst>
              <a:ext uri="{FF2B5EF4-FFF2-40B4-BE49-F238E27FC236}">
                <a16:creationId xmlns:a16="http://schemas.microsoft.com/office/drawing/2014/main" id="{3D9AFA01-682E-4425-A2FE-E08C841DAF78}"/>
              </a:ext>
            </a:extLst>
          </p:cNvPr>
          <p:cNvSpPr txBox="1"/>
          <p:nvPr/>
        </p:nvSpPr>
        <p:spPr>
          <a:xfrm>
            <a:off x="1746077" y="2968610"/>
            <a:ext cx="4511848"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Environmental influences</a:t>
            </a:r>
          </a:p>
        </p:txBody>
      </p:sp>
      <p:sp>
        <p:nvSpPr>
          <p:cNvPr id="37" name="TextBox 36">
            <a:extLst>
              <a:ext uri="{FF2B5EF4-FFF2-40B4-BE49-F238E27FC236}">
                <a16:creationId xmlns:a16="http://schemas.microsoft.com/office/drawing/2014/main" id="{5F968949-8DC7-4856-9A1E-91ABB2C369C4}"/>
              </a:ext>
            </a:extLst>
          </p:cNvPr>
          <p:cNvSpPr txBox="1"/>
          <p:nvPr/>
        </p:nvSpPr>
        <p:spPr>
          <a:xfrm>
            <a:off x="1746077" y="4363811"/>
            <a:ext cx="3228975"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Social pressures</a:t>
            </a:r>
          </a:p>
        </p:txBody>
      </p:sp>
      <p:grpSp>
        <p:nvGrpSpPr>
          <p:cNvPr id="6" name="Group 5">
            <a:extLst>
              <a:ext uri="{FF2B5EF4-FFF2-40B4-BE49-F238E27FC236}">
                <a16:creationId xmlns:a16="http://schemas.microsoft.com/office/drawing/2014/main" id="{07768109-493C-46A9-913F-E2470B90441F}"/>
              </a:ext>
            </a:extLst>
          </p:cNvPr>
          <p:cNvGrpSpPr/>
          <p:nvPr/>
        </p:nvGrpSpPr>
        <p:grpSpPr>
          <a:xfrm>
            <a:off x="616880" y="5659833"/>
            <a:ext cx="853066" cy="825062"/>
            <a:chOff x="2308782" y="5568217"/>
            <a:chExt cx="853066" cy="825062"/>
          </a:xfrm>
        </p:grpSpPr>
        <p:sp>
          <p:nvSpPr>
            <p:cNvPr id="32" name="Oval 31">
              <a:extLst>
                <a:ext uri="{FF2B5EF4-FFF2-40B4-BE49-F238E27FC236}">
                  <a16:creationId xmlns:a16="http://schemas.microsoft.com/office/drawing/2014/main" id="{B64364DE-D45C-4A55-9552-638E6E88B285}"/>
                </a:ext>
              </a:extLst>
            </p:cNvPr>
            <p:cNvSpPr/>
            <p:nvPr/>
          </p:nvSpPr>
          <p:spPr>
            <a:xfrm>
              <a:off x="2308782" y="5568217"/>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4" name="Graphic 3" descr="Sling outline">
              <a:extLst>
                <a:ext uri="{FF2B5EF4-FFF2-40B4-BE49-F238E27FC236}">
                  <a16:creationId xmlns:a16="http://schemas.microsoft.com/office/drawing/2014/main" id="{E3AE3BCD-7D80-482F-8170-432D478AA1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30508" y="5649767"/>
              <a:ext cx="609614" cy="609614"/>
            </a:xfrm>
            <a:prstGeom prst="rect">
              <a:avLst/>
            </a:prstGeom>
          </p:spPr>
        </p:pic>
      </p:grpSp>
      <p:sp>
        <p:nvSpPr>
          <p:cNvPr id="39" name="TextBox 38">
            <a:extLst>
              <a:ext uri="{FF2B5EF4-FFF2-40B4-BE49-F238E27FC236}">
                <a16:creationId xmlns:a16="http://schemas.microsoft.com/office/drawing/2014/main" id="{8E15F0B0-67FA-4DBF-8B64-7B84CF2EB9C7}"/>
              </a:ext>
            </a:extLst>
          </p:cNvPr>
          <p:cNvSpPr txBox="1"/>
          <p:nvPr/>
        </p:nvSpPr>
        <p:spPr>
          <a:xfrm>
            <a:off x="1746077" y="5782137"/>
            <a:ext cx="6234129"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Injury leading to opioid prescription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9C71-C320-F149-9F8F-E775D8B2DB38}"/>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Relapse Rates are Similar for Addiction and Other Chronic Illnesses</a:t>
            </a:r>
          </a:p>
        </p:txBody>
      </p:sp>
      <p:graphicFrame>
        <p:nvGraphicFramePr>
          <p:cNvPr id="4" name="Content Placeholder 3">
            <a:extLst>
              <a:ext uri="{FF2B5EF4-FFF2-40B4-BE49-F238E27FC236}">
                <a16:creationId xmlns:a16="http://schemas.microsoft.com/office/drawing/2014/main" id="{577632C1-DA3E-404E-8C3A-996703FEFE1E}"/>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4112C23-8CE8-DD4E-89C6-DC0BF2C75562}"/>
              </a:ext>
            </a:extLst>
          </p:cNvPr>
          <p:cNvSpPr txBox="1"/>
          <p:nvPr/>
        </p:nvSpPr>
        <p:spPr>
          <a:xfrm>
            <a:off x="6751320" y="5730240"/>
            <a:ext cx="1554480" cy="446723"/>
          </a:xfrm>
          <a:prstGeom prst="rect">
            <a:avLst/>
          </a:prstGeom>
          <a:solidFill>
            <a:schemeClr val="bg1"/>
          </a:solidFill>
        </p:spPr>
        <p:txBody>
          <a:bodyPr wrap="square" rtlCol="0">
            <a:spAutoFit/>
          </a:bodyPr>
          <a:lstStyle/>
          <a:p>
            <a:endParaRPr lang="en-US"/>
          </a:p>
        </p:txBody>
      </p:sp>
      <p:sp>
        <p:nvSpPr>
          <p:cNvPr id="6" name="TextBox 5">
            <a:extLst>
              <a:ext uri="{FF2B5EF4-FFF2-40B4-BE49-F238E27FC236}">
                <a16:creationId xmlns:a16="http://schemas.microsoft.com/office/drawing/2014/main" id="{5543A135-60BF-DE4B-BAAC-969A97C6C5EB}"/>
              </a:ext>
            </a:extLst>
          </p:cNvPr>
          <p:cNvSpPr txBox="1"/>
          <p:nvPr/>
        </p:nvSpPr>
        <p:spPr>
          <a:xfrm>
            <a:off x="6873240" y="5764890"/>
            <a:ext cx="1554480" cy="369332"/>
          </a:xfrm>
          <a:prstGeom prst="rect">
            <a:avLst/>
          </a:prstGeom>
          <a:noFill/>
        </p:spPr>
        <p:txBody>
          <a:bodyPr wrap="square" rtlCol="0">
            <a:spAutoFit/>
          </a:bodyPr>
          <a:lstStyle/>
          <a:p>
            <a:r>
              <a:rPr lang="en-US" b="1"/>
              <a:t>Hypertension</a:t>
            </a:r>
          </a:p>
        </p:txBody>
      </p:sp>
    </p:spTree>
    <p:extLst>
      <p:ext uri="{BB962C8B-B14F-4D97-AF65-F5344CB8AC3E}">
        <p14:creationId xmlns:p14="http://schemas.microsoft.com/office/powerpoint/2010/main" val="2681539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7FDC-4439-1149-90CA-EFFE7F506C5A}"/>
              </a:ext>
            </a:extLst>
          </p:cNvPr>
          <p:cNvSpPr>
            <a:spLocks noGrp="1"/>
          </p:cNvSpPr>
          <p:nvPr>
            <p:ph type="title"/>
          </p:nvPr>
        </p:nvSpPr>
        <p:spPr>
          <a:xfrm>
            <a:off x="933095" y="3710613"/>
            <a:ext cx="3290887" cy="2452687"/>
          </a:xfrm>
        </p:spPr>
        <p:txBody>
          <a:bodyPr anchor="ctr">
            <a:normAutofit/>
          </a:bodyPr>
          <a:lstStyle/>
          <a:p>
            <a:r>
              <a:rPr lang="en-US" sz="3600" b="1" dirty="0">
                <a:latin typeface="Arial" panose="020B0604020202020204" pitchFamily="34" charset="0"/>
                <a:cs typeface="Arial" panose="020B0604020202020204" pitchFamily="34" charset="0"/>
              </a:rPr>
              <a:t>Important Note: </a:t>
            </a:r>
          </a:p>
        </p:txBody>
      </p:sp>
      <p:pic>
        <p:nvPicPr>
          <p:cNvPr id="1026" name="Picture 2" descr="Google Issues a Warning About Guest Posting to Build Links">
            <a:extLst>
              <a:ext uri="{FF2B5EF4-FFF2-40B4-BE49-F238E27FC236}">
                <a16:creationId xmlns:a16="http://schemas.microsoft.com/office/drawing/2014/main" id="{1FAA3C34-201D-2A4D-9354-70C7D14086B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41302" y="189121"/>
            <a:ext cx="11709395" cy="356372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142D677-ADD9-714B-9EB1-2105294D98C0}"/>
              </a:ext>
            </a:extLst>
          </p:cNvPr>
          <p:cNvSpPr>
            <a:spLocks noGrp="1"/>
          </p:cNvSpPr>
          <p:nvPr>
            <p:ph idx="1"/>
          </p:nvPr>
        </p:nvSpPr>
        <p:spPr>
          <a:xfrm>
            <a:off x="4223982" y="3752850"/>
            <a:ext cx="7485413" cy="2452687"/>
          </a:xfrm>
        </p:spPr>
        <p:txBody>
          <a:bodyPr anchor="ctr">
            <a:normAutofit/>
          </a:bodyPr>
          <a:lstStyle/>
          <a:p>
            <a:pPr marL="0" indent="0" algn="ctr">
              <a:buNone/>
            </a:pPr>
            <a:r>
              <a:rPr lang="en-US" sz="3000" b="1" i="1" dirty="0">
                <a:latin typeface="Arial" panose="020B0604020202020204" pitchFamily="34" charset="0"/>
                <a:cs typeface="Arial" panose="020B0604020202020204" pitchFamily="34" charset="0"/>
              </a:rPr>
              <a:t>If there is an indicator of intentional </a:t>
            </a:r>
          </a:p>
          <a:p>
            <a:pPr marL="0" indent="0" algn="ctr">
              <a:buNone/>
            </a:pPr>
            <a:r>
              <a:rPr lang="en-US" sz="3000" b="1" i="1" dirty="0">
                <a:latin typeface="Arial" panose="020B0604020202020204" pitchFamily="34" charset="0"/>
                <a:cs typeface="Arial" panose="020B0604020202020204" pitchFamily="34" charset="0"/>
              </a:rPr>
              <a:t>overdose/suicide, first responders must </a:t>
            </a:r>
          </a:p>
          <a:p>
            <a:pPr marL="0" indent="0" algn="ctr">
              <a:buNone/>
            </a:pPr>
            <a:r>
              <a:rPr lang="en-US" sz="3000" b="1" i="1" dirty="0">
                <a:latin typeface="Arial" panose="020B0604020202020204" pitchFamily="34" charset="0"/>
                <a:cs typeface="Arial" panose="020B0604020202020204" pitchFamily="34" charset="0"/>
              </a:rPr>
              <a:t>follow standard protocols.</a:t>
            </a:r>
          </a:p>
        </p:txBody>
      </p:sp>
    </p:spTree>
    <p:extLst>
      <p:ext uri="{BB962C8B-B14F-4D97-AF65-F5344CB8AC3E}">
        <p14:creationId xmlns:p14="http://schemas.microsoft.com/office/powerpoint/2010/main" val="813614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Picture 2" descr="A wooden bench sitting in the middle of a park&#10;&#10;Description automatically generated">
            <a:extLst>
              <a:ext uri="{FF2B5EF4-FFF2-40B4-BE49-F238E27FC236}">
                <a16:creationId xmlns:a16="http://schemas.microsoft.com/office/drawing/2014/main" id="{3D89A52B-33EC-FA4B-BC9C-50CC630A20EF}"/>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1460597" y="3493"/>
            <a:ext cx="9270806" cy="6857990"/>
          </a:xfrm>
          <a:custGeom>
            <a:avLst/>
            <a:gdLst>
              <a:gd name="connsiteX0" fmla="*/ 1503712 w 9270806"/>
              <a:gd name="connsiteY0" fmla="*/ 0 h 6858000"/>
              <a:gd name="connsiteX1" fmla="*/ 7767094 w 9270806"/>
              <a:gd name="connsiteY1" fmla="*/ 0 h 6858000"/>
              <a:gd name="connsiteX2" fmla="*/ 7913128 w 9270806"/>
              <a:gd name="connsiteY2" fmla="*/ 139721 h 6858000"/>
              <a:gd name="connsiteX3" fmla="*/ 9270806 w 9270806"/>
              <a:gd name="connsiteY3" fmla="*/ 3429000 h 6858000"/>
              <a:gd name="connsiteX4" fmla="*/ 7913128 w 9270806"/>
              <a:gd name="connsiteY4" fmla="*/ 6718279 h 6858000"/>
              <a:gd name="connsiteX5" fmla="*/ 7767094 w 9270806"/>
              <a:gd name="connsiteY5" fmla="*/ 6858000 h 6858000"/>
              <a:gd name="connsiteX6" fmla="*/ 1503712 w 9270806"/>
              <a:gd name="connsiteY6" fmla="*/ 6858000 h 6858000"/>
              <a:gd name="connsiteX7" fmla="*/ 1357679 w 9270806"/>
              <a:gd name="connsiteY7" fmla="*/ 6718279 h 6858000"/>
              <a:gd name="connsiteX8" fmla="*/ 0 w 9270806"/>
              <a:gd name="connsiteY8" fmla="*/ 3429000 h 6858000"/>
              <a:gd name="connsiteX9" fmla="*/ 1357679 w 9270806"/>
              <a:gd name="connsiteY9" fmla="*/ 1397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30"/>
          <p:cNvSpPr txBox="1">
            <a:spLocks noGrp="1"/>
          </p:cNvSpPr>
          <p:nvPr>
            <p:ph idx="1"/>
          </p:nvPr>
        </p:nvSpPr>
        <p:spPr>
          <a:xfrm>
            <a:off x="643468" y="2638043"/>
            <a:ext cx="3363974" cy="3415623"/>
          </a:xfrm>
          <a:prstGeom prst="rect">
            <a:avLst/>
          </a:prstGeom>
        </p:spPr>
        <p:txBody>
          <a:bodyPr spcFirstLastPara="1" lIns="91425" tIns="45700" rIns="91425" bIns="45700" anchorCtr="0">
            <a:normAutofit/>
          </a:bodyPr>
          <a:lstStyle/>
          <a:p>
            <a:pPr marL="0" lvl="0" indent="0" rtl="0">
              <a:spcBef>
                <a:spcPts val="440"/>
              </a:spcBef>
              <a:spcAft>
                <a:spcPts val="0"/>
              </a:spcAft>
              <a:buClr>
                <a:schemeClr val="dk2"/>
              </a:buClr>
              <a:buSzPts val="2200"/>
              <a:buFont typeface="Arial"/>
              <a:buNone/>
            </a:pPr>
            <a:endParaRPr lang="en-US" sz="2000"/>
          </a:p>
          <a:p>
            <a:pPr marL="0" lvl="0" indent="0" rtl="0">
              <a:spcBef>
                <a:spcPts val="440"/>
              </a:spcBef>
              <a:spcAft>
                <a:spcPts val="0"/>
              </a:spcAft>
              <a:buClr>
                <a:schemeClr val="dk2"/>
              </a:buClr>
              <a:buSzPts val="2200"/>
              <a:buFont typeface="Arial"/>
              <a:buNone/>
            </a:pPr>
            <a:endParaRPr lang="en-US" sz="2000"/>
          </a:p>
        </p:txBody>
      </p:sp>
      <p:pic>
        <p:nvPicPr>
          <p:cNvPr id="253" name="Google Shape;253;p30" descr="Image result for stigma"/>
          <p:cNvPicPr preferRelativeResize="0"/>
          <p:nvPr/>
        </p:nvPicPr>
        <p:blipFill rotWithShape="1">
          <a:blip r:embed="rId3"/>
          <a:stretch/>
        </p:blipFill>
        <p:spPr>
          <a:xfrm>
            <a:off x="1436825" y="599957"/>
            <a:ext cx="9318350" cy="5658086"/>
          </a:xfrm>
          <a:prstGeom prst="rect">
            <a:avLst/>
          </a:prstGeom>
          <a:noFill/>
        </p:spPr>
      </p:pic>
    </p:spTree>
    <p:extLst>
      <p:ext uri="{BB962C8B-B14F-4D97-AF65-F5344CB8AC3E}">
        <p14:creationId xmlns:p14="http://schemas.microsoft.com/office/powerpoint/2010/main" val="4120670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idx="1"/>
          </p:nvPr>
        </p:nvSpPr>
        <p:spPr>
          <a:xfrm>
            <a:off x="576583" y="1656738"/>
            <a:ext cx="11200198" cy="507984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2"/>
              </a:buClr>
              <a:buSzPts val="2200"/>
              <a:buFont typeface="Arial"/>
              <a:buNone/>
            </a:pPr>
            <a:r>
              <a:rPr lang="en-US" sz="3200" dirty="0">
                <a:latin typeface="Arial" panose="020B0604020202020204" pitchFamily="34" charset="0"/>
                <a:cs typeface="Arial" panose="020B0604020202020204" pitchFamily="34" charset="0"/>
              </a:rPr>
              <a:t>Junkie. Stoner. Crackhead. Addict. Alkie.</a:t>
            </a:r>
          </a:p>
          <a:p>
            <a:pPr marL="0" lvl="0" indent="0" algn="ctr" rtl="0">
              <a:spcBef>
                <a:spcPts val="0"/>
              </a:spcBef>
              <a:spcAft>
                <a:spcPts val="0"/>
              </a:spcAft>
              <a:buClr>
                <a:schemeClr val="dk2"/>
              </a:buClr>
              <a:buSzPts val="2200"/>
              <a:buFont typeface="Arial"/>
              <a:buNone/>
            </a:pPr>
            <a:endParaRPr sz="2000" dirty="0">
              <a:latin typeface="Arial" panose="020B0604020202020204" pitchFamily="34" charset="0"/>
              <a:cs typeface="Arial" panose="020B0604020202020204" pitchFamily="34" charset="0"/>
            </a:endParaRPr>
          </a:p>
          <a:p>
            <a:pPr marL="342900" lvl="0" indent="-342900" algn="l" rtl="0">
              <a:spcBef>
                <a:spcPts val="440"/>
              </a:spcBef>
              <a:spcAft>
                <a:spcPts val="0"/>
              </a:spcAft>
              <a:buClr>
                <a:schemeClr val="dk2"/>
              </a:buClr>
              <a:buSzPts val="2200"/>
              <a:buFont typeface="Arial"/>
              <a:buChar char="●"/>
            </a:pPr>
            <a:r>
              <a:rPr lang="en-US" sz="3200" dirty="0">
                <a:latin typeface="Arial" panose="020B0604020202020204" pitchFamily="34" charset="0"/>
                <a:cs typeface="Arial" panose="020B0604020202020204" pitchFamily="34" charset="0"/>
              </a:rPr>
              <a:t>These ​words are dismissive and dehumanizing</a:t>
            </a:r>
            <a:endParaRPr sz="3200" dirty="0">
              <a:latin typeface="Arial" panose="020B0604020202020204" pitchFamily="34" charset="0"/>
              <a:cs typeface="Arial" panose="020B0604020202020204" pitchFamily="34" charset="0"/>
            </a:endParaRPr>
          </a:p>
          <a:p>
            <a:pPr marL="342900" indent="-342900">
              <a:spcBef>
                <a:spcPts val="440"/>
              </a:spcBef>
              <a:buClr>
                <a:schemeClr val="dk2"/>
              </a:buClr>
              <a:buSzPts val="2200"/>
              <a:buFont typeface="Arial"/>
              <a:buChar char="●"/>
            </a:pPr>
            <a:endParaRPr lang="en-US" sz="3200" dirty="0">
              <a:latin typeface="Arial"/>
              <a:cs typeface="Arial"/>
            </a:endParaRPr>
          </a:p>
          <a:p>
            <a:pPr marL="342900" lvl="0" indent="-342900" algn="l" rtl="0">
              <a:spcBef>
                <a:spcPts val="440"/>
              </a:spcBef>
              <a:spcAft>
                <a:spcPts val="0"/>
              </a:spcAft>
              <a:buClr>
                <a:schemeClr val="dk2"/>
              </a:buClr>
              <a:buSzPts val="2200"/>
              <a:buFont typeface="Arial"/>
              <a:buChar char="●"/>
            </a:pPr>
            <a:r>
              <a:rPr lang="en-US" sz="3200" dirty="0">
                <a:latin typeface="Arial"/>
                <a:cs typeface="Arial"/>
              </a:rPr>
              <a:t>We need to change the national discussion</a:t>
            </a:r>
            <a:endParaRPr sz="3200" dirty="0">
              <a:latin typeface="Arial"/>
              <a:cs typeface="Arial"/>
            </a:endParaRPr>
          </a:p>
          <a:p>
            <a:pPr marL="342900" indent="-342900">
              <a:spcBef>
                <a:spcPts val="440"/>
              </a:spcBef>
              <a:buClr>
                <a:schemeClr val="dk2"/>
              </a:buClr>
              <a:buSzPts val="2200"/>
              <a:buFont typeface="Arial"/>
              <a:buChar char="●"/>
            </a:pPr>
            <a:endParaRPr lang="en-US" sz="3200" dirty="0">
              <a:latin typeface="Arial"/>
              <a:cs typeface="Arial"/>
            </a:endParaRPr>
          </a:p>
          <a:p>
            <a:pPr marL="342900" indent="-342900">
              <a:spcBef>
                <a:spcPts val="440"/>
              </a:spcBef>
              <a:buClr>
                <a:schemeClr val="dk2"/>
              </a:buClr>
              <a:buSzPts val="2200"/>
              <a:buFont typeface="Arial"/>
              <a:buChar char="●"/>
            </a:pPr>
            <a:r>
              <a:rPr lang="en-US" sz="3200" dirty="0">
                <a:latin typeface="Arial"/>
                <a:cs typeface="Arial"/>
              </a:rPr>
              <a:t>We should use </a:t>
            </a:r>
            <a:r>
              <a:rPr lang="en-US" sz="3200" b="1" dirty="0">
                <a:latin typeface="Arial"/>
                <a:cs typeface="Arial"/>
              </a:rPr>
              <a:t>Person-First Language </a:t>
            </a:r>
            <a:r>
              <a:rPr lang="en-US" sz="3200" dirty="0">
                <a:latin typeface="Arial"/>
                <a:cs typeface="Arial"/>
              </a:rPr>
              <a:t>instead.</a:t>
            </a:r>
            <a:endParaRPr sz="3200" dirty="0">
              <a:latin typeface="Arial"/>
              <a:cs typeface="Arial"/>
            </a:endParaRPr>
          </a:p>
          <a:p>
            <a:pPr marL="0" lvl="0" indent="0" algn="r" rtl="0">
              <a:spcBef>
                <a:spcPts val="440"/>
              </a:spcBef>
              <a:spcAft>
                <a:spcPts val="0"/>
              </a:spcAft>
              <a:buClr>
                <a:schemeClr val="dk2"/>
              </a:buClr>
              <a:buSzPts val="2200"/>
              <a:buFont typeface="Arial"/>
              <a:buNone/>
            </a:pPr>
            <a:endParaRPr lang="en-US" sz="3200" dirty="0">
              <a:latin typeface="Arial" panose="020B0604020202020204" pitchFamily="34" charset="0"/>
              <a:cs typeface="Arial" panose="020B0604020202020204" pitchFamily="34" charset="0"/>
            </a:endParaRPr>
          </a:p>
          <a:p>
            <a:pPr marL="0" lvl="0" indent="0" algn="r" rtl="0">
              <a:spcBef>
                <a:spcPts val="440"/>
              </a:spcBef>
              <a:spcAft>
                <a:spcPts val="0"/>
              </a:spcAft>
              <a:buClr>
                <a:schemeClr val="dk2"/>
              </a:buClr>
              <a:buSzPts val="2200"/>
              <a:buFont typeface="Arial"/>
              <a:buNone/>
            </a:pPr>
            <a:endParaRPr lang="en-US" sz="3200" dirty="0">
              <a:latin typeface="Arial" panose="020B0604020202020204" pitchFamily="34" charset="0"/>
              <a:cs typeface="Arial" panose="020B0604020202020204" pitchFamily="34" charset="0"/>
            </a:endParaRPr>
          </a:p>
          <a:p>
            <a:pPr marL="0" lvl="0" indent="0" algn="r" rtl="0">
              <a:spcBef>
                <a:spcPts val="440"/>
              </a:spcBef>
              <a:spcAft>
                <a:spcPts val="0"/>
              </a:spcAft>
              <a:buClr>
                <a:schemeClr val="dk2"/>
              </a:buClr>
              <a:buSzPts val="2200"/>
              <a:buFont typeface="Arial"/>
              <a:buNone/>
            </a:pPr>
            <a:r>
              <a:rPr lang="en-US" sz="2200" dirty="0">
                <a:latin typeface="Arial" panose="020B0604020202020204" pitchFamily="34" charset="0"/>
                <a:cs typeface="Arial" panose="020B0604020202020204" pitchFamily="34" charset="0"/>
              </a:rPr>
              <a:t>AMA Task Force to Reduce Opioid Abuse | December 15, 2015</a:t>
            </a:r>
            <a:br>
              <a:rPr lang="en-US" sz="2200" dirty="0">
                <a:latin typeface="Arial" panose="020B0604020202020204" pitchFamily="34" charset="0"/>
                <a:cs typeface="Arial" panose="020B0604020202020204" pitchFamily="34" charset="0"/>
              </a:rPr>
            </a:br>
            <a:endParaRPr sz="2200" dirty="0">
              <a:latin typeface="Arial" panose="020B0604020202020204" pitchFamily="34" charset="0"/>
              <a:cs typeface="Arial" panose="020B0604020202020204" pitchFamily="34" charset="0"/>
            </a:endParaRPr>
          </a:p>
        </p:txBody>
      </p:sp>
      <p:sp>
        <p:nvSpPr>
          <p:cNvPr id="244" name="Google Shape;244;p29"/>
          <p:cNvSpPr txBox="1"/>
          <p:nvPr/>
        </p:nvSpPr>
        <p:spPr>
          <a:xfrm>
            <a:off x="5598375" y="822250"/>
            <a:ext cx="69900" cy="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29"/>
          <p:cNvSpPr txBox="1"/>
          <p:nvPr/>
        </p:nvSpPr>
        <p:spPr>
          <a:xfrm>
            <a:off x="161365" y="206189"/>
            <a:ext cx="12030635" cy="9051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Clr>
                <a:srgbClr val="000000"/>
              </a:buClr>
              <a:buFont typeface="Arial"/>
              <a:buNone/>
            </a:pPr>
            <a:r>
              <a:rPr lang="en-US" sz="3600" b="1" dirty="0">
                <a:latin typeface="Arial" panose="020B0604020202020204" pitchFamily="34" charset="0"/>
                <a:ea typeface="Nunito"/>
                <a:cs typeface="Arial" panose="020B0604020202020204" pitchFamily="34" charset="0"/>
                <a:sym typeface="Nunito"/>
              </a:rPr>
              <a:t>Individuals living with Addiction Need Support, </a:t>
            </a:r>
          </a:p>
          <a:p>
            <a:pPr marL="0" lvl="0" indent="0" algn="ctr" rtl="0">
              <a:spcBef>
                <a:spcPts val="0"/>
              </a:spcBef>
              <a:spcAft>
                <a:spcPts val="0"/>
              </a:spcAft>
              <a:buClr>
                <a:srgbClr val="000000"/>
              </a:buClr>
              <a:buFont typeface="Arial"/>
              <a:buNone/>
            </a:pPr>
            <a:r>
              <a:rPr lang="en-US" sz="3600" b="1" dirty="0">
                <a:latin typeface="Arial" panose="020B0604020202020204" pitchFamily="34" charset="0"/>
                <a:ea typeface="Nunito"/>
                <a:cs typeface="Arial" panose="020B0604020202020204" pitchFamily="34" charset="0"/>
                <a:sym typeface="Nunito"/>
              </a:rPr>
              <a:t>Not Stigma</a:t>
            </a:r>
            <a:endParaRPr sz="4000" b="1" dirty="0">
              <a:latin typeface="Arial" panose="020B0604020202020204" pitchFamily="34" charset="0"/>
              <a:ea typeface="Nunito"/>
              <a:cs typeface="Arial" panose="020B0604020202020204" pitchFamily="34" charset="0"/>
              <a:sym typeface="Nunito"/>
            </a:endParaRPr>
          </a:p>
        </p:txBody>
      </p:sp>
      <p:sp>
        <p:nvSpPr>
          <p:cNvPr id="2" name="Rectangle 1">
            <a:extLst>
              <a:ext uri="{FF2B5EF4-FFF2-40B4-BE49-F238E27FC236}">
                <a16:creationId xmlns:a16="http://schemas.microsoft.com/office/drawing/2014/main" id="{CE9B5F75-BB35-584C-B412-AB9B9C2C7469}"/>
              </a:ext>
            </a:extLst>
          </p:cNvPr>
          <p:cNvSpPr/>
          <p:nvPr/>
        </p:nvSpPr>
        <p:spPr>
          <a:xfrm>
            <a:off x="5978820" y="3275112"/>
            <a:ext cx="234360" cy="307777"/>
          </a:xfrm>
          <a:prstGeom prst="rect">
            <a:avLst/>
          </a:prstGeom>
        </p:spPr>
        <p:txBody>
          <a:bodyPr wrap="none">
            <a:spAutoFit/>
          </a:bodyPr>
          <a:lstStyle/>
          <a:p>
            <a:r>
              <a:rPr lang="en-US"/>
              <a:t> </a:t>
            </a:r>
          </a:p>
        </p:txBody>
      </p:sp>
      <p:sp>
        <p:nvSpPr>
          <p:cNvPr id="3" name="Rectangle 2">
            <a:extLst>
              <a:ext uri="{FF2B5EF4-FFF2-40B4-BE49-F238E27FC236}">
                <a16:creationId xmlns:a16="http://schemas.microsoft.com/office/drawing/2014/main" id="{C7BF7ADA-5FDC-7949-BE90-F2705787B3BF}"/>
              </a:ext>
            </a:extLst>
          </p:cNvPr>
          <p:cNvSpPr/>
          <p:nvPr/>
        </p:nvSpPr>
        <p:spPr>
          <a:xfrm>
            <a:off x="5978820" y="3275112"/>
            <a:ext cx="234360" cy="307777"/>
          </a:xfrm>
          <a:prstGeom prst="rect">
            <a:avLst/>
          </a:prstGeom>
        </p:spPr>
        <p:txBody>
          <a:bodyPr wrap="none">
            <a:spAutoFit/>
          </a:bodyPr>
          <a:lstStyle/>
          <a:p>
            <a:r>
              <a:rPr lang="en-US"/>
              <a:t> </a:t>
            </a:r>
          </a:p>
        </p:txBody>
      </p:sp>
      <p:sp>
        <p:nvSpPr>
          <p:cNvPr id="4" name="Rectangle 3">
            <a:extLst>
              <a:ext uri="{FF2B5EF4-FFF2-40B4-BE49-F238E27FC236}">
                <a16:creationId xmlns:a16="http://schemas.microsoft.com/office/drawing/2014/main" id="{2DB04F73-B5F8-4718-96DC-D3086D9AFAF9}"/>
              </a:ext>
            </a:extLst>
          </p:cNvPr>
          <p:cNvSpPr/>
          <p:nvPr/>
        </p:nvSpPr>
        <p:spPr>
          <a:xfrm>
            <a:off x="161365" y="103095"/>
            <a:ext cx="11869270" cy="6651811"/>
          </a:xfrm>
          <a:prstGeom prst="rect">
            <a:avLst/>
          </a:prstGeom>
          <a:noFill/>
          <a:ln w="76200">
            <a:solidFill>
              <a:schemeClr val="accent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F72CF2-A5DD-1A4A-AC0A-14F545AA5F23}"/>
              </a:ext>
            </a:extLst>
          </p:cNvPr>
          <p:cNvSpPr>
            <a:spLocks noGrp="1"/>
          </p:cNvSpPr>
          <p:nvPr>
            <p:ph type="body" idx="1"/>
          </p:nvPr>
        </p:nvSpPr>
        <p:spPr>
          <a:xfrm>
            <a:off x="1179397" y="91225"/>
            <a:ext cx="10422052" cy="746701"/>
          </a:xfrm>
        </p:spPr>
        <p:txBody>
          <a:bodyPr anchor="t">
            <a:normAutofit/>
          </a:bodyPr>
          <a:lstStyle/>
          <a:p>
            <a:pPr algn="ctr"/>
            <a:r>
              <a:rPr lang="en-US" sz="2800" dirty="0">
                <a:latin typeface="Arial" panose="020B0604020202020204" pitchFamily="34" charset="0"/>
                <a:cs typeface="Arial" panose="020B0604020202020204" pitchFamily="34" charset="0"/>
              </a:rPr>
              <a:t>Reducing Stigma by using Person-First Language</a:t>
            </a:r>
          </a:p>
        </p:txBody>
      </p:sp>
      <p:graphicFrame>
        <p:nvGraphicFramePr>
          <p:cNvPr id="7" name="Content Placeholder 6">
            <a:extLst>
              <a:ext uri="{FF2B5EF4-FFF2-40B4-BE49-F238E27FC236}">
                <a16:creationId xmlns:a16="http://schemas.microsoft.com/office/drawing/2014/main" id="{D4B2A304-7874-CA46-9B91-2DD012F34D36}"/>
              </a:ext>
            </a:extLst>
          </p:cNvPr>
          <p:cNvGraphicFramePr>
            <a:graphicFrameLocks noGrp="1"/>
          </p:cNvGraphicFramePr>
          <p:nvPr>
            <p:ph sz="half" idx="2"/>
            <p:extLst>
              <p:ext uri="{D42A27DB-BD31-4B8C-83A1-F6EECF244321}">
                <p14:modId xmlns:p14="http://schemas.microsoft.com/office/powerpoint/2010/main" val="3061501322"/>
              </p:ext>
            </p:extLst>
          </p:nvPr>
        </p:nvGraphicFramePr>
        <p:xfrm>
          <a:off x="907198" y="663184"/>
          <a:ext cx="10694251" cy="5638800"/>
        </p:xfrm>
        <a:graphic>
          <a:graphicData uri="http://schemas.openxmlformats.org/drawingml/2006/table">
            <a:tbl>
              <a:tblPr firstRow="1" bandRow="1">
                <a:tableStyleId>{B301B821-A1FF-4177-AEE7-76D212191A09}</a:tableStyleId>
              </a:tblPr>
              <a:tblGrid>
                <a:gridCol w="4979183">
                  <a:extLst>
                    <a:ext uri="{9D8B030D-6E8A-4147-A177-3AD203B41FA5}">
                      <a16:colId xmlns:a16="http://schemas.microsoft.com/office/drawing/2014/main" val="1583174409"/>
                    </a:ext>
                  </a:extLst>
                </a:gridCol>
                <a:gridCol w="5715068">
                  <a:extLst>
                    <a:ext uri="{9D8B030D-6E8A-4147-A177-3AD203B41FA5}">
                      <a16:colId xmlns:a16="http://schemas.microsoft.com/office/drawing/2014/main" val="3599581780"/>
                    </a:ext>
                  </a:extLst>
                </a:gridCol>
              </a:tblGrid>
              <a:tr h="466395">
                <a:tc>
                  <a:txBody>
                    <a:bodyPr/>
                    <a:lstStyle/>
                    <a:p>
                      <a:pPr algn="ctr"/>
                      <a:r>
                        <a:rPr lang="en-US" sz="2800" dirty="0">
                          <a:latin typeface="Arial" panose="020B0604020202020204" pitchFamily="34" charset="0"/>
                          <a:cs typeface="Arial" panose="020B0604020202020204" pitchFamily="34" charset="0"/>
                        </a:rPr>
                        <a:t>Words to Avoid</a:t>
                      </a:r>
                      <a:endParaRPr lang="en-US" sz="2800" b="1" dirty="0"/>
                    </a:p>
                  </a:txBody>
                  <a:tcPr/>
                </a:tc>
                <a:tc>
                  <a:txBody>
                    <a:bodyPr/>
                    <a:lstStyle/>
                    <a:p>
                      <a:pPr algn="ctr"/>
                      <a:r>
                        <a:rPr lang="en-US" sz="2800" b="1" dirty="0">
                          <a:latin typeface="Arial" panose="020B0604020202020204" pitchFamily="34" charset="0"/>
                          <a:cs typeface="Arial" panose="020B0604020202020204" pitchFamily="34" charset="0"/>
                        </a:rPr>
                        <a:t>Words to Use</a:t>
                      </a:r>
                    </a:p>
                  </a:txBody>
                  <a:tcPr/>
                </a:tc>
                <a:extLst>
                  <a:ext uri="{0D108BD9-81ED-4DB2-BD59-A6C34878D82A}">
                    <a16:rowId xmlns:a16="http://schemas.microsoft.com/office/drawing/2014/main" val="254519665"/>
                  </a:ext>
                </a:extLst>
              </a:tr>
              <a:tr h="740746">
                <a:tc>
                  <a:txBody>
                    <a:bodyPr/>
                    <a:lstStyle/>
                    <a:p>
                      <a:r>
                        <a:rPr lang="en-US" sz="2400" dirty="0">
                          <a:latin typeface="Arial" panose="020B0604020202020204" pitchFamily="34" charset="0"/>
                          <a:cs typeface="Arial" panose="020B0604020202020204" pitchFamily="34" charset="0"/>
                        </a:rPr>
                        <a:t>Addict, abuser</a:t>
                      </a:r>
                    </a:p>
                  </a:txBody>
                  <a:tcPr/>
                </a:tc>
                <a:tc>
                  <a:txBody>
                    <a:bodyPr/>
                    <a:lstStyle/>
                    <a:p>
                      <a:r>
                        <a:rPr lang="en-US" sz="2400" b="0" dirty="0">
                          <a:latin typeface="Arial" panose="020B0604020202020204" pitchFamily="34" charset="0"/>
                          <a:cs typeface="Arial" panose="020B0604020202020204" pitchFamily="34" charset="0"/>
                        </a:rPr>
                        <a:t>Person living with a substance use disorder (SUD)</a:t>
                      </a:r>
                    </a:p>
                  </a:txBody>
                  <a:tcPr/>
                </a:tc>
                <a:extLst>
                  <a:ext uri="{0D108BD9-81ED-4DB2-BD59-A6C34878D82A}">
                    <a16:rowId xmlns:a16="http://schemas.microsoft.com/office/drawing/2014/main" val="2802629141"/>
                  </a:ext>
                </a:extLst>
              </a:tr>
              <a:tr h="411525">
                <a:tc>
                  <a:txBody>
                    <a:bodyPr/>
                    <a:lstStyle/>
                    <a:p>
                      <a:r>
                        <a:rPr lang="en-US" sz="2400" dirty="0">
                          <a:latin typeface="Arial" panose="020B0604020202020204" pitchFamily="34" charset="0"/>
                          <a:cs typeface="Arial" panose="020B0604020202020204" pitchFamily="34" charset="0"/>
                        </a:rPr>
                        <a:t>Drug problem, drug habit, abuse</a:t>
                      </a:r>
                    </a:p>
                  </a:txBody>
                  <a:tcPr/>
                </a:tc>
                <a:tc>
                  <a:txBody>
                    <a:bodyPr/>
                    <a:lstStyle/>
                    <a:p>
                      <a:r>
                        <a:rPr lang="en-US" sz="2400" b="0" dirty="0">
                          <a:latin typeface="Arial" panose="020B0604020202020204" pitchFamily="34" charset="0"/>
                          <a:cs typeface="Arial" panose="020B0604020202020204" pitchFamily="34" charset="0"/>
                        </a:rPr>
                        <a:t>Substance use disorder, drug misuse, harmful use</a:t>
                      </a:r>
                    </a:p>
                  </a:txBody>
                  <a:tcPr/>
                </a:tc>
                <a:extLst>
                  <a:ext uri="{0D108BD9-81ED-4DB2-BD59-A6C34878D82A}">
                    <a16:rowId xmlns:a16="http://schemas.microsoft.com/office/drawing/2014/main" val="3374260685"/>
                  </a:ext>
                </a:extLst>
              </a:tr>
              <a:tr h="411525">
                <a:tc>
                  <a:txBody>
                    <a:bodyPr/>
                    <a:lstStyle/>
                    <a:p>
                      <a:r>
                        <a:rPr lang="en-US" sz="2400" dirty="0">
                          <a:latin typeface="Arial" panose="020B0604020202020204" pitchFamily="34" charset="0"/>
                          <a:cs typeface="Arial" panose="020B0604020202020204" pitchFamily="34" charset="0"/>
                        </a:rPr>
                        <a:t>Clean</a:t>
                      </a:r>
                    </a:p>
                  </a:txBody>
                  <a:tcPr/>
                </a:tc>
                <a:tc>
                  <a:txBody>
                    <a:bodyPr/>
                    <a:lstStyle/>
                    <a:p>
                      <a:r>
                        <a:rPr lang="en-US" sz="2400" b="0" dirty="0">
                          <a:latin typeface="Arial" panose="020B0604020202020204" pitchFamily="34" charset="0"/>
                          <a:cs typeface="Arial" panose="020B0604020202020204" pitchFamily="34" charset="0"/>
                        </a:rPr>
                        <a:t>Not actively using</a:t>
                      </a:r>
                    </a:p>
                  </a:txBody>
                  <a:tcPr/>
                </a:tc>
                <a:extLst>
                  <a:ext uri="{0D108BD9-81ED-4DB2-BD59-A6C34878D82A}">
                    <a16:rowId xmlns:a16="http://schemas.microsoft.com/office/drawing/2014/main" val="2887534102"/>
                  </a:ext>
                </a:extLst>
              </a:tr>
              <a:tr h="411525">
                <a:tc>
                  <a:txBody>
                    <a:bodyPr/>
                    <a:lstStyle/>
                    <a:p>
                      <a:r>
                        <a:rPr lang="en-US" sz="2400">
                          <a:latin typeface="Arial" panose="020B0604020202020204" pitchFamily="34" charset="0"/>
                          <a:cs typeface="Arial" panose="020B0604020202020204" pitchFamily="34" charset="0"/>
                        </a:rPr>
                        <a:t>Dirty</a:t>
                      </a:r>
                    </a:p>
                  </a:txBody>
                  <a:tcPr/>
                </a:tc>
                <a:tc>
                  <a:txBody>
                    <a:bodyPr/>
                    <a:lstStyle/>
                    <a:p>
                      <a:r>
                        <a:rPr lang="en-US" sz="2400" b="0" dirty="0">
                          <a:latin typeface="Arial" panose="020B0604020202020204" pitchFamily="34" charset="0"/>
                          <a:cs typeface="Arial" panose="020B0604020202020204" pitchFamily="34" charset="0"/>
                        </a:rPr>
                        <a:t>Actively using</a:t>
                      </a:r>
                    </a:p>
                  </a:txBody>
                  <a:tcPr/>
                </a:tc>
                <a:extLst>
                  <a:ext uri="{0D108BD9-81ED-4DB2-BD59-A6C34878D82A}">
                    <a16:rowId xmlns:a16="http://schemas.microsoft.com/office/drawing/2014/main" val="1572814841"/>
                  </a:ext>
                </a:extLst>
              </a:tr>
              <a:tr h="411525">
                <a:tc>
                  <a:txBody>
                    <a:bodyPr/>
                    <a:lstStyle/>
                    <a:p>
                      <a:r>
                        <a:rPr lang="en-US" sz="2400" dirty="0">
                          <a:latin typeface="Arial" panose="020B0604020202020204" pitchFamily="34" charset="0"/>
                          <a:cs typeface="Arial" panose="020B0604020202020204" pitchFamily="34" charset="0"/>
                        </a:rPr>
                        <a:t>Clean drug screen</a:t>
                      </a:r>
                    </a:p>
                  </a:txBody>
                  <a:tcPr/>
                </a:tc>
                <a:tc>
                  <a:txBody>
                    <a:bodyPr/>
                    <a:lstStyle/>
                    <a:p>
                      <a:r>
                        <a:rPr lang="en-US" sz="2400" b="0" dirty="0">
                          <a:latin typeface="Arial" panose="020B0604020202020204" pitchFamily="34" charset="0"/>
                          <a:cs typeface="Arial" panose="020B0604020202020204" pitchFamily="34" charset="0"/>
                        </a:rPr>
                        <a:t>Testing negative for substance use</a:t>
                      </a:r>
                    </a:p>
                  </a:txBody>
                  <a:tcPr/>
                </a:tc>
                <a:extLst>
                  <a:ext uri="{0D108BD9-81ED-4DB2-BD59-A6C34878D82A}">
                    <a16:rowId xmlns:a16="http://schemas.microsoft.com/office/drawing/2014/main" val="3670668783"/>
                  </a:ext>
                </a:extLst>
              </a:tr>
              <a:tr h="411525">
                <a:tc>
                  <a:txBody>
                    <a:bodyPr/>
                    <a:lstStyle/>
                    <a:p>
                      <a:r>
                        <a:rPr lang="en-US" sz="2400" dirty="0">
                          <a:latin typeface="Arial" panose="020B0604020202020204" pitchFamily="34" charset="0"/>
                          <a:cs typeface="Arial" panose="020B0604020202020204" pitchFamily="34" charset="0"/>
                        </a:rPr>
                        <a:t>Dirty drug screen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Testing positive for substance use</a:t>
                      </a:r>
                    </a:p>
                  </a:txBody>
                  <a:tcPr/>
                </a:tc>
                <a:extLst>
                  <a:ext uri="{0D108BD9-81ED-4DB2-BD59-A6C34878D82A}">
                    <a16:rowId xmlns:a16="http://schemas.microsoft.com/office/drawing/2014/main" val="1889062482"/>
                  </a:ext>
                </a:extLst>
              </a:tr>
              <a:tr h="411525">
                <a:tc>
                  <a:txBody>
                    <a:bodyPr/>
                    <a:lstStyle/>
                    <a:p>
                      <a:r>
                        <a:rPr lang="en-US" sz="2400" dirty="0">
                          <a:latin typeface="Arial" panose="020B0604020202020204" pitchFamily="34" charset="0"/>
                          <a:cs typeface="Arial" panose="020B0604020202020204" pitchFamily="34" charset="0"/>
                        </a:rPr>
                        <a:t>Former addict</a:t>
                      </a:r>
                    </a:p>
                  </a:txBody>
                  <a:tcPr/>
                </a:tc>
                <a:tc>
                  <a:txBody>
                    <a:bodyPr/>
                    <a:lstStyle/>
                    <a:p>
                      <a:r>
                        <a:rPr lang="en-US" sz="2400" b="0" dirty="0">
                          <a:latin typeface="Arial" panose="020B0604020202020204" pitchFamily="34" charset="0"/>
                          <a:cs typeface="Arial" panose="020B0604020202020204" pitchFamily="34" charset="0"/>
                        </a:rPr>
                        <a:t>Person in (long-term) recovery</a:t>
                      </a:r>
                    </a:p>
                  </a:txBody>
                  <a:tcPr/>
                </a:tc>
                <a:extLst>
                  <a:ext uri="{0D108BD9-81ED-4DB2-BD59-A6C34878D82A}">
                    <a16:rowId xmlns:a16="http://schemas.microsoft.com/office/drawing/2014/main" val="661488890"/>
                  </a:ext>
                </a:extLst>
              </a:tr>
              <a:tr h="1069966">
                <a:tc>
                  <a:txBody>
                    <a:bodyPr/>
                    <a:lstStyle/>
                    <a:p>
                      <a:r>
                        <a:rPr lang="en-US" sz="2400" dirty="0">
                          <a:latin typeface="Arial" panose="020B0604020202020204" pitchFamily="34" charset="0"/>
                          <a:cs typeface="Arial" panose="020B0604020202020204" pitchFamily="34" charset="0"/>
                        </a:rPr>
                        <a:t>Opioid replacement, methadone maintenance</a:t>
                      </a:r>
                    </a:p>
                  </a:txBody>
                  <a:tcPr/>
                </a:tc>
                <a:tc>
                  <a:txBody>
                    <a:bodyPr/>
                    <a:lstStyle/>
                    <a:p>
                      <a:r>
                        <a:rPr lang="en-US" sz="2400" b="0" dirty="0">
                          <a:latin typeface="Arial" panose="020B0604020202020204" pitchFamily="34" charset="0"/>
                          <a:cs typeface="Arial" panose="020B0604020202020204" pitchFamily="34" charset="0"/>
                        </a:rPr>
                        <a:t>Medication for Opioid Use Disorder (MOUD), Pharmacotherapy, Medication-Assisted Treatment (MAT)</a:t>
                      </a:r>
                    </a:p>
                  </a:txBody>
                  <a:tcPr/>
                </a:tc>
                <a:extLst>
                  <a:ext uri="{0D108BD9-81ED-4DB2-BD59-A6C34878D82A}">
                    <a16:rowId xmlns:a16="http://schemas.microsoft.com/office/drawing/2014/main" val="1335494184"/>
                  </a:ext>
                </a:extLst>
              </a:tr>
            </a:tbl>
          </a:graphicData>
        </a:graphic>
      </p:graphicFrame>
      <p:sp>
        <p:nvSpPr>
          <p:cNvPr id="4" name="TextBox 3">
            <a:extLst>
              <a:ext uri="{FF2B5EF4-FFF2-40B4-BE49-F238E27FC236}">
                <a16:creationId xmlns:a16="http://schemas.microsoft.com/office/drawing/2014/main" id="{321D7430-39B8-8A42-B4EB-795B8BF14C9A}"/>
              </a:ext>
            </a:extLst>
          </p:cNvPr>
          <p:cNvSpPr txBox="1"/>
          <p:nvPr/>
        </p:nvSpPr>
        <p:spPr>
          <a:xfrm>
            <a:off x="2389144" y="6366665"/>
            <a:ext cx="7413711"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Addictionary</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https://www.recoveryanswers.org/addiction-ary/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401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7BF859-F2CC-4B88-A024-B12936037E66}"/>
              </a:ext>
            </a:extLst>
          </p:cNvPr>
          <p:cNvSpPr/>
          <p:nvPr/>
        </p:nvSpPr>
        <p:spPr>
          <a:xfrm>
            <a:off x="6096000" y="0"/>
            <a:ext cx="6096000" cy="6890971"/>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6457948" y="158714"/>
            <a:ext cx="5676900" cy="1325563"/>
          </a:xfrm>
        </p:spPr>
        <p:txBody>
          <a:bodyPr vert="horz" lIns="91440" tIns="45720" rIns="91440" bIns="45720" rtlCol="0" anchor="ctr">
            <a:noAutofit/>
          </a:bodyPr>
          <a:lstStyle/>
          <a:p>
            <a:r>
              <a:rPr lang="en-US" sz="4000" b="1" dirty="0">
                <a:latin typeface="Arial" panose="020B0604020202020204" pitchFamily="34" charset="0"/>
                <a:cs typeface="Arial" panose="020B0604020202020204" pitchFamily="34" charset="0"/>
              </a:rPr>
              <a:t>WHY ARE WE HERE?</a:t>
            </a:r>
          </a:p>
        </p:txBody>
      </p:sp>
      <p:sp>
        <p:nvSpPr>
          <p:cNvPr id="5" name="TextBox 4">
            <a:extLst>
              <a:ext uri="{FF2B5EF4-FFF2-40B4-BE49-F238E27FC236}">
                <a16:creationId xmlns:a16="http://schemas.microsoft.com/office/drawing/2014/main" id="{6DC3879F-B3CD-43EE-8659-B627E32CDFF8}"/>
              </a:ext>
            </a:extLst>
          </p:cNvPr>
          <p:cNvSpPr txBox="1"/>
          <p:nvPr/>
        </p:nvSpPr>
        <p:spPr>
          <a:xfrm>
            <a:off x="6210303" y="1793800"/>
            <a:ext cx="5841621" cy="4905486"/>
          </a:xfrm>
          <a:prstGeom prst="rect">
            <a:avLst/>
          </a:prstGeom>
        </p:spPr>
        <p:txBody>
          <a:bodyPr vert="horz" lIns="91440" tIns="45720" rIns="91440" bIns="45720" rtlCol="0" anchor="t">
            <a:normAutofit/>
          </a:bodyPr>
          <a:lstStyle/>
          <a:p>
            <a:pPr marL="57150" algn="ctr">
              <a:lnSpc>
                <a:spcPct val="90000"/>
              </a:lnSpc>
              <a:spcAft>
                <a:spcPts val="600"/>
              </a:spcAft>
            </a:pPr>
            <a:r>
              <a:rPr lang="en-US" sz="2800" dirty="0">
                <a:latin typeface="Arial" panose="020B0604020202020204" pitchFamily="34" charset="0"/>
                <a:cs typeface="Arial" panose="020B0604020202020204" pitchFamily="34" charset="0"/>
              </a:rPr>
              <a:t>Up to </a:t>
            </a:r>
            <a:r>
              <a:rPr lang="en-US" sz="2800" b="1" dirty="0">
                <a:latin typeface="Arial" panose="020B0604020202020204" pitchFamily="34" charset="0"/>
                <a:cs typeface="Arial" panose="020B0604020202020204" pitchFamily="34" charset="0"/>
              </a:rPr>
              <a:t>50%</a:t>
            </a:r>
            <a:r>
              <a:rPr lang="en-US" sz="2800" dirty="0">
                <a:latin typeface="Arial" panose="020B0604020202020204" pitchFamily="34" charset="0"/>
                <a:cs typeface="Arial" panose="020B0604020202020204" pitchFamily="34" charset="0"/>
              </a:rPr>
              <a:t> of individuals who EMS providers administer Narcan to </a:t>
            </a:r>
            <a:r>
              <a:rPr lang="en-US" sz="2800" b="1" dirty="0">
                <a:latin typeface="Arial" panose="020B0604020202020204" pitchFamily="34" charset="0"/>
                <a:cs typeface="Arial" panose="020B0604020202020204" pitchFamily="34" charset="0"/>
              </a:rPr>
              <a:t>refuse transport to a hospital </a:t>
            </a:r>
            <a:r>
              <a:rPr lang="en-US" sz="2800" dirty="0">
                <a:latin typeface="Arial" panose="020B0604020202020204" pitchFamily="34" charset="0"/>
                <a:cs typeface="Arial" panose="020B0604020202020204" pitchFamily="34" charset="0"/>
              </a:rPr>
              <a:t>or leave the ER before being seen by a healthcare provider.</a:t>
            </a:r>
          </a:p>
          <a:p>
            <a:pPr marL="57150" algn="ctr">
              <a:lnSpc>
                <a:spcPct val="90000"/>
              </a:lnSpc>
              <a:spcAft>
                <a:spcPts val="600"/>
              </a:spcAft>
            </a:pPr>
            <a:endParaRPr lang="en-US" sz="2800" dirty="0">
              <a:latin typeface="Arial" panose="020B0604020202020204" pitchFamily="34" charset="0"/>
              <a:cs typeface="Arial" panose="020B0604020202020204" pitchFamily="34" charset="0"/>
            </a:endParaRPr>
          </a:p>
          <a:p>
            <a:pPr marL="57150" algn="ctr">
              <a:lnSpc>
                <a:spcPct val="90000"/>
              </a:lnSpc>
              <a:spcAft>
                <a:spcPts val="600"/>
              </a:spcAft>
            </a:pPr>
            <a:r>
              <a:rPr lang="en-US" sz="2800" dirty="0">
                <a:latin typeface="Arial" panose="020B0604020202020204" pitchFamily="34" charset="0"/>
                <a:cs typeface="Arial" panose="020B0604020202020204" pitchFamily="34" charset="0"/>
              </a:rPr>
              <a:t>Frist responders are often the </a:t>
            </a:r>
            <a:r>
              <a:rPr lang="en-US" sz="2800" b="1" dirty="0">
                <a:latin typeface="Arial" panose="020B0604020202020204" pitchFamily="34" charset="0"/>
                <a:cs typeface="Arial" panose="020B0604020202020204" pitchFamily="34" charset="0"/>
              </a:rPr>
              <a:t>only healthcare professionals</a:t>
            </a:r>
            <a:r>
              <a:rPr lang="en-US" sz="2800" dirty="0">
                <a:latin typeface="Arial" panose="020B0604020202020204" pitchFamily="34" charset="0"/>
                <a:cs typeface="Arial" panose="020B0604020202020204" pitchFamily="34" charset="0"/>
              </a:rPr>
              <a:t> to interact with those patients.</a:t>
            </a:r>
          </a:p>
        </p:txBody>
      </p:sp>
      <p:pic>
        <p:nvPicPr>
          <p:cNvPr id="1030" name="Picture 6" descr="Image result for question mark">
            <a:extLst>
              <a:ext uri="{FF2B5EF4-FFF2-40B4-BE49-F238E27FC236}">
                <a16:creationId xmlns:a16="http://schemas.microsoft.com/office/drawing/2014/main" id="{8AC12F76-4B7E-4CE2-8BD0-15CFE9531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94" y="1"/>
            <a:ext cx="46840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6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2F19D49-D958-48DD-B0EC-D4B7AEBF5AA3}"/>
              </a:ext>
            </a:extLst>
          </p:cNvPr>
          <p:cNvSpPr>
            <a:spLocks noGrp="1"/>
          </p:cNvSpPr>
          <p:nvPr>
            <p:ph type="title"/>
          </p:nvPr>
        </p:nvSpPr>
        <p:spPr>
          <a:xfrm>
            <a:off x="357809" y="127438"/>
            <a:ext cx="6042767" cy="1143000"/>
          </a:xfrm>
        </p:spPr>
        <p:txBody>
          <a:bodyPr>
            <a:normAutofit/>
          </a:bodyPr>
          <a:lstStyle/>
          <a:p>
            <a:r>
              <a:rPr lang="en-US" altLang="en-US" sz="5400" dirty="0">
                <a:latin typeface="Arial" panose="020B0604020202020204" pitchFamily="34" charset="0"/>
                <a:cs typeface="Arial" panose="020B0604020202020204" pitchFamily="34" charset="0"/>
              </a:rPr>
              <a:t>Use  			Misuse </a:t>
            </a:r>
          </a:p>
        </p:txBody>
      </p:sp>
      <p:graphicFrame>
        <p:nvGraphicFramePr>
          <p:cNvPr id="8" name="Content Placeholder 7">
            <a:extLst>
              <a:ext uri="{FF2B5EF4-FFF2-40B4-BE49-F238E27FC236}">
                <a16:creationId xmlns:a16="http://schemas.microsoft.com/office/drawing/2014/main" id="{D77E7948-ADA5-474A-A5A1-7986BE4CB9AB}"/>
              </a:ext>
            </a:extLst>
          </p:cNvPr>
          <p:cNvGraphicFramePr>
            <a:graphicFrameLocks noGrp="1"/>
          </p:cNvGraphicFramePr>
          <p:nvPr>
            <p:ph idx="1"/>
          </p:nvPr>
        </p:nvGraphicFramePr>
        <p:xfrm>
          <a:off x="633158" y="1060231"/>
          <a:ext cx="9745638" cy="5098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owchart: Connector 9">
            <a:extLst>
              <a:ext uri="{FF2B5EF4-FFF2-40B4-BE49-F238E27FC236}">
                <a16:creationId xmlns:a16="http://schemas.microsoft.com/office/drawing/2014/main" id="{F153C2FF-5D88-4D7B-AA64-F21018241DA1}"/>
              </a:ext>
            </a:extLst>
          </p:cNvPr>
          <p:cNvSpPr/>
          <p:nvPr/>
        </p:nvSpPr>
        <p:spPr>
          <a:xfrm>
            <a:off x="2341080" y="2705947"/>
            <a:ext cx="2012260" cy="1982819"/>
          </a:xfrm>
          <a:prstGeom prst="flowChartConnector">
            <a:avLst/>
          </a:prstGeom>
          <a:solidFill>
            <a:srgbClr val="CC66FF">
              <a:alpha val="66000"/>
            </a:srgbClr>
          </a:solidFill>
          <a:ln w="15875">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200" b="1">
                <a:solidFill>
                  <a:schemeClr val="tx1"/>
                </a:solidFill>
              </a:rPr>
              <a:t>Impact</a:t>
            </a:r>
          </a:p>
        </p:txBody>
      </p:sp>
      <p:sp>
        <p:nvSpPr>
          <p:cNvPr id="11" name="TextBox 10">
            <a:extLst>
              <a:ext uri="{FF2B5EF4-FFF2-40B4-BE49-F238E27FC236}">
                <a16:creationId xmlns:a16="http://schemas.microsoft.com/office/drawing/2014/main" id="{27179B12-FAC3-44DE-98A9-1549D89D8919}"/>
              </a:ext>
            </a:extLst>
          </p:cNvPr>
          <p:cNvSpPr txBox="1"/>
          <p:nvPr/>
        </p:nvSpPr>
        <p:spPr>
          <a:xfrm>
            <a:off x="7330508" y="465419"/>
            <a:ext cx="3909089" cy="5970865"/>
          </a:xfrm>
          <a:prstGeom prst="rect">
            <a:avLst/>
          </a:prstGeom>
          <a:noFill/>
          <a:ln w="28575">
            <a:solidFill>
              <a:schemeClr val="tx1"/>
            </a:solidFill>
          </a:ln>
        </p:spPr>
        <p:txBody>
          <a:bodyPr wrap="square">
            <a:spAutoFit/>
          </a:bodyPr>
          <a:lstStyle/>
          <a:p>
            <a:pPr algn="ctr">
              <a:defRPr/>
            </a:pPr>
            <a:r>
              <a:rPr lang="en-US" sz="2400" b="1" dirty="0">
                <a:latin typeface="Arial" panose="020B0604020202020204" pitchFamily="34" charset="0"/>
                <a:cs typeface="Arial" panose="020B0604020202020204" pitchFamily="34" charset="0"/>
              </a:rPr>
              <a:t>Intent &amp; Frequency</a:t>
            </a:r>
          </a:p>
          <a:p>
            <a:pPr>
              <a:defRP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Increasing use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Daily use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Alone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Associated with most events</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Requirement for fun</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Hard to stop</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Blackouts/ Overdose</a:t>
            </a:r>
          </a:p>
        </p:txBody>
      </p:sp>
      <p:sp>
        <p:nvSpPr>
          <p:cNvPr id="2" name="Right Arrow 1">
            <a:extLst>
              <a:ext uri="{FF2B5EF4-FFF2-40B4-BE49-F238E27FC236}">
                <a16:creationId xmlns:a16="http://schemas.microsoft.com/office/drawing/2014/main" id="{8DAD8B6D-0709-E744-B496-4BA1D8EC3815}"/>
              </a:ext>
            </a:extLst>
          </p:cNvPr>
          <p:cNvSpPr/>
          <p:nvPr/>
        </p:nvSpPr>
        <p:spPr>
          <a:xfrm>
            <a:off x="1905425" y="389333"/>
            <a:ext cx="1848679" cy="475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185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idx="1"/>
          </p:nvPr>
        </p:nvSpPr>
        <p:spPr>
          <a:xfrm>
            <a:off x="869517" y="2087464"/>
            <a:ext cx="10972800" cy="4471686"/>
          </a:xfrm>
          <a:prstGeom prst="rect">
            <a:avLst/>
          </a:prstGeom>
        </p:spPr>
        <p:txBody>
          <a:bodyPr spcFirstLastPara="1" wrap="square" lIns="91425" tIns="45700" rIns="91425" bIns="45700" anchor="t" anchorCtr="0">
            <a:noAutofit/>
          </a:bodyPr>
          <a:lstStyle/>
          <a:p>
            <a:pPr marL="0" lvl="0" indent="0" algn="ctr" rtl="0">
              <a:lnSpc>
                <a:spcPct val="115000"/>
              </a:lnSpc>
              <a:spcBef>
                <a:spcPts val="1200"/>
              </a:spcBef>
              <a:spcAft>
                <a:spcPts val="0"/>
              </a:spcAft>
              <a:buNone/>
            </a:pPr>
            <a:r>
              <a:rPr lang="en-US" sz="3400" dirty="0">
                <a:latin typeface="Arial" panose="020B0604020202020204" pitchFamily="34" charset="0"/>
                <a:cs typeface="Arial" panose="020B0604020202020204" pitchFamily="34" charset="0"/>
              </a:rPr>
              <a:t>SUD treatment can help someone: </a:t>
            </a:r>
            <a:endParaRPr sz="3400" dirty="0">
              <a:latin typeface="Arial" panose="020B0604020202020204" pitchFamily="34" charset="0"/>
              <a:cs typeface="Arial" panose="020B0604020202020204" pitchFamily="34" charset="0"/>
            </a:endParaRPr>
          </a:p>
          <a:p>
            <a:pPr marL="457200" lvl="0" indent="-444500" algn="l" rtl="0">
              <a:lnSpc>
                <a:spcPct val="100000"/>
              </a:lnSpc>
              <a:spcBef>
                <a:spcPts val="1200"/>
              </a:spcBef>
              <a:spcAft>
                <a:spcPts val="0"/>
              </a:spcAft>
              <a:buSzPts val="3400"/>
              <a:buChar char="●"/>
            </a:pPr>
            <a:r>
              <a:rPr lang="en-US" sz="3400" dirty="0">
                <a:latin typeface="Arial" panose="020B0604020202020204" pitchFamily="34" charset="0"/>
                <a:cs typeface="Arial" panose="020B0604020202020204" pitchFamily="34" charset="0"/>
              </a:rPr>
              <a:t>Stop using drugs</a:t>
            </a:r>
            <a:endParaRPr lang="en-US" sz="800" dirty="0">
              <a:latin typeface="Arial" panose="020B0604020202020204" pitchFamily="34" charset="0"/>
              <a:cs typeface="Arial" panose="020B0604020202020204" pitchFamily="34" charset="0"/>
            </a:endParaRPr>
          </a:p>
          <a:p>
            <a:pPr marL="457200" lvl="0" indent="-444500" algn="l" rtl="0">
              <a:lnSpc>
                <a:spcPct val="100000"/>
              </a:lnSpc>
              <a:spcBef>
                <a:spcPts val="1200"/>
              </a:spcBef>
              <a:spcAft>
                <a:spcPts val="0"/>
              </a:spcAft>
              <a:buSzPts val="3400"/>
              <a:buChar char="●"/>
            </a:pPr>
            <a:r>
              <a:rPr lang="en-US" sz="3400" dirty="0">
                <a:latin typeface="Arial" panose="020B0604020202020204" pitchFamily="34" charset="0"/>
                <a:cs typeface="Arial" panose="020B0604020202020204" pitchFamily="34" charset="0"/>
              </a:rPr>
              <a:t>Reduce the frequency of drug use</a:t>
            </a:r>
          </a:p>
          <a:p>
            <a:pPr marL="12700" lvl="0" indent="0" algn="l" rtl="0">
              <a:lnSpc>
                <a:spcPct val="100000"/>
              </a:lnSpc>
              <a:spcBef>
                <a:spcPts val="1200"/>
              </a:spcBef>
              <a:spcAft>
                <a:spcPts val="0"/>
              </a:spcAft>
              <a:buSzPts val="3400"/>
              <a:buNone/>
            </a:pPr>
            <a:endParaRPr sz="500" dirty="0">
              <a:latin typeface="Arial" panose="020B0604020202020204" pitchFamily="34" charset="0"/>
              <a:cs typeface="Arial" panose="020B0604020202020204" pitchFamily="34" charset="0"/>
            </a:endParaRPr>
          </a:p>
          <a:p>
            <a:pPr marL="457200" lvl="0" indent="-444500">
              <a:lnSpc>
                <a:spcPct val="100000"/>
              </a:lnSpc>
              <a:spcBef>
                <a:spcPts val="0"/>
              </a:spcBef>
              <a:buSzPts val="3400"/>
              <a:buChar char="●"/>
            </a:pPr>
            <a:r>
              <a:rPr lang="en-US" sz="3400" dirty="0">
                <a:latin typeface="Arial" panose="020B0604020202020204" pitchFamily="34" charset="0"/>
                <a:cs typeface="Arial" panose="020B0604020202020204" pitchFamily="34" charset="0"/>
              </a:rPr>
              <a:t>Reduce the risk of harm from using drugs</a:t>
            </a:r>
          </a:p>
          <a:p>
            <a:pPr marL="457200" lvl="0" indent="-444500">
              <a:lnSpc>
                <a:spcPct val="100000"/>
              </a:lnSpc>
              <a:spcBef>
                <a:spcPts val="0"/>
              </a:spcBef>
              <a:buSzPts val="3400"/>
              <a:buChar char="●"/>
            </a:pPr>
            <a:endParaRPr sz="800" dirty="0">
              <a:latin typeface="Arial" panose="020B0604020202020204" pitchFamily="34" charset="0"/>
              <a:cs typeface="Arial" panose="020B0604020202020204" pitchFamily="34" charset="0"/>
            </a:endParaRPr>
          </a:p>
          <a:p>
            <a:pPr marL="457200" lvl="0" indent="-444500" algn="l" rtl="0">
              <a:lnSpc>
                <a:spcPct val="100000"/>
              </a:lnSpc>
              <a:spcBef>
                <a:spcPts val="0"/>
              </a:spcBef>
              <a:spcAft>
                <a:spcPts val="0"/>
              </a:spcAft>
              <a:buSzPts val="3400"/>
              <a:buChar char="●"/>
            </a:pPr>
            <a:r>
              <a:rPr lang="en-US" sz="3400" dirty="0">
                <a:latin typeface="Arial" panose="020B0604020202020204" pitchFamily="34" charset="0"/>
                <a:cs typeface="Arial" panose="020B0604020202020204" pitchFamily="34" charset="0"/>
              </a:rPr>
              <a:t>Be productive in the family, at work, and in society </a:t>
            </a:r>
            <a:endParaRPr sz="3400" dirty="0">
              <a:latin typeface="Arial" panose="020B0604020202020204" pitchFamily="34" charset="0"/>
              <a:cs typeface="Arial" panose="020B0604020202020204" pitchFamily="34" charset="0"/>
            </a:endParaRPr>
          </a:p>
          <a:p>
            <a:pPr marL="0" lvl="0" indent="0" algn="l" rtl="0">
              <a:lnSpc>
                <a:spcPct val="100000"/>
              </a:lnSpc>
              <a:spcBef>
                <a:spcPts val="1200"/>
              </a:spcBef>
              <a:spcAft>
                <a:spcPts val="0"/>
              </a:spcAft>
              <a:buNone/>
            </a:pPr>
            <a:endParaRPr dirty="0">
              <a:latin typeface="Arial" panose="020B0604020202020204" pitchFamily="34" charset="0"/>
              <a:cs typeface="Arial" panose="020B0604020202020204" pitchFamily="34" charset="0"/>
            </a:endParaRPr>
          </a:p>
          <a:p>
            <a:pPr marL="0" lvl="0" indent="0" algn="l" rtl="0">
              <a:lnSpc>
                <a:spcPct val="100000"/>
              </a:lnSpc>
              <a:spcBef>
                <a:spcPts val="1200"/>
              </a:spcBef>
              <a:spcAft>
                <a:spcPts val="0"/>
              </a:spcAft>
              <a:buNone/>
            </a:pPr>
            <a:endParaRPr dirty="0">
              <a:latin typeface="Arial" panose="020B0604020202020204" pitchFamily="34" charset="0"/>
              <a:cs typeface="Arial" panose="020B0604020202020204" pitchFamily="34" charset="0"/>
            </a:endParaRPr>
          </a:p>
          <a:p>
            <a:pPr marL="0" lvl="0" indent="0" algn="l" rtl="0">
              <a:lnSpc>
                <a:spcPct val="115000"/>
              </a:lnSpc>
              <a:spcBef>
                <a:spcPts val="1200"/>
              </a:spcBef>
              <a:spcAft>
                <a:spcPts val="0"/>
              </a:spcAft>
              <a:buNone/>
            </a:pPr>
            <a:endParaRPr dirty="0">
              <a:latin typeface="Arial" panose="020B0604020202020204" pitchFamily="34" charset="0"/>
              <a:cs typeface="Arial" panose="020B0604020202020204" pitchFamily="34" charset="0"/>
            </a:endParaRPr>
          </a:p>
          <a:p>
            <a:pPr marL="0" lvl="0" indent="0" algn="l" rtl="0">
              <a:spcBef>
                <a:spcPts val="1200"/>
              </a:spcBef>
              <a:spcAft>
                <a:spcPts val="0"/>
              </a:spcAft>
              <a:buNone/>
            </a:pPr>
            <a:endParaRPr dirty="0">
              <a:latin typeface="Arial" panose="020B0604020202020204" pitchFamily="34" charset="0"/>
              <a:cs typeface="Arial" panose="020B0604020202020204" pitchFamily="34" charset="0"/>
            </a:endParaRPr>
          </a:p>
        </p:txBody>
      </p:sp>
      <p:sp>
        <p:nvSpPr>
          <p:cNvPr id="276" name="Google Shape;276;p33"/>
          <p:cNvSpPr txBox="1"/>
          <p:nvPr/>
        </p:nvSpPr>
        <p:spPr>
          <a:xfrm>
            <a:off x="455399" y="593457"/>
            <a:ext cx="11281200" cy="1199400"/>
          </a:xfrm>
          <a:prstGeom prst="rect">
            <a:avLst/>
          </a:prstGeom>
          <a:noFill/>
          <a:ln>
            <a:noFill/>
          </a:ln>
        </p:spPr>
        <p:txBody>
          <a:bodyPr spcFirstLastPara="1" wrap="square" lIns="68575" tIns="34275" rIns="68575" bIns="34275" anchor="ctr" anchorCtr="0">
            <a:noAutofit/>
          </a:bodyPr>
          <a:lstStyle/>
          <a:p>
            <a:pPr algn="ctr"/>
            <a:r>
              <a:rPr lang="en-US" sz="4000" b="1" dirty="0">
                <a:latin typeface="Arial" panose="020B0604020202020204" pitchFamily="34" charset="0"/>
                <a:ea typeface="Nunito"/>
                <a:cs typeface="Arial" panose="020B0604020202020204" pitchFamily="34" charset="0"/>
                <a:sym typeface="Nunito"/>
              </a:rPr>
              <a:t>Drug addiction can be treated,</a:t>
            </a:r>
          </a:p>
          <a:p>
            <a:pPr algn="ctr"/>
            <a:r>
              <a:rPr lang="en-US" sz="4000" b="1" dirty="0">
                <a:latin typeface="Arial" panose="020B0604020202020204" pitchFamily="34" charset="0"/>
                <a:ea typeface="Nunito"/>
                <a:cs typeface="Arial" panose="020B0604020202020204" pitchFamily="34" charset="0"/>
                <a:sym typeface="Nunito"/>
              </a:rPr>
              <a:t>but it’s not simple</a:t>
            </a:r>
            <a:endParaRPr sz="4000" b="1" dirty="0">
              <a:latin typeface="Arial" panose="020B0604020202020204" pitchFamily="34" charset="0"/>
              <a:ea typeface="Nunito"/>
              <a:cs typeface="Arial" panose="020B0604020202020204" pitchFamily="34" charset="0"/>
              <a:sym typeface="Nunito"/>
            </a:endParaRPr>
          </a:p>
        </p:txBody>
      </p:sp>
      <p:sp>
        <p:nvSpPr>
          <p:cNvPr id="2" name="Rectangle 1">
            <a:extLst>
              <a:ext uri="{FF2B5EF4-FFF2-40B4-BE49-F238E27FC236}">
                <a16:creationId xmlns:a16="http://schemas.microsoft.com/office/drawing/2014/main" id="{6CCE6638-6135-4EB6-8B04-9CDB20DDD104}"/>
              </a:ext>
            </a:extLst>
          </p:cNvPr>
          <p:cNvSpPr/>
          <p:nvPr/>
        </p:nvSpPr>
        <p:spPr>
          <a:xfrm>
            <a:off x="349683" y="221343"/>
            <a:ext cx="11492635" cy="6415314"/>
          </a:xfrm>
          <a:prstGeom prst="rect">
            <a:avLst/>
          </a:prstGeom>
          <a:noFill/>
          <a:ln w="76200">
            <a:solidFill>
              <a:schemeClr val="accent6">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300" name="Google Shape;300;p35"/>
          <p:cNvSpPr txBox="1"/>
          <p:nvPr/>
        </p:nvSpPr>
        <p:spPr>
          <a:xfrm>
            <a:off x="178390" y="1713188"/>
            <a:ext cx="4785008" cy="4502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Arial" panose="020B0604020202020204" pitchFamily="34" charset="0"/>
                <a:ea typeface="Calibri"/>
                <a:cs typeface="Arial" panose="020B0604020202020204" pitchFamily="34" charset="0"/>
                <a:sym typeface="Calibri"/>
              </a:rPr>
              <a:t>Types of Treatment Centers:</a:t>
            </a:r>
          </a:p>
          <a:p>
            <a:pPr marL="0" lvl="0" indent="0" algn="ctr" rtl="0">
              <a:spcBef>
                <a:spcPts val="0"/>
              </a:spcBef>
              <a:spcAft>
                <a:spcPts val="0"/>
              </a:spcAft>
              <a:buNone/>
            </a:pPr>
            <a:endParaRPr lang="en-US" sz="2200" dirty="0">
              <a:latin typeface="Arial" panose="020B0604020202020204" pitchFamily="34" charset="0"/>
              <a:ea typeface="Calibri"/>
              <a:cs typeface="Arial" panose="020B0604020202020204" pitchFamily="34" charset="0"/>
              <a:sym typeface="Calibri"/>
            </a:endParaRPr>
          </a:p>
          <a:p>
            <a:pPr marL="457200" indent="-393700">
              <a:buSzPct val="80000"/>
              <a:buFont typeface="Calibri"/>
              <a:buChar char="●"/>
            </a:pPr>
            <a:r>
              <a:rPr lang="en-US" sz="2200" dirty="0">
                <a:latin typeface="Arial"/>
                <a:ea typeface="Calibri"/>
                <a:cs typeface="Arial"/>
                <a:sym typeface="Calibri"/>
              </a:rPr>
              <a:t>Pharmacotherapy, Medically-Assisted Treatment (MAT), Medication for Opioid Use Disorder (MOUD)</a:t>
            </a:r>
            <a:endParaRPr lang="en-US" sz="2200" dirty="0">
              <a:latin typeface="Arial"/>
              <a:ea typeface="Calibri"/>
              <a:cs typeface="Arial"/>
            </a:endParaRPr>
          </a:p>
          <a:p>
            <a:pPr marL="457200" lvl="0" indent="-393700" algn="l" rtl="0">
              <a:spcBef>
                <a:spcPts val="0"/>
              </a:spcBef>
              <a:spcAft>
                <a:spcPts val="0"/>
              </a:spcAft>
              <a:buSzPct val="80000"/>
              <a:buFont typeface="Calibri"/>
              <a:buChar char="●"/>
            </a:pPr>
            <a:r>
              <a:rPr lang="en-US" sz="2200" dirty="0">
                <a:latin typeface="Arial"/>
                <a:ea typeface="Calibri"/>
                <a:cs typeface="Arial"/>
                <a:sym typeface="Calibri"/>
              </a:rPr>
              <a:t>Hospital-based</a:t>
            </a:r>
            <a:endParaRPr sz="2200" dirty="0">
              <a:latin typeface="Arial"/>
              <a:ea typeface="Calibri"/>
              <a:cs typeface="Arial"/>
              <a:sym typeface="Calibri"/>
            </a:endParaRPr>
          </a:p>
          <a:p>
            <a:pPr marL="457200" lvl="0" indent="-393700" algn="l" rtl="0">
              <a:spcBef>
                <a:spcPts val="0"/>
              </a:spcBef>
              <a:spcAft>
                <a:spcPts val="0"/>
              </a:spcAft>
              <a:buSzPct val="80000"/>
              <a:buFont typeface="Calibri"/>
              <a:buChar char="●"/>
            </a:pPr>
            <a:r>
              <a:rPr lang="en-US" sz="2200" dirty="0">
                <a:latin typeface="Arial"/>
                <a:ea typeface="Calibri"/>
                <a:cs typeface="Arial"/>
                <a:sym typeface="Calibri"/>
              </a:rPr>
              <a:t>Outpatient / Inpatient</a:t>
            </a:r>
            <a:endParaRPr sz="2200" dirty="0">
              <a:latin typeface="Arial"/>
              <a:ea typeface="Calibri"/>
              <a:cs typeface="Arial"/>
              <a:sym typeface="Calibri"/>
            </a:endParaRPr>
          </a:p>
          <a:p>
            <a:pPr marL="457200" indent="-393700">
              <a:buSzPct val="80000"/>
              <a:buFont typeface="Calibri"/>
              <a:buChar char="●"/>
            </a:pPr>
            <a:r>
              <a:rPr lang="en-US" sz="2200">
                <a:latin typeface="Arial"/>
                <a:ea typeface="Calibri"/>
                <a:cs typeface="Arial"/>
                <a:sym typeface="Calibri"/>
              </a:rPr>
              <a:t>Self-help</a:t>
            </a:r>
          </a:p>
          <a:p>
            <a:pPr marL="457200" indent="-393700">
              <a:buSzPct val="80000"/>
              <a:buFont typeface="Calibri"/>
              <a:buChar char="●"/>
            </a:pPr>
            <a:r>
              <a:rPr lang="en-US" sz="2200" dirty="0">
                <a:latin typeface="Arial"/>
                <a:ea typeface="Calibri"/>
                <a:cs typeface="Arial"/>
                <a:sym typeface="Calibri"/>
              </a:rPr>
              <a:t>12-step</a:t>
            </a:r>
            <a:r>
              <a:rPr lang="en-US" sz="2200" dirty="0">
                <a:latin typeface="Arial"/>
                <a:ea typeface="Calibri"/>
                <a:cs typeface="Arial"/>
              </a:rPr>
              <a:t> recovery, Alcoholics Anonymous, Narcotics Anonymous</a:t>
            </a:r>
            <a:endParaRPr lang="en-US" dirty="0"/>
          </a:p>
          <a:p>
            <a:pPr marL="457200" lvl="0" indent="-393700" algn="l" rtl="0">
              <a:spcBef>
                <a:spcPts val="0"/>
              </a:spcBef>
              <a:spcAft>
                <a:spcPts val="0"/>
              </a:spcAft>
              <a:buSzPct val="80000"/>
              <a:buFont typeface="Calibri"/>
              <a:buChar char="●"/>
            </a:pPr>
            <a:r>
              <a:rPr lang="en-US" sz="2200" dirty="0">
                <a:latin typeface="Arial"/>
                <a:ea typeface="Calibri"/>
                <a:cs typeface="Arial"/>
                <a:sym typeface="Calibri"/>
              </a:rPr>
              <a:t>Spirituality / Faith-based</a:t>
            </a:r>
            <a:endParaRPr sz="2200" dirty="0">
              <a:latin typeface="Arial"/>
              <a:ea typeface="Calibri"/>
              <a:cs typeface="Arial"/>
              <a:sym typeface="Calibri"/>
            </a:endParaRPr>
          </a:p>
          <a:p>
            <a:pPr marL="457200" lvl="0" indent="-393700" algn="l" rtl="0">
              <a:spcBef>
                <a:spcPts val="0"/>
              </a:spcBef>
              <a:spcAft>
                <a:spcPts val="0"/>
              </a:spcAft>
              <a:buSzPct val="80000"/>
              <a:buFont typeface="Calibri"/>
              <a:buChar char="●"/>
            </a:pPr>
            <a:r>
              <a:rPr lang="en-US" sz="2200" dirty="0">
                <a:latin typeface="Arial" panose="020B0604020202020204" pitchFamily="34" charset="0"/>
                <a:ea typeface="Calibri"/>
                <a:cs typeface="Arial" panose="020B0604020202020204" pitchFamily="34" charset="0"/>
                <a:sym typeface="Calibri"/>
              </a:rPr>
              <a:t>Family Support </a:t>
            </a:r>
            <a:endParaRPr sz="2200" dirty="0">
              <a:latin typeface="Arial" panose="020B0604020202020204" pitchFamily="34" charset="0"/>
              <a:ea typeface="Calibri"/>
              <a:cs typeface="Arial" panose="020B0604020202020204" pitchFamily="34" charset="0"/>
              <a:sym typeface="Calibri"/>
            </a:endParaRPr>
          </a:p>
        </p:txBody>
      </p:sp>
      <p:sp>
        <p:nvSpPr>
          <p:cNvPr id="289" name="Google Shape;289;p35"/>
          <p:cNvSpPr txBox="1">
            <a:spLocks noGrp="1"/>
          </p:cNvSpPr>
          <p:nvPr>
            <p:ph type="title"/>
          </p:nvPr>
        </p:nvSpPr>
        <p:spPr>
          <a:xfrm>
            <a:off x="107148" y="283693"/>
            <a:ext cx="5158500" cy="17145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b="1" dirty="0">
                <a:latin typeface="Arial" panose="020B0604020202020204" pitchFamily="34" charset="0"/>
                <a:cs typeface="Arial" panose="020B0604020202020204" pitchFamily="34" charset="0"/>
              </a:rPr>
              <a:t>Components of Comprehensive Drug Addiction Treatment</a:t>
            </a:r>
            <a:endParaRPr sz="32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DD4752B-95B4-CB4C-97DF-9E2C0EDE76EB}"/>
              </a:ext>
            </a:extLst>
          </p:cNvPr>
          <p:cNvGrpSpPr/>
          <p:nvPr/>
        </p:nvGrpSpPr>
        <p:grpSpPr>
          <a:xfrm>
            <a:off x="4726418" y="0"/>
            <a:ext cx="7279226" cy="6785400"/>
            <a:chOff x="4830499" y="36300"/>
            <a:chExt cx="7279226" cy="6785400"/>
          </a:xfrm>
        </p:grpSpPr>
        <p:sp>
          <p:nvSpPr>
            <p:cNvPr id="290" name="Google Shape;290;p35"/>
            <p:cNvSpPr/>
            <p:nvPr/>
          </p:nvSpPr>
          <p:spPr>
            <a:xfrm>
              <a:off x="4920570" y="36300"/>
              <a:ext cx="7147200" cy="6785400"/>
            </a:xfrm>
            <a:prstGeom prst="ellipse">
              <a:avLst/>
            </a:prstGeom>
            <a:solidFill>
              <a:schemeClr val="accent5">
                <a:lumMod val="20000"/>
                <a:lumOff val="80000"/>
              </a:schemeClr>
            </a:solidFill>
            <a:ln w="9525" cap="flat" cmpd="sng">
              <a:solidFill>
                <a:schemeClr val="accent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 name="Google Shape;291;p35"/>
            <p:cNvSpPr txBox="1"/>
            <p:nvPr/>
          </p:nvSpPr>
          <p:spPr>
            <a:xfrm>
              <a:off x="5647924" y="1010625"/>
              <a:ext cx="15030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Family Services</a:t>
              </a:r>
              <a:endParaRPr b="1">
                <a:latin typeface="Arial" panose="020B0604020202020204" pitchFamily="34" charset="0"/>
                <a:cs typeface="Arial" panose="020B0604020202020204" pitchFamily="34" charset="0"/>
              </a:endParaRPr>
            </a:p>
          </p:txBody>
        </p:sp>
        <p:sp>
          <p:nvSpPr>
            <p:cNvPr id="292" name="Google Shape;292;p35"/>
            <p:cNvSpPr txBox="1"/>
            <p:nvPr/>
          </p:nvSpPr>
          <p:spPr>
            <a:xfrm>
              <a:off x="4830499" y="2995450"/>
              <a:ext cx="15030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Legal Services</a:t>
              </a:r>
              <a:endParaRPr b="1">
                <a:latin typeface="Arial" panose="020B0604020202020204" pitchFamily="34" charset="0"/>
                <a:cs typeface="Arial" panose="020B0604020202020204" pitchFamily="34" charset="0"/>
              </a:endParaRPr>
            </a:p>
          </p:txBody>
        </p:sp>
        <p:sp>
          <p:nvSpPr>
            <p:cNvPr id="293" name="Google Shape;293;p35"/>
            <p:cNvSpPr txBox="1"/>
            <p:nvPr/>
          </p:nvSpPr>
          <p:spPr>
            <a:xfrm>
              <a:off x="5668688" y="5056488"/>
              <a:ext cx="17055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HIV/AIDS Services</a:t>
              </a:r>
              <a:endParaRPr b="1">
                <a:latin typeface="Arial" panose="020B0604020202020204" pitchFamily="34" charset="0"/>
                <a:cs typeface="Arial" panose="020B0604020202020204" pitchFamily="34" charset="0"/>
              </a:endParaRPr>
            </a:p>
          </p:txBody>
        </p:sp>
        <p:sp>
          <p:nvSpPr>
            <p:cNvPr id="294" name="Google Shape;294;p35"/>
            <p:cNvSpPr txBox="1"/>
            <p:nvPr/>
          </p:nvSpPr>
          <p:spPr>
            <a:xfrm>
              <a:off x="8948640" y="5468595"/>
              <a:ext cx="19014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Educational Services</a:t>
              </a:r>
              <a:endParaRPr b="1">
                <a:latin typeface="Arial" panose="020B0604020202020204" pitchFamily="34" charset="0"/>
                <a:cs typeface="Arial" panose="020B0604020202020204" pitchFamily="34" charset="0"/>
              </a:endParaRPr>
            </a:p>
          </p:txBody>
        </p:sp>
        <p:sp>
          <p:nvSpPr>
            <p:cNvPr id="295" name="Google Shape;295;p35"/>
            <p:cNvSpPr txBox="1"/>
            <p:nvPr/>
          </p:nvSpPr>
          <p:spPr>
            <a:xfrm>
              <a:off x="10404225" y="3704375"/>
              <a:ext cx="17055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Medical Services</a:t>
              </a:r>
              <a:endParaRPr b="1">
                <a:latin typeface="Arial" panose="020B0604020202020204" pitchFamily="34" charset="0"/>
                <a:cs typeface="Arial" panose="020B0604020202020204" pitchFamily="34" charset="0"/>
              </a:endParaRPr>
            </a:p>
          </p:txBody>
        </p:sp>
        <p:sp>
          <p:nvSpPr>
            <p:cNvPr id="296" name="Google Shape;296;p35"/>
            <p:cNvSpPr txBox="1"/>
            <p:nvPr/>
          </p:nvSpPr>
          <p:spPr>
            <a:xfrm>
              <a:off x="9836135" y="1100350"/>
              <a:ext cx="1705500" cy="12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Mental </a:t>
              </a:r>
              <a:endParaRPr b="1">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latin typeface="Arial" panose="020B0604020202020204" pitchFamily="34" charset="0"/>
                  <a:cs typeface="Arial" panose="020B0604020202020204" pitchFamily="34" charset="0"/>
                </a:rPr>
                <a:t>Health Services</a:t>
              </a:r>
              <a:endParaRPr b="1">
                <a:latin typeface="Arial" panose="020B0604020202020204" pitchFamily="34" charset="0"/>
                <a:cs typeface="Arial" panose="020B0604020202020204" pitchFamily="34" charset="0"/>
              </a:endParaRPr>
            </a:p>
          </p:txBody>
        </p:sp>
        <p:sp>
          <p:nvSpPr>
            <p:cNvPr id="297" name="Google Shape;297;p35"/>
            <p:cNvSpPr txBox="1"/>
            <p:nvPr/>
          </p:nvSpPr>
          <p:spPr>
            <a:xfrm>
              <a:off x="7574245" y="287705"/>
              <a:ext cx="17055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Vocational Services</a:t>
              </a:r>
              <a:endParaRPr b="1"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EC9136F8-BA49-0544-829C-16AE8CBE69B2}"/>
              </a:ext>
            </a:extLst>
          </p:cNvPr>
          <p:cNvGrpSpPr/>
          <p:nvPr/>
        </p:nvGrpSpPr>
        <p:grpSpPr>
          <a:xfrm>
            <a:off x="6183522" y="1349093"/>
            <a:ext cx="4455989" cy="4087214"/>
            <a:chOff x="6193713" y="1354192"/>
            <a:chExt cx="4455989" cy="4087214"/>
          </a:xfrm>
        </p:grpSpPr>
        <p:sp>
          <p:nvSpPr>
            <p:cNvPr id="298" name="Google Shape;298;p35"/>
            <p:cNvSpPr/>
            <p:nvPr/>
          </p:nvSpPr>
          <p:spPr>
            <a:xfrm>
              <a:off x="6193713" y="1354192"/>
              <a:ext cx="4455989" cy="4087214"/>
            </a:xfrm>
            <a:prstGeom prst="ellipse">
              <a:avLst/>
            </a:prstGeom>
            <a:solidFill>
              <a:srgbClr val="FF0000">
                <a:alpha val="23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cs typeface="Arial" panose="020B0604020202020204" pitchFamily="34" charset="0"/>
              </a:endParaRPr>
            </a:p>
          </p:txBody>
        </p:sp>
        <p:sp>
          <p:nvSpPr>
            <p:cNvPr id="299" name="Google Shape;299;p35"/>
            <p:cNvSpPr txBox="1"/>
            <p:nvPr/>
          </p:nvSpPr>
          <p:spPr>
            <a:xfrm>
              <a:off x="6255477" y="1813150"/>
              <a:ext cx="4281600" cy="3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Assessment</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Evidence-Based Treatment</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Substance Use Monitoring</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Clinical &amp; Case Management</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Recovery Support Programs</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Continuing Care</a:t>
              </a:r>
              <a:endParaRPr b="1">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0115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09"/>
        <p:cNvGrpSpPr/>
        <p:nvPr/>
      </p:nvGrpSpPr>
      <p:grpSpPr>
        <a:xfrm>
          <a:off x="0" y="0"/>
          <a:ext cx="0" cy="0"/>
          <a:chOff x="0" y="0"/>
          <a:chExt cx="0" cy="0"/>
        </a:xfrm>
      </p:grpSpPr>
      <p:sp>
        <p:nvSpPr>
          <p:cNvPr id="510" name="Google Shape;510;p62"/>
          <p:cNvSpPr txBox="1">
            <a:spLocks noGrp="1"/>
          </p:cNvSpPr>
          <p:nvPr>
            <p:ph type="title"/>
          </p:nvPr>
        </p:nvSpPr>
        <p:spPr>
          <a:xfrm>
            <a:off x="968829" y="246743"/>
            <a:ext cx="10515600" cy="73040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solidFill>
                  <a:srgbClr val="0B4E7F"/>
                </a:solidFill>
                <a:latin typeface="Arial" panose="020B0604020202020204" pitchFamily="34" charset="0"/>
                <a:cs typeface="Arial" panose="020B0604020202020204" pitchFamily="34" charset="0"/>
              </a:rPr>
              <a:t>Harm Reduction</a:t>
            </a:r>
            <a:endParaRPr lang="en-US" sz="4800" dirty="0">
              <a:solidFill>
                <a:srgbClr val="0B4E7F"/>
              </a:solidFill>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406365" y="891887"/>
            <a:ext cx="11628385" cy="584894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2"/>
              </a:buClr>
              <a:buSzPts val="3200"/>
              <a:buNone/>
            </a:pPr>
            <a:endParaRPr lang="en-US" sz="2000" b="1" u="sng"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sz="3200" dirty="0">
                <a:latin typeface="Arial"/>
                <a:cs typeface="Arial"/>
              </a:rPr>
              <a:t>A set of practical strategies and ideas aimed at reducing negative consequences associated with drug use and preventing overdose deaths</a:t>
            </a:r>
            <a:endParaRPr lang="en-US" sz="3200"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endParaRPr lang="en-US" sz="3200"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sz="3200" dirty="0">
                <a:latin typeface="Arial"/>
                <a:cs typeface="Arial"/>
              </a:rPr>
              <a:t>A movement for social justice built on a belief in, and respect for, the rights and autonomy of people who use drugs</a:t>
            </a:r>
          </a:p>
          <a:p>
            <a:pPr marL="448310" lvl="0" indent="-457200" algn="l" rtl="0">
              <a:lnSpc>
                <a:spcPct val="80000"/>
              </a:lnSpc>
              <a:spcBef>
                <a:spcPts val="0"/>
              </a:spcBef>
              <a:spcAft>
                <a:spcPts val="0"/>
              </a:spcAft>
              <a:buClr>
                <a:schemeClr val="dk2"/>
              </a:buClr>
              <a:buSzPts val="3200"/>
            </a:pPr>
            <a:endParaRPr lang="en-US" sz="3200"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r>
              <a:rPr lang="en-US" sz="3200" dirty="0">
                <a:latin typeface="Arial" panose="020B0604020202020204" pitchFamily="34" charset="0"/>
                <a:cs typeface="Arial" panose="020B0604020202020204" pitchFamily="34" charset="0"/>
              </a:rPr>
              <a:t>Daily examples of harm reduction</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Seat belts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Helmets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Condoms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Vaccines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Masks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Designated drivers</a:t>
            </a:r>
          </a:p>
          <a:p>
            <a:pPr marL="905510" lvl="1" indent="-457200">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endParaRPr lang="en-US" dirty="0">
              <a:latin typeface="Arial" panose="020B0604020202020204" pitchFamily="34" charset="0"/>
              <a:cs typeface="Arial" panose="020B0604020202020204" pitchFamily="34" charset="0"/>
            </a:endParaRPr>
          </a:p>
          <a:p>
            <a:pPr marL="0" lvl="0" indent="0" algn="r" rtl="0">
              <a:lnSpc>
                <a:spcPct val="80000"/>
              </a:lnSpc>
              <a:spcBef>
                <a:spcPts val="374"/>
              </a:spcBef>
              <a:spcAft>
                <a:spcPts val="0"/>
              </a:spcAft>
              <a:buClr>
                <a:schemeClr val="dk2"/>
              </a:buClr>
              <a:buSzPts val="1870"/>
              <a:buFont typeface="Arial"/>
              <a:buNone/>
            </a:pPr>
            <a:endParaRPr lang="en-US" dirty="0">
              <a:latin typeface="Arial" panose="020B0604020202020204" pitchFamily="34" charset="0"/>
              <a:cs typeface="Arial" panose="020B0604020202020204" pitchFamily="34" charset="0"/>
            </a:endParaRPr>
          </a:p>
          <a:p>
            <a:pPr marL="0" lvl="0" indent="0" algn="r" rtl="0">
              <a:lnSpc>
                <a:spcPct val="80000"/>
              </a:lnSpc>
              <a:spcBef>
                <a:spcPts val="374"/>
              </a:spcBef>
              <a:spcAft>
                <a:spcPts val="0"/>
              </a:spcAft>
              <a:buClr>
                <a:schemeClr val="dk2"/>
              </a:buClr>
              <a:buSzPts val="1870"/>
              <a:buFont typeface="Arial"/>
              <a:buNone/>
            </a:pPr>
            <a:endParaRPr lang="en-US" sz="3200" dirty="0">
              <a:solidFill>
                <a:srgbClr val="3C78D8"/>
              </a:solidFill>
              <a:latin typeface="Arial" panose="020B0604020202020204" pitchFamily="34" charset="0"/>
              <a:cs typeface="Arial" panose="020B0604020202020204" pitchFamily="34" charset="0"/>
            </a:endParaRPr>
          </a:p>
          <a:p>
            <a:pPr marL="0" lvl="0" indent="0" algn="r" rtl="0">
              <a:lnSpc>
                <a:spcPct val="80000"/>
              </a:lnSpc>
              <a:spcBef>
                <a:spcPts val="374"/>
              </a:spcBef>
              <a:spcAft>
                <a:spcPts val="0"/>
              </a:spcAft>
              <a:buClr>
                <a:schemeClr val="dk2"/>
              </a:buClr>
              <a:buSzPts val="1870"/>
              <a:buFont typeface="Arial"/>
              <a:buNone/>
            </a:pPr>
            <a:endParaRPr lang="en-US" sz="3200" dirty="0">
              <a:solidFill>
                <a:srgbClr val="3C78D8"/>
              </a:solidFill>
              <a:latin typeface="Arial" panose="020B0604020202020204" pitchFamily="34" charset="0"/>
              <a:cs typeface="Arial" panose="020B0604020202020204" pitchFamily="34" charset="0"/>
            </a:endParaRPr>
          </a:p>
        </p:txBody>
      </p:sp>
      <p:sp>
        <p:nvSpPr>
          <p:cNvPr id="2" name="Right Triangle 1">
            <a:extLst>
              <a:ext uri="{FF2B5EF4-FFF2-40B4-BE49-F238E27FC236}">
                <a16:creationId xmlns:a16="http://schemas.microsoft.com/office/drawing/2014/main" id="{0AC00083-A676-4258-9E23-8E7ACCFDBB76}"/>
              </a:ext>
            </a:extLst>
          </p:cNvPr>
          <p:cNvSpPr/>
          <p:nvPr/>
        </p:nvSpPr>
        <p:spPr>
          <a:xfrm rot="16200000">
            <a:off x="8320316" y="2986314"/>
            <a:ext cx="3911599" cy="3831772"/>
          </a:xfrm>
          <a:prstGeom prst="rtTriangle">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033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2E8F08-C28F-490D-8526-6A4F3B58B612}"/>
              </a:ext>
            </a:extLst>
          </p:cNvPr>
          <p:cNvSpPr txBox="1">
            <a:spLocks noGrp="1"/>
          </p:cNvSpPr>
          <p:nvPr>
            <p:ph idx="1"/>
          </p:nvPr>
        </p:nvSpPr>
        <p:spPr>
          <a:xfrm>
            <a:off x="972457" y="1572305"/>
            <a:ext cx="9985828" cy="3637919"/>
          </a:xfrm>
          <a:prstGeom prst="rect">
            <a:avLst/>
          </a:prstGeom>
          <a:noFill/>
        </p:spPr>
        <p:txBody>
          <a:bodyPr vert="horz" wrap="square" lIns="91440" tIns="45720" rIns="91440" bIns="45720" rtlCol="0" anchor="t">
            <a:spAutoFit/>
          </a:bodyPr>
          <a:lstStyle/>
          <a:p>
            <a:pPr marL="448310" indent="-457200">
              <a:lnSpc>
                <a:spcPct val="80000"/>
              </a:lnSpc>
              <a:spcBef>
                <a:spcPts val="0"/>
              </a:spcBef>
              <a:buClr>
                <a:schemeClr val="dk2"/>
              </a:buClr>
              <a:buSzPts val="3200"/>
            </a:pPr>
            <a:r>
              <a:rPr lang="en-US" sz="3200" dirty="0">
                <a:latin typeface="Arial"/>
                <a:cs typeface="Arial"/>
              </a:rPr>
              <a:t>The intent is to </a:t>
            </a:r>
            <a:r>
              <a:rPr lang="en-US" sz="3200" b="1" dirty="0">
                <a:latin typeface="Arial"/>
                <a:cs typeface="Arial"/>
              </a:rPr>
              <a:t>reduce the risks associated with drug use</a:t>
            </a:r>
            <a:endParaRPr lang="en-US" sz="3200" dirty="0">
              <a:latin typeface="Arial"/>
              <a:cs typeface="Arial"/>
            </a:endParaRPr>
          </a:p>
          <a:p>
            <a:pPr marL="448310" indent="-457200">
              <a:lnSpc>
                <a:spcPct val="80000"/>
              </a:lnSpc>
              <a:spcBef>
                <a:spcPts val="0"/>
              </a:spcBef>
              <a:buClr>
                <a:schemeClr val="dk2"/>
              </a:buClr>
              <a:buSzPts val="3200"/>
            </a:pPr>
            <a:endParaRPr lang="en-US" sz="3200" dirty="0">
              <a:latin typeface="Arial"/>
              <a:cs typeface="Arial"/>
            </a:endParaRPr>
          </a:p>
          <a:p>
            <a:pPr marL="448310" indent="-457200">
              <a:lnSpc>
                <a:spcPct val="80000"/>
              </a:lnSpc>
              <a:spcBef>
                <a:spcPts val="0"/>
              </a:spcBef>
              <a:buClr>
                <a:schemeClr val="dk2"/>
              </a:buClr>
              <a:buSzPts val="3200"/>
            </a:pPr>
            <a:r>
              <a:rPr lang="en-US" sz="3200" dirty="0">
                <a:latin typeface="Arial"/>
                <a:cs typeface="Arial"/>
              </a:rPr>
              <a:t>The purpose is NOT to force people to stop using drugs. The purpose is to </a:t>
            </a:r>
            <a:r>
              <a:rPr lang="en-US" sz="3200" b="1" dirty="0">
                <a:latin typeface="Arial"/>
                <a:cs typeface="Arial"/>
              </a:rPr>
              <a:t>keep people alive long enough for if/when they are ready </a:t>
            </a:r>
            <a:r>
              <a:rPr lang="en-US" sz="3200" dirty="0">
                <a:latin typeface="Arial"/>
                <a:cs typeface="Arial"/>
              </a:rPr>
              <a:t>to stop using</a:t>
            </a:r>
            <a:endParaRPr lang="en-US">
              <a:cs typeface="Calibri"/>
            </a:endParaRPr>
          </a:p>
          <a:p>
            <a:pPr marL="448310" lvl="0" indent="-457200" algn="l">
              <a:lnSpc>
                <a:spcPct val="80000"/>
              </a:lnSpc>
              <a:spcBef>
                <a:spcPts val="0"/>
              </a:spcBef>
              <a:spcAft>
                <a:spcPts val="0"/>
              </a:spcAft>
              <a:buClr>
                <a:schemeClr val="dk2"/>
              </a:buClr>
              <a:buSzPts val="3200"/>
            </a:pPr>
            <a:endParaRPr lang="en-US" sz="3200"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r>
              <a:rPr lang="en-US" sz="3200" dirty="0">
                <a:latin typeface="Arial" panose="020B0604020202020204" pitchFamily="34" charset="0"/>
                <a:cs typeface="Arial" panose="020B0604020202020204" pitchFamily="34" charset="0"/>
              </a:rPr>
              <a:t>Evidence-based and effective in </a:t>
            </a:r>
            <a:r>
              <a:rPr lang="en-US" sz="3200" b="1" dirty="0">
                <a:latin typeface="Arial" panose="020B0604020202020204" pitchFamily="34" charset="0"/>
                <a:cs typeface="Arial" panose="020B0604020202020204" pitchFamily="34" charset="0"/>
              </a:rPr>
              <a:t>reducing overdoses and overdose deaths</a:t>
            </a:r>
          </a:p>
        </p:txBody>
      </p:sp>
      <p:sp>
        <p:nvSpPr>
          <p:cNvPr id="5" name="Google Shape;510;p62">
            <a:extLst>
              <a:ext uri="{FF2B5EF4-FFF2-40B4-BE49-F238E27FC236}">
                <a16:creationId xmlns:a16="http://schemas.microsoft.com/office/drawing/2014/main" id="{482AFB74-B41D-4D58-A04C-E0DFBA93A430}"/>
              </a:ext>
            </a:extLst>
          </p:cNvPr>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solidFill>
                  <a:srgbClr val="0B4E7F"/>
                </a:solidFill>
                <a:latin typeface="Arial" panose="020B0604020202020204" pitchFamily="34" charset="0"/>
                <a:cs typeface="Arial" panose="020B0604020202020204" pitchFamily="34" charset="0"/>
              </a:rPr>
              <a:t>Harm Reduction</a:t>
            </a:r>
            <a:endParaRPr lang="en-US" sz="4800" dirty="0">
              <a:solidFill>
                <a:srgbClr val="0B4E7F"/>
              </a:solidFil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0C98C0B9-9731-4723-81F5-6B5470B7DF56}"/>
              </a:ext>
            </a:extLst>
          </p:cNvPr>
          <p:cNvSpPr/>
          <p:nvPr/>
        </p:nvSpPr>
        <p:spPr>
          <a:xfrm rot="16200000">
            <a:off x="8320316" y="2986314"/>
            <a:ext cx="3911599" cy="3831772"/>
          </a:xfrm>
          <a:prstGeom prst="rtTriangle">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179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3"/>
          <p:cNvSpPr txBox="1"/>
          <p:nvPr/>
        </p:nvSpPr>
        <p:spPr>
          <a:xfrm>
            <a:off x="504500" y="1940768"/>
            <a:ext cx="3131021" cy="4532725"/>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dirty="0">
                <a:latin typeface="Arial" panose="020B0604020202020204" pitchFamily="34" charset="0"/>
                <a:cs typeface="Arial" panose="020B0604020202020204" pitchFamily="34" charset="0"/>
              </a:rPr>
              <a:t>7 Harm Reduction Centers in NJ:</a:t>
            </a:r>
            <a:endParaRPr sz="2400" b="1"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Asbury Park</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Atlantic City</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Camden</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Jersey City</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Newark</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Paterson</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Trenton </a:t>
            </a:r>
            <a:endParaRPr sz="2400" dirty="0">
              <a:latin typeface="Arial" panose="020B0604020202020204" pitchFamily="34" charset="0"/>
              <a:cs typeface="Arial" panose="020B0604020202020204" pitchFamily="34" charset="0"/>
            </a:endParaRPr>
          </a:p>
        </p:txBody>
      </p:sp>
      <p:pic>
        <p:nvPicPr>
          <p:cNvPr id="519" name="Google Shape;519;p63"/>
          <p:cNvPicPr preferRelativeResize="0"/>
          <p:nvPr/>
        </p:nvPicPr>
        <p:blipFill>
          <a:blip r:embed="rId3">
            <a:alphaModFix/>
          </a:blip>
          <a:stretch>
            <a:fillRect/>
          </a:stretch>
        </p:blipFill>
        <p:spPr>
          <a:xfrm>
            <a:off x="3757850" y="141313"/>
            <a:ext cx="8440625" cy="6575375"/>
          </a:xfrm>
          <a:prstGeom prst="rect">
            <a:avLst/>
          </a:prstGeom>
          <a:noFill/>
          <a:ln>
            <a:noFill/>
          </a:ln>
        </p:spPr>
      </p:pic>
      <p:sp>
        <p:nvSpPr>
          <p:cNvPr id="520" name="Google Shape;520;p63"/>
          <p:cNvSpPr txBox="1"/>
          <p:nvPr/>
        </p:nvSpPr>
        <p:spPr>
          <a:xfrm>
            <a:off x="4044450" y="1787125"/>
            <a:ext cx="1875600" cy="8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Free needles / injection equipment + fentanyl testing</a:t>
            </a:r>
            <a:endParaRPr sz="1500" b="1">
              <a:latin typeface="Calibri"/>
              <a:ea typeface="Calibri"/>
              <a:cs typeface="Calibri"/>
              <a:sym typeface="Calibri"/>
            </a:endParaRPr>
          </a:p>
        </p:txBody>
      </p:sp>
      <p:sp>
        <p:nvSpPr>
          <p:cNvPr id="521" name="Google Shape;521;p63"/>
          <p:cNvSpPr txBox="1"/>
          <p:nvPr/>
        </p:nvSpPr>
        <p:spPr>
          <a:xfrm>
            <a:off x="8436625" y="279350"/>
            <a:ext cx="1875600" cy="6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Overdose education + access to naloxone</a:t>
            </a:r>
            <a:endParaRPr sz="1500" b="1">
              <a:latin typeface="Calibri"/>
              <a:ea typeface="Calibri"/>
              <a:cs typeface="Calibri"/>
              <a:sym typeface="Calibri"/>
            </a:endParaRPr>
          </a:p>
        </p:txBody>
      </p:sp>
      <p:sp>
        <p:nvSpPr>
          <p:cNvPr id="522" name="Google Shape;522;p63"/>
          <p:cNvSpPr txBox="1"/>
          <p:nvPr/>
        </p:nvSpPr>
        <p:spPr>
          <a:xfrm>
            <a:off x="3563750" y="5584875"/>
            <a:ext cx="1523700" cy="8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On-site counseling + referral  to social services</a:t>
            </a:r>
            <a:endParaRPr sz="1500" b="1">
              <a:latin typeface="Calibri"/>
              <a:ea typeface="Calibri"/>
              <a:cs typeface="Calibri"/>
              <a:sym typeface="Calibri"/>
            </a:endParaRPr>
          </a:p>
        </p:txBody>
      </p:sp>
      <p:sp>
        <p:nvSpPr>
          <p:cNvPr id="523" name="Google Shape;523;p63"/>
          <p:cNvSpPr txBox="1"/>
          <p:nvPr/>
        </p:nvSpPr>
        <p:spPr>
          <a:xfrm>
            <a:off x="3605450" y="4525425"/>
            <a:ext cx="18756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Clean needle sweeps</a:t>
            </a:r>
            <a:endParaRPr sz="1500" b="1">
              <a:latin typeface="Calibri"/>
              <a:ea typeface="Calibri"/>
              <a:cs typeface="Calibri"/>
              <a:sym typeface="Calibri"/>
            </a:endParaRPr>
          </a:p>
        </p:txBody>
      </p:sp>
      <p:sp>
        <p:nvSpPr>
          <p:cNvPr id="524" name="Google Shape;524;p63"/>
          <p:cNvSpPr txBox="1"/>
          <p:nvPr/>
        </p:nvSpPr>
        <p:spPr>
          <a:xfrm>
            <a:off x="10652850" y="2105825"/>
            <a:ext cx="1358400" cy="42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ARCH Nurses</a:t>
            </a:r>
            <a:endParaRPr sz="1500" b="1">
              <a:latin typeface="Calibri"/>
              <a:ea typeface="Calibri"/>
              <a:cs typeface="Calibri"/>
              <a:sym typeface="Calibri"/>
            </a:endParaRPr>
          </a:p>
        </p:txBody>
      </p:sp>
      <p:pic>
        <p:nvPicPr>
          <p:cNvPr id="525" name="Google Shape;525;p63"/>
          <p:cNvPicPr preferRelativeResize="0"/>
          <p:nvPr/>
        </p:nvPicPr>
        <p:blipFill>
          <a:blip r:embed="rId4">
            <a:alphaModFix/>
          </a:blip>
          <a:stretch>
            <a:fillRect/>
          </a:stretch>
        </p:blipFill>
        <p:spPr>
          <a:xfrm>
            <a:off x="11008273" y="3080675"/>
            <a:ext cx="1074025" cy="1044600"/>
          </a:xfrm>
          <a:prstGeom prst="rect">
            <a:avLst/>
          </a:prstGeom>
          <a:noFill/>
          <a:ln>
            <a:noFill/>
          </a:ln>
        </p:spPr>
      </p:pic>
      <p:sp>
        <p:nvSpPr>
          <p:cNvPr id="526" name="Google Shape;526;p63"/>
          <p:cNvSpPr txBox="1"/>
          <p:nvPr/>
        </p:nvSpPr>
        <p:spPr>
          <a:xfrm>
            <a:off x="10866088" y="4125275"/>
            <a:ext cx="1358400" cy="42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Condom Distribution</a:t>
            </a:r>
            <a:endParaRPr sz="1500" b="1">
              <a:latin typeface="Calibri"/>
              <a:ea typeface="Calibri"/>
              <a:cs typeface="Calibri"/>
              <a:sym typeface="Calibri"/>
            </a:endParaRPr>
          </a:p>
        </p:txBody>
      </p:sp>
      <p:sp>
        <p:nvSpPr>
          <p:cNvPr id="527" name="Google Shape;527;p63"/>
          <p:cNvSpPr txBox="1"/>
          <p:nvPr/>
        </p:nvSpPr>
        <p:spPr>
          <a:xfrm>
            <a:off x="10312225" y="5120475"/>
            <a:ext cx="1875600" cy="6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HIV/Hep C Testing / PrEP</a:t>
            </a:r>
            <a:endParaRPr sz="1500" b="1">
              <a:latin typeface="Calibri"/>
              <a:ea typeface="Calibri"/>
              <a:cs typeface="Calibri"/>
              <a:sym typeface="Calibri"/>
            </a:endParaRPr>
          </a:p>
        </p:txBody>
      </p:sp>
      <p:sp>
        <p:nvSpPr>
          <p:cNvPr id="528" name="Google Shape;528;p63"/>
          <p:cNvSpPr txBox="1"/>
          <p:nvPr/>
        </p:nvSpPr>
        <p:spPr>
          <a:xfrm>
            <a:off x="5968913" y="5120475"/>
            <a:ext cx="4018500" cy="616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1500" b="1"/>
              <a:t>Referrals to substance use disorder treatment and mental health care</a:t>
            </a:r>
            <a:endParaRPr sz="1500" b="1"/>
          </a:p>
          <a:p>
            <a:pPr marL="0" lvl="0" indent="0" algn="l" rtl="0">
              <a:spcBef>
                <a:spcPts val="0"/>
              </a:spcBef>
              <a:spcAft>
                <a:spcPts val="0"/>
              </a:spcAft>
              <a:buNone/>
            </a:pPr>
            <a:endParaRPr sz="1500" b="1">
              <a:latin typeface="Calibri"/>
              <a:ea typeface="Calibri"/>
              <a:cs typeface="Calibri"/>
              <a:sym typeface="Calibri"/>
            </a:endParaRPr>
          </a:p>
        </p:txBody>
      </p:sp>
      <p:pic>
        <p:nvPicPr>
          <p:cNvPr id="13" name="Picture 12" descr="A picture containing text&#10;&#10;Description automatically generated">
            <a:extLst>
              <a:ext uri="{FF2B5EF4-FFF2-40B4-BE49-F238E27FC236}">
                <a16:creationId xmlns:a16="http://schemas.microsoft.com/office/drawing/2014/main" id="{905C54CA-0CDB-2A49-86FC-12DD90F97D84}"/>
              </a:ext>
            </a:extLst>
          </p:cNvPr>
          <p:cNvPicPr>
            <a:picLocks noChangeAspect="1"/>
          </p:cNvPicPr>
          <p:nvPr/>
        </p:nvPicPr>
        <p:blipFill>
          <a:blip r:embed="rId5"/>
          <a:stretch>
            <a:fillRect/>
          </a:stretch>
        </p:blipFill>
        <p:spPr>
          <a:xfrm>
            <a:off x="5989060" y="1447393"/>
            <a:ext cx="4616563" cy="3673082"/>
          </a:xfrm>
          <a:prstGeom prst="rect">
            <a:avLst/>
          </a:prstGeom>
        </p:spPr>
      </p:pic>
      <p:sp>
        <p:nvSpPr>
          <p:cNvPr id="2" name="TextBox 1">
            <a:extLst>
              <a:ext uri="{FF2B5EF4-FFF2-40B4-BE49-F238E27FC236}">
                <a16:creationId xmlns:a16="http://schemas.microsoft.com/office/drawing/2014/main" id="{5C530A0D-B689-4057-844C-93E5EEF234E5}"/>
              </a:ext>
            </a:extLst>
          </p:cNvPr>
          <p:cNvSpPr txBox="1"/>
          <p:nvPr/>
        </p:nvSpPr>
        <p:spPr>
          <a:xfrm>
            <a:off x="56452" y="413600"/>
            <a:ext cx="4350406" cy="1323439"/>
          </a:xfrm>
          <a:prstGeom prst="rect">
            <a:avLst/>
          </a:prstGeom>
          <a:noFill/>
        </p:spPr>
        <p:txBody>
          <a:bodyPr wrap="square" rtlCol="0">
            <a:spAutoFit/>
          </a:bodyPr>
          <a:lstStyle/>
          <a:p>
            <a:pPr algn="ctr"/>
            <a:r>
              <a:rPr lang="en-US" sz="4000" b="1" dirty="0">
                <a:solidFill>
                  <a:srgbClr val="0B4E7F"/>
                </a:solidFill>
                <a:latin typeface="Arial" panose="020B0604020202020204" pitchFamily="34" charset="0"/>
                <a:cs typeface="Arial" panose="020B0604020202020204" pitchFamily="34" charset="0"/>
              </a:rPr>
              <a:t>Examples of Harm Reduction</a:t>
            </a:r>
          </a:p>
        </p:txBody>
      </p:sp>
    </p:spTree>
    <p:extLst>
      <p:ext uri="{BB962C8B-B14F-4D97-AF65-F5344CB8AC3E}">
        <p14:creationId xmlns:p14="http://schemas.microsoft.com/office/powerpoint/2010/main" val="193070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0;p62">
            <a:extLst>
              <a:ext uri="{FF2B5EF4-FFF2-40B4-BE49-F238E27FC236}">
                <a16:creationId xmlns:a16="http://schemas.microsoft.com/office/drawing/2014/main" id="{482AFB74-B41D-4D58-A04C-E0DFBA93A430}"/>
              </a:ext>
            </a:extLst>
          </p:cNvPr>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solidFill>
                  <a:srgbClr val="0B4E7F"/>
                </a:solidFill>
                <a:latin typeface="Arial" panose="020B0604020202020204" pitchFamily="34" charset="0"/>
                <a:cs typeface="Arial" panose="020B0604020202020204" pitchFamily="34" charset="0"/>
              </a:rPr>
              <a:t>Benefits of Harm Reduction</a:t>
            </a:r>
            <a:endParaRPr lang="en-US" sz="4800" dirty="0">
              <a:solidFill>
                <a:srgbClr val="0B4E7F"/>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DEB3A5A5-75D2-4320-A0C7-569292C335E0}"/>
              </a:ext>
            </a:extLst>
          </p:cNvPr>
          <p:cNvGraphicFramePr>
            <a:graphicFrameLocks noGrp="1"/>
          </p:cNvGraphicFramePr>
          <p:nvPr>
            <p:extLst>
              <p:ext uri="{D42A27DB-BD31-4B8C-83A1-F6EECF244321}">
                <p14:modId xmlns:p14="http://schemas.microsoft.com/office/powerpoint/2010/main" val="881846126"/>
              </p:ext>
            </p:extLst>
          </p:nvPr>
        </p:nvGraphicFramePr>
        <p:xfrm>
          <a:off x="402325" y="1296801"/>
          <a:ext cx="11335658" cy="5228892"/>
        </p:xfrm>
        <a:graphic>
          <a:graphicData uri="http://schemas.openxmlformats.org/drawingml/2006/table">
            <a:tbl>
              <a:tblPr firstRow="1" bandRow="1">
                <a:tableStyleId>{073A0DAA-6AF3-43AB-8588-CEC1D06C72B9}</a:tableStyleId>
              </a:tblPr>
              <a:tblGrid>
                <a:gridCol w="4078514">
                  <a:extLst>
                    <a:ext uri="{9D8B030D-6E8A-4147-A177-3AD203B41FA5}">
                      <a16:colId xmlns:a16="http://schemas.microsoft.com/office/drawing/2014/main" val="3858087849"/>
                    </a:ext>
                  </a:extLst>
                </a:gridCol>
                <a:gridCol w="7257144">
                  <a:extLst>
                    <a:ext uri="{9D8B030D-6E8A-4147-A177-3AD203B41FA5}">
                      <a16:colId xmlns:a16="http://schemas.microsoft.com/office/drawing/2014/main" val="1069303847"/>
                    </a:ext>
                  </a:extLst>
                </a:gridCol>
              </a:tblGrid>
              <a:tr h="509087">
                <a:tc>
                  <a:txBody>
                    <a:bodyPr/>
                    <a:lstStyle/>
                    <a:p>
                      <a:pPr algn="ctr"/>
                      <a:r>
                        <a:rPr lang="en-US" sz="2400" dirty="0">
                          <a:solidFill>
                            <a:schemeClr val="tx1"/>
                          </a:solidFill>
                        </a:rPr>
                        <a:t>Harm Reduction Strategy</a:t>
                      </a:r>
                    </a:p>
                  </a:txBody>
                  <a:tcPr>
                    <a:solidFill>
                      <a:schemeClr val="accent5">
                        <a:lumMod val="60000"/>
                        <a:lumOff val="40000"/>
                      </a:schemeClr>
                    </a:solidFill>
                  </a:tcPr>
                </a:tc>
                <a:tc>
                  <a:txBody>
                    <a:bodyPr/>
                    <a:lstStyle/>
                    <a:p>
                      <a:pPr algn="ctr"/>
                      <a:r>
                        <a:rPr lang="en-US" sz="2400" dirty="0">
                          <a:solidFill>
                            <a:schemeClr val="tx1"/>
                          </a:solidFill>
                        </a:rPr>
                        <a:t>Benefits</a:t>
                      </a:r>
                    </a:p>
                  </a:txBody>
                  <a:tcPr>
                    <a:solidFill>
                      <a:schemeClr val="accent5">
                        <a:lumMod val="60000"/>
                        <a:lumOff val="40000"/>
                      </a:schemeClr>
                    </a:solidFill>
                  </a:tcPr>
                </a:tc>
                <a:extLst>
                  <a:ext uri="{0D108BD9-81ED-4DB2-BD59-A6C34878D82A}">
                    <a16:rowId xmlns:a16="http://schemas.microsoft.com/office/drawing/2014/main" val="4020110977"/>
                  </a:ext>
                </a:extLst>
              </a:tr>
              <a:tr h="929013">
                <a:tc>
                  <a:txBody>
                    <a:bodyPr/>
                    <a:lstStyle/>
                    <a:p>
                      <a:r>
                        <a:rPr lang="en-US" sz="1800" dirty="0"/>
                        <a:t>Access to naloxone in the community &amp; education on how to administer</a:t>
                      </a:r>
                    </a:p>
                  </a:txBody>
                  <a:tcPr>
                    <a:solidFill>
                      <a:schemeClr val="bg2"/>
                    </a:solidFill>
                  </a:tcPr>
                </a:tc>
                <a:tc>
                  <a:txBody>
                    <a:bodyPr/>
                    <a:lstStyle/>
                    <a:p>
                      <a:pPr marL="285750" indent="-285750">
                        <a:buFont typeface="Arial" panose="020B0604020202020204" pitchFamily="34" charset="0"/>
                        <a:buChar char="•"/>
                      </a:pPr>
                      <a:r>
                        <a:rPr lang="en-US" sz="1800" dirty="0"/>
                        <a:t>When someone overdoses, community members or loved ones can respond by administering naloxone faster than waiting for first responders to arrive</a:t>
                      </a:r>
                    </a:p>
                    <a:p>
                      <a:pPr marL="285750" lvl="0" indent="-285750">
                        <a:buClr>
                          <a:srgbClr val="000000"/>
                        </a:buClr>
                        <a:buFont typeface="Arial,Sans-Serif" panose="020B0604020202020204" pitchFamily="34" charset="0"/>
                        <a:buChar char="•"/>
                      </a:pPr>
                      <a:r>
                        <a:rPr lang="en-US" sz="1800" b="0" i="0" u="none" strike="noStrike" noProof="0" dirty="0">
                          <a:latin typeface="Calibri"/>
                        </a:rPr>
                        <a:t>People will know how to administer naloxone quickly if someone overdoses</a:t>
                      </a:r>
                    </a:p>
                  </a:txBody>
                  <a:tcPr>
                    <a:solidFill>
                      <a:schemeClr val="bg2"/>
                    </a:solidFill>
                  </a:tcPr>
                </a:tc>
                <a:extLst>
                  <a:ext uri="{0D108BD9-81ED-4DB2-BD59-A6C34878D82A}">
                    <a16:rowId xmlns:a16="http://schemas.microsoft.com/office/drawing/2014/main" val="1558965497"/>
                  </a:ext>
                </a:extLst>
              </a:tr>
              <a:tr h="730684">
                <a:tc>
                  <a:txBody>
                    <a:bodyPr/>
                    <a:lstStyle/>
                    <a:p>
                      <a:r>
                        <a:rPr lang="en-US" sz="1800" dirty="0"/>
                        <a:t>Referral to SUD services</a:t>
                      </a:r>
                    </a:p>
                  </a:txBody>
                  <a:tcPr>
                    <a:solidFill>
                      <a:schemeClr val="bg2">
                        <a:lumMod val="90000"/>
                      </a:schemeClr>
                    </a:solidFill>
                  </a:tcPr>
                </a:tc>
                <a:tc>
                  <a:txBody>
                    <a:bodyPr/>
                    <a:lstStyle/>
                    <a:p>
                      <a:pPr marL="285750" indent="-285750">
                        <a:buFont typeface="Arial" panose="020B0604020202020204" pitchFamily="34" charset="0"/>
                        <a:buChar char="•"/>
                      </a:pPr>
                      <a:r>
                        <a:rPr lang="en-US" sz="1800" dirty="0"/>
                        <a:t>Harm Reduction Centers can provide referrals to other SUD resources for if/when someone is ready to stop using</a:t>
                      </a:r>
                    </a:p>
                  </a:txBody>
                  <a:tcPr>
                    <a:solidFill>
                      <a:schemeClr val="bg2">
                        <a:lumMod val="90000"/>
                      </a:schemeClr>
                    </a:solidFill>
                  </a:tcPr>
                </a:tc>
                <a:extLst>
                  <a:ext uri="{0D108BD9-81ED-4DB2-BD59-A6C34878D82A}">
                    <a16:rowId xmlns:a16="http://schemas.microsoft.com/office/drawing/2014/main" val="221555994"/>
                  </a:ext>
                </a:extLst>
              </a:tr>
              <a:tr h="772438">
                <a:tc>
                  <a:txBody>
                    <a:bodyPr/>
                    <a:lstStyle/>
                    <a:p>
                      <a:pPr lvl="0">
                        <a:buNone/>
                      </a:pPr>
                      <a:r>
                        <a:rPr lang="en-US" sz="1800" dirty="0"/>
                        <a:t>Infectious disease testing (HIV, Hepatitis, TB, etc.)</a:t>
                      </a:r>
                    </a:p>
                  </a:txBody>
                  <a:tcPr>
                    <a:solidFill>
                      <a:schemeClr val="bg2"/>
                    </a:solidFill>
                  </a:tcPr>
                </a:tc>
                <a:tc>
                  <a:txBody>
                    <a:bodyPr/>
                    <a:lstStyle/>
                    <a:p>
                      <a:pPr marL="342900" lvl="0" indent="-342900">
                        <a:buFont typeface="Arial"/>
                        <a:buChar char="•"/>
                      </a:pPr>
                      <a:r>
                        <a:rPr lang="en-US" sz="1800" dirty="0"/>
                        <a:t>Provides access for treatment and medical care</a:t>
                      </a:r>
                    </a:p>
                  </a:txBody>
                  <a:tcPr>
                    <a:solidFill>
                      <a:schemeClr val="bg2"/>
                    </a:solidFill>
                  </a:tcPr>
                </a:tc>
                <a:extLst>
                  <a:ext uri="{0D108BD9-81ED-4DB2-BD59-A6C34878D82A}">
                    <a16:rowId xmlns:a16="http://schemas.microsoft.com/office/drawing/2014/main" val="1199209985"/>
                  </a:ext>
                </a:extLst>
              </a:tr>
              <a:tr h="991643">
                <a:tc>
                  <a:txBody>
                    <a:bodyPr/>
                    <a:lstStyle/>
                    <a:p>
                      <a:pPr lvl="0">
                        <a:buNone/>
                      </a:pPr>
                      <a:r>
                        <a:rPr lang="en-US" sz="1800" dirty="0"/>
                        <a:t>Access to sterile syringes</a:t>
                      </a:r>
                    </a:p>
                  </a:txBody>
                  <a:tcPr>
                    <a:solidFill>
                      <a:schemeClr val="bg2">
                        <a:lumMod val="90000"/>
                      </a:schemeClr>
                    </a:solidFill>
                  </a:tcPr>
                </a:tc>
                <a:tc>
                  <a:txBody>
                    <a:bodyPr/>
                    <a:lstStyle/>
                    <a:p>
                      <a:pPr marL="285750" lvl="0" indent="-285750">
                        <a:buFont typeface="Arial" panose="020B0604020202020204" pitchFamily="34" charset="0"/>
                        <a:buChar char="•"/>
                      </a:pPr>
                      <a:r>
                        <a:rPr lang="en-US" sz="1800" dirty="0"/>
                        <a:t>Decreases spread of HIV/Hepatitis within the community</a:t>
                      </a:r>
                    </a:p>
                    <a:p>
                      <a:pPr marL="285750" lvl="0" indent="-285750">
                        <a:buFont typeface="Arial" panose="020B0604020202020204" pitchFamily="34" charset="0"/>
                        <a:buChar char="•"/>
                      </a:pPr>
                      <a:r>
                        <a:rPr lang="en-US" sz="1800" dirty="0"/>
                        <a:t>Reduces the risk of first responders getting HIV/Hepatitis from accidental needle sticks</a:t>
                      </a:r>
                    </a:p>
                  </a:txBody>
                  <a:tcPr>
                    <a:solidFill>
                      <a:schemeClr val="bg2">
                        <a:lumMod val="90000"/>
                      </a:schemeClr>
                    </a:solidFill>
                  </a:tcPr>
                </a:tc>
                <a:extLst>
                  <a:ext uri="{0D108BD9-81ED-4DB2-BD59-A6C34878D82A}">
                    <a16:rowId xmlns:a16="http://schemas.microsoft.com/office/drawing/2014/main" val="3570234780"/>
                  </a:ext>
                </a:extLst>
              </a:tr>
              <a:tr h="762000">
                <a:tc>
                  <a:txBody>
                    <a:bodyPr/>
                    <a:lstStyle/>
                    <a:p>
                      <a:pPr lvl="0">
                        <a:buNone/>
                      </a:pPr>
                      <a:r>
                        <a:rPr lang="en-US" sz="1800" dirty="0"/>
                        <a:t>Fentanyl Test Strips (FTS)</a:t>
                      </a:r>
                    </a:p>
                  </a:txBody>
                  <a:tcPr>
                    <a:solidFill>
                      <a:schemeClr val="bg2"/>
                    </a:solidFill>
                  </a:tcPr>
                </a:tc>
                <a:tc>
                  <a:txBody>
                    <a:bodyPr/>
                    <a:lstStyle/>
                    <a:p>
                      <a:pPr marL="342900" lvl="0" indent="-342900">
                        <a:buFont typeface="Arial"/>
                        <a:buChar char="•"/>
                      </a:pPr>
                      <a:r>
                        <a:rPr lang="en-US" sz="1800" dirty="0"/>
                        <a:t>Tests for presence of fentanyl</a:t>
                      </a:r>
                    </a:p>
                    <a:p>
                      <a:pPr marL="285750" lvl="0" indent="-285750">
                        <a:buFont typeface="Arial" panose="020B0604020202020204" pitchFamily="34" charset="0"/>
                        <a:buChar char="•"/>
                      </a:pPr>
                      <a:r>
                        <a:rPr lang="en-US" sz="1800" dirty="0"/>
                        <a:t>Can prevent someone from overdosing on fentanyl</a:t>
                      </a:r>
                    </a:p>
                  </a:txBody>
                  <a:tcPr>
                    <a:solidFill>
                      <a:schemeClr val="bg2"/>
                    </a:solidFill>
                  </a:tcPr>
                </a:tc>
                <a:extLst>
                  <a:ext uri="{0D108BD9-81ED-4DB2-BD59-A6C34878D82A}">
                    <a16:rowId xmlns:a16="http://schemas.microsoft.com/office/drawing/2014/main" val="403743233"/>
                  </a:ext>
                </a:extLst>
              </a:tr>
            </a:tbl>
          </a:graphicData>
        </a:graphic>
      </p:graphicFrame>
    </p:spTree>
    <p:extLst>
      <p:ext uri="{BB962C8B-B14F-4D97-AF65-F5344CB8AC3E}">
        <p14:creationId xmlns:p14="http://schemas.microsoft.com/office/powerpoint/2010/main" val="275090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Shape 266"/>
        <p:cNvGrpSpPr/>
        <p:nvPr/>
      </p:nvGrpSpPr>
      <p:grpSpPr>
        <a:xfrm>
          <a:off x="0" y="0"/>
          <a:ext cx="0" cy="0"/>
          <a:chOff x="0" y="0"/>
          <a:chExt cx="0" cy="0"/>
        </a:xfrm>
      </p:grpSpPr>
      <p:sp>
        <p:nvSpPr>
          <p:cNvPr id="267" name="Google Shape;267;p32"/>
          <p:cNvSpPr txBox="1">
            <a:spLocks noGrp="1"/>
          </p:cNvSpPr>
          <p:nvPr>
            <p:ph type="title"/>
          </p:nvPr>
        </p:nvSpPr>
        <p:spPr>
          <a:xfrm>
            <a:off x="288758" y="175434"/>
            <a:ext cx="11614484" cy="1009512"/>
          </a:xfrm>
          <a:prstGeom prst="rect">
            <a:avLst/>
          </a:prstGeom>
          <a:noFill/>
          <a:ln>
            <a:noFill/>
          </a:ln>
        </p:spPr>
        <p:txBody>
          <a:bodyPr spcFirstLastPara="1" wrap="square" lIns="91425" tIns="45700" rIns="91425" bIns="45700" anchor="ctr" anchorCtr="0">
            <a:noAutofit/>
          </a:bodyPr>
          <a:lstStyle/>
          <a:p>
            <a:pPr algn="ctr">
              <a:spcBef>
                <a:spcPts val="0"/>
              </a:spcBef>
            </a:pPr>
            <a:r>
              <a:rPr lang="en-US" sz="3800" b="1" dirty="0">
                <a:latin typeface="Arial" panose="020B0604020202020204" pitchFamily="34" charset="0"/>
                <a:cs typeface="Arial" panose="020B0604020202020204" pitchFamily="34" charset="0"/>
              </a:rPr>
              <a:t>SUD Treatment Gap</a:t>
            </a:r>
          </a:p>
        </p:txBody>
      </p:sp>
      <p:sp>
        <p:nvSpPr>
          <p:cNvPr id="268" name="Google Shape;268;p32"/>
          <p:cNvSpPr txBox="1">
            <a:spLocks noGrp="1"/>
          </p:cNvSpPr>
          <p:nvPr>
            <p:ph idx="1"/>
          </p:nvPr>
        </p:nvSpPr>
        <p:spPr>
          <a:xfrm>
            <a:off x="277938" y="1313442"/>
            <a:ext cx="11677686" cy="5375791"/>
          </a:xfrm>
          <a:prstGeom prst="rect">
            <a:avLst/>
          </a:prstGeom>
          <a:noFill/>
          <a:ln>
            <a:noFill/>
          </a:ln>
        </p:spPr>
        <p:txBody>
          <a:bodyPr spcFirstLastPara="1" wrap="square" lIns="91425" tIns="45700" rIns="91425" bIns="45700" anchor="t" anchorCtr="0">
            <a:noAutofit/>
          </a:bodyPr>
          <a:lstStyle/>
          <a:p>
            <a:pPr>
              <a:spcBef>
                <a:spcPts val="0"/>
              </a:spcBef>
              <a:buClr>
                <a:schemeClr val="dk2"/>
              </a:buClr>
              <a:buSzPts val="2200"/>
            </a:pPr>
            <a:r>
              <a:rPr lang="en-US" sz="2200" dirty="0">
                <a:latin typeface="Arial" panose="020B0604020202020204" pitchFamily="34" charset="0"/>
                <a:cs typeface="Arial" panose="020B0604020202020204" pitchFamily="34" charset="0"/>
              </a:rPr>
              <a:t>The "treatment gap” is massive— among those who need treatment for SUD, few receive it</a:t>
            </a:r>
            <a:endParaRPr lang="en-US" dirty="0">
              <a:latin typeface="Arial" panose="020B0604020202020204" pitchFamily="34" charset="0"/>
              <a:cs typeface="Arial" panose="020B0604020202020204" pitchFamily="34" charset="0"/>
            </a:endParaRPr>
          </a:p>
          <a:p>
            <a:pPr>
              <a:spcBef>
                <a:spcPts val="0"/>
              </a:spcBef>
              <a:buClr>
                <a:schemeClr val="dk2"/>
              </a:buClr>
              <a:buSzPts val="2200"/>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16.5% of the U.S. population (ages 12+) meet the DSM-5 criteria for having a SUD (2021)</a:t>
            </a:r>
            <a:r>
              <a:rPr lang="en-US" sz="2200" baseline="30000" dirty="0">
                <a:latin typeface="Arial" panose="020B0604020202020204" pitchFamily="34" charset="0"/>
                <a:cs typeface="Arial" panose="020B0604020202020204" pitchFamily="34" charset="0"/>
              </a:rPr>
              <a:t>1</a:t>
            </a:r>
          </a:p>
          <a:p>
            <a:pPr>
              <a:spcBef>
                <a:spcPts val="0"/>
              </a:spcBef>
              <a:buClr>
                <a:schemeClr val="dk2"/>
              </a:buClr>
              <a:buSzPts val="2200"/>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94% of people (ages 12+) who have a SUD did not receive any treatment</a:t>
            </a:r>
            <a:r>
              <a:rPr lang="en-US" sz="2200" baseline="30000" dirty="0">
                <a:latin typeface="Arial" panose="020B0604020202020204" pitchFamily="34" charset="0"/>
                <a:ea typeface="+mn-lt"/>
                <a:cs typeface="Arial" panose="020B0604020202020204" pitchFamily="34" charset="0"/>
              </a:rPr>
              <a:t>1</a:t>
            </a:r>
          </a:p>
          <a:p>
            <a:pPr>
              <a:spcBef>
                <a:spcPts val="0"/>
              </a:spcBef>
              <a:buClr>
                <a:schemeClr val="dk2"/>
              </a:buClr>
              <a:buSzPts val="2200"/>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Nearly 1/3 of adults had either a mental health illness or SUD in 2021</a:t>
            </a:r>
            <a:r>
              <a:rPr lang="en-US" sz="2200" baseline="30000" dirty="0">
                <a:latin typeface="Arial" panose="020B0604020202020204" pitchFamily="34" charset="0"/>
                <a:cs typeface="Arial" panose="020B0604020202020204" pitchFamily="34" charset="0"/>
              </a:rPr>
              <a:t>1</a:t>
            </a:r>
          </a:p>
          <a:p>
            <a:pPr marL="0" indent="0">
              <a:spcBef>
                <a:spcPts val="0"/>
              </a:spcBef>
              <a:buClr>
                <a:schemeClr val="dk2"/>
              </a:buClr>
              <a:buSzPts val="2200"/>
              <a:buNone/>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72% of adults who have ever had a SUD consider themselves to be in recovery</a:t>
            </a:r>
            <a:r>
              <a:rPr lang="en-US" sz="2200" baseline="30000" dirty="0">
                <a:latin typeface="Arial" panose="020B0604020202020204" pitchFamily="34" charset="0"/>
                <a:cs typeface="Arial" panose="020B0604020202020204" pitchFamily="34" charset="0"/>
              </a:rPr>
              <a:t>1</a:t>
            </a:r>
          </a:p>
          <a:p>
            <a:pPr marL="0" indent="0">
              <a:spcBef>
                <a:spcPts val="0"/>
              </a:spcBef>
              <a:buClr>
                <a:schemeClr val="dk2"/>
              </a:buClr>
              <a:buSzPts val="2200"/>
              <a:buNone/>
            </a:pPr>
            <a:endParaRPr lang="en-US" sz="2200" dirty="0">
              <a:latin typeface="Arial" panose="020B0604020202020204" pitchFamily="34" charset="0"/>
              <a:cs typeface="Arial" panose="020B0604020202020204" pitchFamily="34" charset="0"/>
            </a:endParaRPr>
          </a:p>
          <a:p>
            <a:pPr>
              <a:spcBef>
                <a:spcPts val="0"/>
              </a:spcBef>
              <a:buSzPts val="2200"/>
            </a:pPr>
            <a:r>
              <a:rPr lang="en-US" sz="2200" dirty="0">
                <a:latin typeface="Arial"/>
                <a:cs typeface="Arial"/>
              </a:rPr>
              <a:t>People with a lower socioeconomic status, people experiencing homelessness, people with co-occurring mental health disorders, and pregnant women are less likely to receive SUD treatment</a:t>
            </a:r>
            <a:r>
              <a:rPr lang="en-US" sz="2200" baseline="30000" dirty="0">
                <a:latin typeface="Arial"/>
                <a:cs typeface="Arial"/>
              </a:rPr>
              <a:t>2</a:t>
            </a:r>
          </a:p>
          <a:p>
            <a:pPr>
              <a:spcBef>
                <a:spcPts val="0"/>
              </a:spcBef>
              <a:buSzPts val="2200"/>
            </a:pPr>
            <a:endParaRPr lang="en-US" sz="2200" baseline="30000" dirty="0">
              <a:latin typeface="Arial" panose="020B0604020202020204" pitchFamily="34" charset="0"/>
              <a:cs typeface="Arial" panose="020B0604020202020204" pitchFamily="34" charset="0"/>
            </a:endParaRPr>
          </a:p>
          <a:p>
            <a:pPr marL="342900" indent="-342900" algn="ctr">
              <a:buAutoNum type="arabicPeriod"/>
            </a:pPr>
            <a:r>
              <a:rPr lang="en-US" sz="1500" dirty="0">
                <a:latin typeface="Arial" panose="020B0604020202020204" pitchFamily="34" charset="0"/>
                <a:cs typeface="Arial" panose="020B0604020202020204" pitchFamily="34" charset="0"/>
                <a:hlinkClick r:id="rId3"/>
              </a:rPr>
              <a:t>SAMHSA</a:t>
            </a:r>
            <a:r>
              <a:rPr lang="en-US" sz="1500" dirty="0">
                <a:latin typeface="Arial" panose="020B0604020202020204" pitchFamily="34" charset="0"/>
                <a:cs typeface="Arial" panose="020B0604020202020204" pitchFamily="34" charset="0"/>
              </a:rPr>
              <a:t> (2021)</a:t>
            </a:r>
          </a:p>
          <a:p>
            <a:pPr marL="342900" indent="-342900" algn="ctr">
              <a:buAutoNum type="arabicPeriod"/>
            </a:pPr>
            <a:r>
              <a:rPr lang="en-US" sz="1500" dirty="0">
                <a:solidFill>
                  <a:srgbClr val="000000"/>
                </a:solidFill>
                <a:latin typeface="Arial" panose="020B0604020202020204" pitchFamily="34" charset="0"/>
                <a:cs typeface="Arial" panose="020B0604020202020204" pitchFamily="34" charset="0"/>
                <a:hlinkClick r:id="rId4"/>
              </a:rPr>
              <a:t>Pain Reports</a:t>
            </a:r>
            <a:r>
              <a:rPr lang="en-US" sz="1500" dirty="0">
                <a:solidFill>
                  <a:srgbClr val="000000"/>
                </a:solidFill>
                <a:latin typeface="Arial" panose="020B0604020202020204" pitchFamily="34" charset="0"/>
                <a:cs typeface="Arial" panose="020B0604020202020204" pitchFamily="34" charset="0"/>
              </a:rPr>
              <a:t> (2022)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6AEA-DFE5-3D42-A3F5-A3C4395557EA}"/>
              </a:ext>
            </a:extLst>
          </p:cNvPr>
          <p:cNvSpPr>
            <a:spLocks noGrp="1"/>
          </p:cNvSpPr>
          <p:nvPr>
            <p:ph type="title"/>
          </p:nvPr>
        </p:nvSpPr>
        <p:spPr>
          <a:xfrm>
            <a:off x="838200" y="184151"/>
            <a:ext cx="10515600" cy="755332"/>
          </a:xfrm>
        </p:spPr>
        <p:txBody>
          <a:bodyPr/>
          <a:lstStyle/>
          <a:p>
            <a:pPr algn="ctr"/>
            <a:r>
              <a:rPr lang="en-US" b="1" dirty="0">
                <a:latin typeface="Arial" panose="020B0604020202020204" pitchFamily="34" charset="0"/>
                <a:cs typeface="Arial" panose="020B0604020202020204" pitchFamily="34" charset="0"/>
              </a:rPr>
              <a:t>Harm Reduction Resources</a:t>
            </a:r>
          </a:p>
        </p:txBody>
      </p:sp>
      <p:pic>
        <p:nvPicPr>
          <p:cNvPr id="3074" name="Picture 2" descr="New Jersey Harm Reduction Coalition">
            <a:extLst>
              <a:ext uri="{FF2B5EF4-FFF2-40B4-BE49-F238E27FC236}">
                <a16:creationId xmlns:a16="http://schemas.microsoft.com/office/drawing/2014/main" id="{A9C977DA-29E1-F94D-A79E-0DE4F8F620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5465" y="1821680"/>
            <a:ext cx="1611660" cy="161166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A170A2C-1CEA-B245-9841-2F94AD75C0E2}"/>
              </a:ext>
            </a:extLst>
          </p:cNvPr>
          <p:cNvSpPr txBox="1">
            <a:spLocks/>
          </p:cNvSpPr>
          <p:nvPr/>
        </p:nvSpPr>
        <p:spPr>
          <a:xfrm>
            <a:off x="8002322" y="2360673"/>
            <a:ext cx="5145946" cy="7553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a:cs typeface="Arial"/>
              </a:rPr>
              <a:t>https://njharmreduction.org/</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7B8D775-F760-BF4C-8558-F6D53C97DF70}"/>
              </a:ext>
            </a:extLst>
          </p:cNvPr>
          <p:cNvSpPr/>
          <p:nvPr/>
        </p:nvSpPr>
        <p:spPr>
          <a:xfrm>
            <a:off x="3898881" y="5345622"/>
            <a:ext cx="9082374" cy="461665"/>
          </a:xfrm>
          <a:prstGeom prst="rect">
            <a:avLst/>
          </a:prstGeom>
        </p:spPr>
        <p:txBody>
          <a:bodyPr wrap="square" lIns="91440" tIns="45720" rIns="91440" bIns="45720" anchor="t">
            <a:spAutoFit/>
          </a:bodyPr>
          <a:lstStyle/>
          <a:p>
            <a:r>
              <a:rPr lang="en-US" sz="2400" dirty="0">
                <a:latin typeface="Arial"/>
                <a:cs typeface="Arial"/>
              </a:rPr>
              <a:t>https://americanaddictioncenters.org/harm-reduction</a:t>
            </a:r>
          </a:p>
        </p:txBody>
      </p:sp>
      <p:grpSp>
        <p:nvGrpSpPr>
          <p:cNvPr id="7" name="Group 6">
            <a:extLst>
              <a:ext uri="{FF2B5EF4-FFF2-40B4-BE49-F238E27FC236}">
                <a16:creationId xmlns:a16="http://schemas.microsoft.com/office/drawing/2014/main" id="{E28B0637-B879-3148-8153-7F50F737C13E}"/>
              </a:ext>
            </a:extLst>
          </p:cNvPr>
          <p:cNvGrpSpPr/>
          <p:nvPr/>
        </p:nvGrpSpPr>
        <p:grpSpPr>
          <a:xfrm>
            <a:off x="1301270" y="4742814"/>
            <a:ext cx="2519681" cy="1654809"/>
            <a:chOff x="2133599" y="5019040"/>
            <a:chExt cx="2519681" cy="1654809"/>
          </a:xfrm>
        </p:grpSpPr>
        <p:sp>
          <p:nvSpPr>
            <p:cNvPr id="5" name="Rectangle 4">
              <a:extLst>
                <a:ext uri="{FF2B5EF4-FFF2-40B4-BE49-F238E27FC236}">
                  <a16:creationId xmlns:a16="http://schemas.microsoft.com/office/drawing/2014/main" id="{7F2B69A5-E114-D04E-95C9-D746942E1455}"/>
                </a:ext>
              </a:extLst>
            </p:cNvPr>
            <p:cNvSpPr/>
            <p:nvPr/>
          </p:nvSpPr>
          <p:spPr>
            <a:xfrm>
              <a:off x="2133599" y="5019040"/>
              <a:ext cx="2519681" cy="16548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merican addiction centers photo">
              <a:extLst>
                <a:ext uri="{FF2B5EF4-FFF2-40B4-BE49-F238E27FC236}">
                  <a16:creationId xmlns:a16="http://schemas.microsoft.com/office/drawing/2014/main" id="{E40B0869-F031-3A40-8CF2-A56AD02ADC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4597" y="5184120"/>
              <a:ext cx="2226444" cy="133909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Text&#10;&#10;Description automatically generated">
            <a:extLst>
              <a:ext uri="{FF2B5EF4-FFF2-40B4-BE49-F238E27FC236}">
                <a16:creationId xmlns:a16="http://schemas.microsoft.com/office/drawing/2014/main" id="{6E3EBDB2-FB65-247D-3DD8-0E4E6D98B270}"/>
              </a:ext>
            </a:extLst>
          </p:cNvPr>
          <p:cNvPicPr>
            <a:picLocks noChangeAspect="1"/>
          </p:cNvPicPr>
          <p:nvPr/>
        </p:nvPicPr>
        <p:blipFill>
          <a:blip r:embed="rId5"/>
          <a:stretch>
            <a:fillRect/>
          </a:stretch>
        </p:blipFill>
        <p:spPr>
          <a:xfrm>
            <a:off x="515361" y="3004580"/>
            <a:ext cx="5506748" cy="1171709"/>
          </a:xfrm>
          <a:prstGeom prst="rect">
            <a:avLst/>
          </a:prstGeom>
        </p:spPr>
      </p:pic>
      <p:pic>
        <p:nvPicPr>
          <p:cNvPr id="12" name="Picture 12">
            <a:extLst>
              <a:ext uri="{FF2B5EF4-FFF2-40B4-BE49-F238E27FC236}">
                <a16:creationId xmlns:a16="http://schemas.microsoft.com/office/drawing/2014/main" id="{1B36F949-5384-EAE9-EC32-49FD05DE1754}"/>
              </a:ext>
            </a:extLst>
          </p:cNvPr>
          <p:cNvPicPr>
            <a:picLocks noChangeAspect="1"/>
          </p:cNvPicPr>
          <p:nvPr/>
        </p:nvPicPr>
        <p:blipFill>
          <a:blip r:embed="rId6"/>
          <a:stretch>
            <a:fillRect/>
          </a:stretch>
        </p:blipFill>
        <p:spPr>
          <a:xfrm>
            <a:off x="432148" y="1113054"/>
            <a:ext cx="2736936" cy="1176794"/>
          </a:xfrm>
          <a:prstGeom prst="rect">
            <a:avLst/>
          </a:prstGeom>
        </p:spPr>
      </p:pic>
      <p:sp>
        <p:nvSpPr>
          <p:cNvPr id="13" name="TextBox 12">
            <a:extLst>
              <a:ext uri="{FF2B5EF4-FFF2-40B4-BE49-F238E27FC236}">
                <a16:creationId xmlns:a16="http://schemas.microsoft.com/office/drawing/2014/main" id="{CA40425B-697D-E851-DA54-7E6E436299A5}"/>
              </a:ext>
            </a:extLst>
          </p:cNvPr>
          <p:cNvSpPr txBox="1"/>
          <p:nvPr/>
        </p:nvSpPr>
        <p:spPr>
          <a:xfrm>
            <a:off x="3304784" y="1467633"/>
            <a:ext cx="36617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a:cs typeface="Arial"/>
              </a:rPr>
              <a:t>njharmreduction.org</a:t>
            </a:r>
          </a:p>
        </p:txBody>
      </p:sp>
      <p:sp>
        <p:nvSpPr>
          <p:cNvPr id="14" name="TextBox 13">
            <a:extLst>
              <a:ext uri="{FF2B5EF4-FFF2-40B4-BE49-F238E27FC236}">
                <a16:creationId xmlns:a16="http://schemas.microsoft.com/office/drawing/2014/main" id="{82CD433E-CAAE-A548-11DB-CD569FCB3000}"/>
              </a:ext>
            </a:extLst>
          </p:cNvPr>
          <p:cNvSpPr txBox="1"/>
          <p:nvPr/>
        </p:nvSpPr>
        <p:spPr>
          <a:xfrm>
            <a:off x="7313112" y="4244236"/>
            <a:ext cx="4455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www.nj.gov/health/hivstdtb/hrc/</a:t>
            </a:r>
            <a:endParaRPr lang="en-US" sz="2400" dirty="0">
              <a:cs typeface="Calibri"/>
            </a:endParaRPr>
          </a:p>
        </p:txBody>
      </p:sp>
      <p:pic>
        <p:nvPicPr>
          <p:cNvPr id="15" name="Picture 15">
            <a:extLst>
              <a:ext uri="{FF2B5EF4-FFF2-40B4-BE49-F238E27FC236}">
                <a16:creationId xmlns:a16="http://schemas.microsoft.com/office/drawing/2014/main" id="{67DEEA0A-5CC5-E14B-9075-80336EFE4034}"/>
              </a:ext>
            </a:extLst>
          </p:cNvPr>
          <p:cNvPicPr>
            <a:picLocks noChangeAspect="1"/>
          </p:cNvPicPr>
          <p:nvPr/>
        </p:nvPicPr>
        <p:blipFill>
          <a:blip r:embed="rId7"/>
          <a:stretch>
            <a:fillRect/>
          </a:stretch>
        </p:blipFill>
        <p:spPr>
          <a:xfrm>
            <a:off x="8106427" y="3446361"/>
            <a:ext cx="2743200" cy="758594"/>
          </a:xfrm>
          <a:prstGeom prst="rect">
            <a:avLst/>
          </a:prstGeom>
        </p:spPr>
      </p:pic>
    </p:spTree>
    <p:extLst>
      <p:ext uri="{BB962C8B-B14F-4D97-AF65-F5344CB8AC3E}">
        <p14:creationId xmlns:p14="http://schemas.microsoft.com/office/powerpoint/2010/main" val="2451557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Shape 509"/>
        <p:cNvGrpSpPr/>
        <p:nvPr/>
      </p:nvGrpSpPr>
      <p:grpSpPr>
        <a:xfrm>
          <a:off x="0" y="0"/>
          <a:ext cx="0" cy="0"/>
          <a:chOff x="0" y="0"/>
          <a:chExt cx="0" cy="0"/>
        </a:xfrm>
      </p:grpSpPr>
      <p:sp>
        <p:nvSpPr>
          <p:cNvPr id="510" name="Google Shape;510;p62"/>
          <p:cNvSpPr txBox="1">
            <a:spLocks noGrp="1"/>
          </p:cNvSpPr>
          <p:nvPr>
            <p:ph type="title"/>
          </p:nvPr>
        </p:nvSpPr>
        <p:spPr>
          <a:xfrm>
            <a:off x="838200" y="429426"/>
            <a:ext cx="10515600" cy="574227"/>
          </a:xfrm>
          <a:prstGeom prst="rect">
            <a:avLst/>
          </a:prstGeom>
          <a:noFill/>
          <a:ln>
            <a:noFill/>
          </a:ln>
        </p:spPr>
        <p:txBody>
          <a:bodyPr spcFirstLastPara="1" wrap="square" lIns="91425" tIns="45700" rIns="91425" bIns="45700" anchor="ctr" anchorCtr="0">
            <a:noAutofit/>
          </a:bodyPr>
          <a:lstStyle/>
          <a:p>
            <a:pPr algn="ctr">
              <a:spcBef>
                <a:spcPts val="0"/>
              </a:spcBef>
            </a:pPr>
            <a:r>
              <a:rPr lang="en-US" sz="4000" b="1" dirty="0">
                <a:latin typeface="Arial" panose="020B0604020202020204" pitchFamily="34" charset="0"/>
                <a:cs typeface="Arial" panose="020B0604020202020204" pitchFamily="34" charset="0"/>
              </a:rPr>
              <a:t>Naloxone Leave Behind</a:t>
            </a:r>
            <a:endParaRPr lang="en-US" dirty="0">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384384" y="836784"/>
            <a:ext cx="8357834" cy="5937899"/>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chemeClr val="dk2"/>
              </a:buClr>
              <a:buSzPts val="3200"/>
            </a:pPr>
            <a:endParaRPr lang="en-US" sz="3200" b="1" u="sng"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First responders must offer to leave naloxone and resources behind with a patient, friend, or family member post-overdose if the patient refuses transport to the hospital</a:t>
            </a:r>
          </a:p>
          <a:p>
            <a:pPr marL="448310" indent="-457200">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Resources must include information about </a:t>
            </a:r>
          </a:p>
          <a:p>
            <a:pPr marL="905510" lvl="1">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Recovery</a:t>
            </a:r>
          </a:p>
          <a:p>
            <a:pPr marL="905510" lvl="1">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Treatment</a:t>
            </a:r>
          </a:p>
          <a:p>
            <a:pPr marL="905510" lvl="1">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Harm reduction</a:t>
            </a:r>
            <a:endParaRPr lang="en-US" sz="2800" dirty="0">
              <a:latin typeface="Arial" panose="020B0604020202020204" pitchFamily="34" charset="0"/>
              <a:cs typeface="Arial" panose="020B0604020202020204" pitchFamily="34" charset="0"/>
            </a:endParaRPr>
          </a:p>
          <a:p>
            <a:pPr marL="676910" lvl="1" indent="0">
              <a:lnSpc>
                <a:spcPct val="80000"/>
              </a:lnSpc>
              <a:spcBef>
                <a:spcPts val="0"/>
              </a:spcBef>
              <a:buClr>
                <a:schemeClr val="dk2"/>
              </a:buClr>
              <a:buSzPts val="3200"/>
              <a:buNone/>
            </a:pPr>
            <a:endParaRPr lang="en-US" sz="2800" dirty="0">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Passed</a:t>
            </a:r>
            <a:r>
              <a:rPr lang="en-US" dirty="0">
                <a:latin typeface="Arial" panose="020B0604020202020204" pitchFamily="34" charset="0"/>
                <a:ea typeface="+mn-lt"/>
                <a:cs typeface="Arial" panose="020B0604020202020204" pitchFamily="34" charset="0"/>
              </a:rPr>
              <a:t> in 2021 in NJ</a:t>
            </a:r>
          </a:p>
          <a:p>
            <a:pPr marL="448310" indent="-457200">
              <a:lnSpc>
                <a:spcPct val="80000"/>
              </a:lnSpc>
              <a:spcBef>
                <a:spcPts val="0"/>
              </a:spcBef>
              <a:buClr>
                <a:schemeClr val="dk2"/>
              </a:buClr>
              <a:buSzPts val="3200"/>
            </a:pPr>
            <a:endParaRPr lang="en-US" dirty="0">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solidFill>
                  <a:srgbClr val="000000"/>
                </a:solidFill>
                <a:latin typeface="Arial"/>
                <a:cs typeface="Arial"/>
              </a:rPr>
              <a:t>Email </a:t>
            </a:r>
            <a:r>
              <a:rPr lang="en-US" dirty="0">
                <a:solidFill>
                  <a:srgbClr val="000000"/>
                </a:solidFill>
                <a:latin typeface="Arial"/>
                <a:cs typeface="Arial"/>
                <a:hlinkClick r:id="rId3"/>
              </a:rPr>
              <a:t>5MinToHelp@doh.nj.gov</a:t>
            </a:r>
            <a:r>
              <a:rPr lang="en-US" dirty="0">
                <a:solidFill>
                  <a:srgbClr val="000000"/>
                </a:solidFill>
                <a:latin typeface="Arial"/>
                <a:cs typeface="Arial"/>
              </a:rPr>
              <a:t> to receive FREE naloxone and resources or reach out to your EMS County Coordinator</a:t>
            </a:r>
          </a:p>
          <a:p>
            <a:pPr marL="0" indent="0" algn="r" rtl="0">
              <a:lnSpc>
                <a:spcPct val="80000"/>
              </a:lnSpc>
              <a:spcBef>
                <a:spcPts val="374"/>
              </a:spcBef>
              <a:spcAft>
                <a:spcPts val="0"/>
              </a:spcAft>
              <a:buClr>
                <a:schemeClr val="dk2"/>
              </a:buClr>
              <a:buSzPts val="1870"/>
              <a:buNone/>
            </a:pPr>
            <a:endParaRPr lang="en-US" dirty="0">
              <a:solidFill>
                <a:srgbClr val="000000"/>
              </a:solidFill>
              <a:latin typeface="Arial" panose="020B0604020202020204" pitchFamily="34" charset="0"/>
              <a:cs typeface="Arial" panose="020B0604020202020204" pitchFamily="34" charset="0"/>
            </a:endParaRPr>
          </a:p>
          <a:p>
            <a:pPr marL="0" indent="0" algn="r">
              <a:lnSpc>
                <a:spcPct val="80000"/>
              </a:lnSpc>
              <a:spcBef>
                <a:spcPts val="374"/>
              </a:spcBef>
              <a:buClr>
                <a:schemeClr val="dk2"/>
              </a:buClr>
              <a:buSzPts val="1870"/>
              <a:buFont typeface="Arial"/>
              <a:buNone/>
            </a:pPr>
            <a:endParaRPr lang="en-US" sz="3200" dirty="0">
              <a:solidFill>
                <a:srgbClr val="3C78D8"/>
              </a:solidFill>
              <a:latin typeface="Arial" panose="020B0604020202020204" pitchFamily="34" charset="0"/>
              <a:cs typeface="Arial" panose="020B0604020202020204" pitchFamily="34" charset="0"/>
            </a:endParaRPr>
          </a:p>
          <a:p>
            <a:pPr marL="0" indent="0" algn="r">
              <a:lnSpc>
                <a:spcPct val="80000"/>
              </a:lnSpc>
              <a:spcBef>
                <a:spcPts val="374"/>
              </a:spcBef>
              <a:buClr>
                <a:schemeClr val="dk2"/>
              </a:buClr>
              <a:buSzPts val="1870"/>
              <a:buFont typeface="Arial" panose="020B0604020202020204" pitchFamily="34" charset="0"/>
              <a:buNone/>
            </a:pPr>
            <a:endParaRPr lang="en-US" sz="3200" dirty="0">
              <a:solidFill>
                <a:srgbClr val="3C78D8"/>
              </a:solidFill>
              <a:latin typeface="Arial" panose="020B0604020202020204" pitchFamily="34" charset="0"/>
              <a:cs typeface="Arial" panose="020B0604020202020204" pitchFamily="34" charset="0"/>
            </a:endParaRPr>
          </a:p>
        </p:txBody>
      </p:sp>
      <p:pic>
        <p:nvPicPr>
          <p:cNvPr id="1028" name="Picture 4" descr="Image result for narcan">
            <a:extLst>
              <a:ext uri="{FF2B5EF4-FFF2-40B4-BE49-F238E27FC236}">
                <a16:creationId xmlns:a16="http://schemas.microsoft.com/office/drawing/2014/main" id="{97E19C1C-8C3C-4DD6-B58B-C0DFCA268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337" y="1459346"/>
            <a:ext cx="2621901" cy="1747934"/>
          </a:xfrm>
          <a:prstGeom prst="rect">
            <a:avLst/>
          </a:prstGeom>
          <a:noFill/>
          <a:extLst>
            <a:ext uri="{909E8E84-426E-40DD-AFC4-6F175D3DCCD1}">
              <a14:hiddenFill xmlns:a14="http://schemas.microsoft.com/office/drawing/2010/main">
                <a:solidFill>
                  <a:srgbClr val="FFFFFF"/>
                </a:solidFill>
              </a14:hiddenFill>
            </a:ext>
          </a:extLst>
        </p:spPr>
      </p:pic>
      <p:pic>
        <p:nvPicPr>
          <p:cNvPr id="6" name="object 4">
            <a:extLst>
              <a:ext uri="{FF2B5EF4-FFF2-40B4-BE49-F238E27FC236}">
                <a16:creationId xmlns:a16="http://schemas.microsoft.com/office/drawing/2014/main" id="{2B02AAF1-5D91-4C98-AA3B-4DA0B721D97B}"/>
              </a:ext>
            </a:extLst>
          </p:cNvPr>
          <p:cNvPicPr/>
          <p:nvPr/>
        </p:nvPicPr>
        <p:blipFill>
          <a:blip r:embed="rId5" cstate="print"/>
          <a:stretch>
            <a:fillRect/>
          </a:stretch>
        </p:blipFill>
        <p:spPr>
          <a:xfrm>
            <a:off x="8623300" y="3681067"/>
            <a:ext cx="2808938" cy="1813606"/>
          </a:xfrm>
          <a:prstGeom prst="rect">
            <a:avLst/>
          </a:prstGeom>
        </p:spPr>
      </p:pic>
    </p:spTree>
    <p:extLst>
      <p:ext uri="{BB962C8B-B14F-4D97-AF65-F5344CB8AC3E}">
        <p14:creationId xmlns:p14="http://schemas.microsoft.com/office/powerpoint/2010/main" val="2324644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7" name="Google Shape;163;p18">
            <a:extLst>
              <a:ext uri="{FF2B5EF4-FFF2-40B4-BE49-F238E27FC236}">
                <a16:creationId xmlns:a16="http://schemas.microsoft.com/office/drawing/2014/main" id="{60621532-7DEE-EE4E-A477-5684449AA984}"/>
              </a:ext>
            </a:extLst>
          </p:cNvPr>
          <p:cNvSpPr txBox="1">
            <a:spLocks/>
          </p:cNvSpPr>
          <p:nvPr/>
        </p:nvSpPr>
        <p:spPr>
          <a:xfrm>
            <a:off x="146957" y="435419"/>
            <a:ext cx="4639056" cy="1121431"/>
          </a:xfrm>
          <a:prstGeom prst="rect">
            <a:avLst/>
          </a:prstGeom>
        </p:spPr>
        <p:txBody>
          <a:bodyPr spcFirstLastPara="1"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i="1" kern="1200" dirty="0">
                <a:solidFill>
                  <a:schemeClr val="tx1"/>
                </a:solidFill>
                <a:latin typeface="Arial" panose="020B0604020202020204" pitchFamily="34" charset="0"/>
                <a:cs typeface="Arial" panose="020B0604020202020204" pitchFamily="34" charset="0"/>
              </a:rPr>
              <a:t>Goal of  </a:t>
            </a:r>
          </a:p>
          <a:p>
            <a:pPr algn="ctr">
              <a:spcAft>
                <a:spcPts val="600"/>
              </a:spcAft>
            </a:pPr>
            <a:r>
              <a:rPr lang="en-US" sz="3600" b="1" i="1" kern="1200" dirty="0">
                <a:solidFill>
                  <a:schemeClr val="tx1"/>
                </a:solidFill>
                <a:latin typeface="Arial" panose="020B0604020202020204" pitchFamily="34" charset="0"/>
                <a:cs typeface="Arial" panose="020B0604020202020204" pitchFamily="34" charset="0"/>
              </a:rPr>
              <a:t>Five Minutes to Help</a:t>
            </a:r>
          </a:p>
        </p:txBody>
      </p:sp>
      <p:sp>
        <p:nvSpPr>
          <p:cNvPr id="18" name="Google Shape;164;p18">
            <a:extLst>
              <a:ext uri="{FF2B5EF4-FFF2-40B4-BE49-F238E27FC236}">
                <a16:creationId xmlns:a16="http://schemas.microsoft.com/office/drawing/2014/main" id="{91CFF736-C767-D841-AC46-9CABB2171509}"/>
              </a:ext>
            </a:extLst>
          </p:cNvPr>
          <p:cNvSpPr txBox="1">
            <a:spLocks/>
          </p:cNvSpPr>
          <p:nvPr/>
        </p:nvSpPr>
        <p:spPr>
          <a:xfrm>
            <a:off x="0" y="2112010"/>
            <a:ext cx="4932970" cy="4745980"/>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To provide first responders with new skills in </a:t>
            </a:r>
          </a:p>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motivational interviewing </a:t>
            </a:r>
          </a:p>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and other communication techniques to apply </a:t>
            </a:r>
          </a:p>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after revival from an opioid overdose</a:t>
            </a:r>
          </a:p>
          <a:p>
            <a:pPr marL="342900" algn="ctr">
              <a:spcBef>
                <a:spcPts val="0"/>
              </a:spcBef>
              <a:spcAft>
                <a:spcPts val="600"/>
              </a:spcAft>
              <a:buClr>
                <a:schemeClr val="dk2"/>
              </a:buClr>
              <a:buSzPts val="2200"/>
            </a:pPr>
            <a:endParaRPr lang="en-US" sz="1800" kern="1200" dirty="0">
              <a:solidFill>
                <a:schemeClr val="tx1"/>
              </a:solidFill>
              <a:latin typeface="Arial" panose="020B0604020202020204" pitchFamily="34" charset="0"/>
              <a:cs typeface="Arial" panose="020B0604020202020204" pitchFamily="34" charset="0"/>
            </a:endParaRPr>
          </a:p>
          <a:p>
            <a:pPr marL="342900" algn="ctr">
              <a:spcBef>
                <a:spcPts val="0"/>
              </a:spcBef>
              <a:spcAft>
                <a:spcPts val="600"/>
              </a:spcAft>
              <a:buClr>
                <a:schemeClr val="dk2"/>
              </a:buClr>
              <a:buSzPts val="2200"/>
            </a:pPr>
            <a:endParaRPr lang="en-US" sz="1800" kern="1200" dirty="0">
              <a:solidFill>
                <a:schemeClr val="tx1"/>
              </a:solidFill>
              <a:latin typeface="Arial" panose="020B0604020202020204" pitchFamily="34" charset="0"/>
              <a:cs typeface="Arial" panose="020B0604020202020204" pitchFamily="34" charset="0"/>
            </a:endParaRPr>
          </a:p>
        </p:txBody>
      </p:sp>
      <p:pic>
        <p:nvPicPr>
          <p:cNvPr id="12" name="Picture 11" descr="A group of people in uniform&#10;&#10;Description automatically generated">
            <a:extLst>
              <a:ext uri="{FF2B5EF4-FFF2-40B4-BE49-F238E27FC236}">
                <a16:creationId xmlns:a16="http://schemas.microsoft.com/office/drawing/2014/main" id="{67871C19-D1FE-334C-A560-7293162FCA71}"/>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4932970" y="10"/>
            <a:ext cx="7552944" cy="6857990"/>
          </a:xfrm>
          <a:prstGeom prst="rect">
            <a:avLst/>
          </a:prstGeom>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51E6-B35F-4BCC-11D2-4AF00B9900B0}"/>
              </a:ext>
            </a:extLst>
          </p:cNvPr>
          <p:cNvSpPr>
            <a:spLocks noGrp="1"/>
          </p:cNvSpPr>
          <p:nvPr>
            <p:ph type="title"/>
          </p:nvPr>
        </p:nvSpPr>
        <p:spPr>
          <a:xfrm>
            <a:off x="-97972" y="536424"/>
            <a:ext cx="4152900" cy="1325563"/>
          </a:xfrm>
        </p:spPr>
        <p:txBody>
          <a:bodyPr>
            <a:noAutofit/>
          </a:bodyPr>
          <a:lstStyle/>
          <a:p>
            <a:pPr algn="ctr"/>
            <a:r>
              <a:rPr lang="en-US" sz="3600" b="1" dirty="0">
                <a:latin typeface="Arial" panose="020B0604020202020204" pitchFamily="34" charset="0"/>
                <a:cs typeface="Arial" panose="020B0604020202020204" pitchFamily="34" charset="0"/>
              </a:rPr>
              <a:t>NJ Overdose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Data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Dashboard</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53C60041-744F-58B5-2E7E-17C1DC385740}"/>
              </a:ext>
            </a:extLst>
          </p:cNvPr>
          <p:cNvPicPr>
            <a:picLocks noChangeAspect="1"/>
          </p:cNvPicPr>
          <p:nvPr/>
        </p:nvPicPr>
        <p:blipFill>
          <a:blip r:embed="rId3"/>
          <a:stretch>
            <a:fillRect/>
          </a:stretch>
        </p:blipFill>
        <p:spPr>
          <a:xfrm>
            <a:off x="3594100" y="-14631"/>
            <a:ext cx="8597900" cy="6775303"/>
          </a:xfrm>
          <a:prstGeom prst="rect">
            <a:avLst/>
          </a:prstGeom>
        </p:spPr>
      </p:pic>
      <p:sp>
        <p:nvSpPr>
          <p:cNvPr id="4" name="TextBox 3">
            <a:extLst>
              <a:ext uri="{FF2B5EF4-FFF2-40B4-BE49-F238E27FC236}">
                <a16:creationId xmlns:a16="http://schemas.microsoft.com/office/drawing/2014/main" id="{B1AB9AA0-8154-33FF-2479-228845C67E4D}"/>
              </a:ext>
            </a:extLst>
          </p:cNvPr>
          <p:cNvSpPr txBox="1"/>
          <p:nvPr/>
        </p:nvSpPr>
        <p:spPr>
          <a:xfrm>
            <a:off x="591457" y="2376968"/>
            <a:ext cx="3000375" cy="707886"/>
          </a:xfrm>
          <a:prstGeom prst="rect">
            <a:avLst/>
          </a:prstGeom>
          <a:noFill/>
        </p:spPr>
        <p:txBody>
          <a:bodyPr wrap="square" lIns="91440" tIns="45720" rIns="91440" bIns="45720" anchor="t">
            <a:spAutoFit/>
          </a:bodyPr>
          <a:lstStyle/>
          <a:p>
            <a:pPr algn="ctr"/>
            <a:r>
              <a:rPr lang="en-US" sz="2000" dirty="0">
                <a:latin typeface="Arial" panose="020B0604020202020204" pitchFamily="34" charset="0"/>
                <a:cs typeface="Arial" panose="020B0604020202020204" pitchFamily="34" charset="0"/>
              </a:rPr>
              <a:t>https://www.nj.gov/health/populationhealth/opioid/</a:t>
            </a:r>
            <a:endParaRPr lang="en-US" dirty="0">
              <a:latin typeface="Arial" panose="020B0604020202020204" pitchFamily="34" charset="0"/>
              <a:cs typeface="Arial" panose="020B0604020202020204" pitchFamily="34" charset="0"/>
            </a:endParaRPr>
          </a:p>
        </p:txBody>
      </p:sp>
      <p:pic>
        <p:nvPicPr>
          <p:cNvPr id="3" name="Picture 5" descr="Qr code&#10;&#10;Description automatically generated">
            <a:extLst>
              <a:ext uri="{FF2B5EF4-FFF2-40B4-BE49-F238E27FC236}">
                <a16:creationId xmlns:a16="http://schemas.microsoft.com/office/drawing/2014/main" id="{E0E513E2-133B-3A4D-62E5-0EE0D28AD680}"/>
              </a:ext>
            </a:extLst>
          </p:cNvPr>
          <p:cNvPicPr>
            <a:picLocks noChangeAspect="1"/>
          </p:cNvPicPr>
          <p:nvPr/>
        </p:nvPicPr>
        <p:blipFill>
          <a:blip r:embed="rId4"/>
          <a:stretch>
            <a:fillRect/>
          </a:stretch>
        </p:blipFill>
        <p:spPr>
          <a:xfrm>
            <a:off x="999067" y="3266924"/>
            <a:ext cx="2186820" cy="2186820"/>
          </a:xfrm>
          <a:prstGeom prst="rect">
            <a:avLst/>
          </a:prstGeom>
        </p:spPr>
      </p:pic>
    </p:spTree>
    <p:extLst>
      <p:ext uri="{BB962C8B-B14F-4D97-AF65-F5344CB8AC3E}">
        <p14:creationId xmlns:p14="http://schemas.microsoft.com/office/powerpoint/2010/main" val="1042024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86711A1A-AE4B-6E4F-876B-C9E5C2F9964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5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Back! Classes begin again on Wednesday, January 2nd — TCCS">
            <a:extLst>
              <a:ext uri="{FF2B5EF4-FFF2-40B4-BE49-F238E27FC236}">
                <a16:creationId xmlns:a16="http://schemas.microsoft.com/office/drawing/2014/main" id="{52033320-5D0E-E94D-BDA3-7B3E8F0C2B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236181" y="1430413"/>
            <a:ext cx="5462546" cy="404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71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Google Shape;309;p36">
            <a:extLst>
              <a:ext uri="{FF2B5EF4-FFF2-40B4-BE49-F238E27FC236}">
                <a16:creationId xmlns:a16="http://schemas.microsoft.com/office/drawing/2014/main" id="{59110612-C68D-E641-9A7E-1B8C7776C26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4052"/>
            <a:ext cx="12192000" cy="696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245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EB63B8-3D8A-45E3-9260-4FB5EBE9C9A1}"/>
              </a:ext>
            </a:extLst>
          </p:cNvPr>
          <p:cNvSpPr/>
          <p:nvPr/>
        </p:nvSpPr>
        <p:spPr>
          <a:xfrm>
            <a:off x="477981" y="477982"/>
            <a:ext cx="11236038" cy="5902036"/>
          </a:xfrm>
          <a:prstGeom prst="roundRect">
            <a:avLst/>
          </a:prstGeom>
          <a:solidFill>
            <a:srgbClr val="F2F7FC"/>
          </a:solidFill>
          <a:ln w="57150">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97753-A9AC-1240-A67C-F5C7BA01F7BD}"/>
              </a:ext>
            </a:extLst>
          </p:cNvPr>
          <p:cNvSpPr>
            <a:spLocks noGrp="1"/>
          </p:cNvSpPr>
          <p:nvPr>
            <p:ph type="title"/>
          </p:nvPr>
        </p:nvSpPr>
        <p:spPr>
          <a:xfrm>
            <a:off x="917664" y="981137"/>
            <a:ext cx="10515600" cy="765406"/>
          </a:xfrm>
        </p:spPr>
        <p:txBody>
          <a:bodyPr>
            <a:noAutofit/>
          </a:bodyPr>
          <a:lstStyle/>
          <a:p>
            <a:pPr algn="ctr"/>
            <a:r>
              <a:rPr lang="en-US" b="1" dirty="0">
                <a:latin typeface="Arial" panose="020B0604020202020204" pitchFamily="34" charset="0"/>
                <a:cs typeface="Arial" panose="020B0604020202020204" pitchFamily="34" charset="0"/>
              </a:rPr>
              <a:t>Behavior Change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Discussion Questions</a:t>
            </a:r>
          </a:p>
        </p:txBody>
      </p:sp>
      <p:sp>
        <p:nvSpPr>
          <p:cNvPr id="5" name="TextBox 4">
            <a:extLst>
              <a:ext uri="{FF2B5EF4-FFF2-40B4-BE49-F238E27FC236}">
                <a16:creationId xmlns:a16="http://schemas.microsoft.com/office/drawing/2014/main" id="{2311C771-332D-418B-BE3A-3D952DAEE37C}"/>
              </a:ext>
            </a:extLst>
          </p:cNvPr>
          <p:cNvSpPr txBox="1"/>
          <p:nvPr/>
        </p:nvSpPr>
        <p:spPr>
          <a:xfrm>
            <a:off x="1066073" y="2381315"/>
            <a:ext cx="10218783" cy="3354765"/>
          </a:xfrm>
          <a:prstGeom prst="rect">
            <a:avLst/>
          </a:prstGeom>
          <a:noFill/>
        </p:spPr>
        <p:txBody>
          <a:bodyPr wrap="square">
            <a:spAutoFit/>
          </a:bodyPr>
          <a:lstStyle/>
          <a:p>
            <a:pPr marL="514350" indent="-514350">
              <a:buAutoNum type="arabicPeriod"/>
            </a:pPr>
            <a:r>
              <a:rPr lang="en-US" sz="3600" dirty="0">
                <a:latin typeface="Arial" panose="020B0604020202020204" pitchFamily="34" charset="0"/>
                <a:cs typeface="Arial" panose="020B0604020202020204" pitchFamily="34" charset="0"/>
              </a:rPr>
              <a:t>What behavior/habit have you tried to change in your life?</a:t>
            </a:r>
          </a:p>
          <a:p>
            <a:pPr marL="514350" indent="-514350">
              <a:buAutoNum type="arabicPeriod"/>
            </a:pPr>
            <a:endParaRPr lang="en-US" sz="1600" dirty="0">
              <a:latin typeface="Arial" panose="020B0604020202020204" pitchFamily="34" charset="0"/>
              <a:cs typeface="Arial" panose="020B0604020202020204" pitchFamily="34" charset="0"/>
            </a:endParaRPr>
          </a:p>
          <a:p>
            <a:pPr marL="514350" indent="-514350">
              <a:buAutoNum type="arabicPeriod"/>
            </a:pPr>
            <a:r>
              <a:rPr lang="en-US" sz="3600" dirty="0">
                <a:solidFill>
                  <a:schemeClr val="tx1"/>
                </a:solidFill>
                <a:latin typeface="Arial" panose="020B0604020202020204" pitchFamily="34" charset="0"/>
                <a:cs typeface="Arial" panose="020B0604020202020204" pitchFamily="34" charset="0"/>
              </a:rPr>
              <a:t>What barriers/challenges did you experience?</a:t>
            </a:r>
          </a:p>
          <a:p>
            <a:pPr marL="514350" indent="-514350">
              <a:buAutoNum type="arabicPeriod"/>
            </a:pPr>
            <a:endParaRPr lang="en-US" sz="1600" dirty="0">
              <a:latin typeface="Arial" panose="020B0604020202020204" pitchFamily="34" charset="0"/>
              <a:cs typeface="Arial" panose="020B0604020202020204" pitchFamily="34" charset="0"/>
            </a:endParaRPr>
          </a:p>
          <a:p>
            <a:pPr marL="514350" indent="-514350">
              <a:buAutoNum type="arabicPeriod"/>
            </a:pPr>
            <a:r>
              <a:rPr lang="en-US" sz="3600" dirty="0">
                <a:latin typeface="Arial" panose="020B0604020202020204" pitchFamily="34" charset="0"/>
                <a:cs typeface="Arial" panose="020B0604020202020204" pitchFamily="34" charset="0"/>
              </a:rPr>
              <a:t>Were you successful in changing behavior? Why or why not?</a:t>
            </a:r>
          </a:p>
        </p:txBody>
      </p:sp>
    </p:spTree>
    <p:extLst>
      <p:ext uri="{BB962C8B-B14F-4D97-AF65-F5344CB8AC3E}">
        <p14:creationId xmlns:p14="http://schemas.microsoft.com/office/powerpoint/2010/main" val="3539643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8" descr="Image result for frustration"/>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05000" y="661725"/>
            <a:ext cx="10287002" cy="6203675"/>
          </a:xfrm>
          <a:prstGeom prst="rect">
            <a:avLst/>
          </a:prstGeom>
          <a:noFill/>
          <a:ln>
            <a:noFill/>
          </a:ln>
        </p:spPr>
      </p:pic>
      <p:pic>
        <p:nvPicPr>
          <p:cNvPr id="322" name="Google Shape;322;p38" descr="Image result for frustration"/>
          <p:cNvPicPr preferRelativeResize="0"/>
          <p:nvPr/>
        </p:nvPicPr>
        <p:blipFill rotWithShape="1">
          <a:blip r:embed="rId4">
            <a:alphaModFix amt="96000"/>
            <a:extLst>
              <a:ext uri="{28A0092B-C50C-407E-A947-70E740481C1C}">
                <a14:useLocalDpi xmlns:a14="http://schemas.microsoft.com/office/drawing/2010/main"/>
              </a:ext>
            </a:extLst>
          </a:blip>
          <a:srcRect/>
          <a:stretch/>
        </p:blipFill>
        <p:spPr>
          <a:xfrm>
            <a:off x="0" y="657140"/>
            <a:ext cx="1925320" cy="6203675"/>
          </a:xfrm>
          <a:prstGeom prst="rect">
            <a:avLst/>
          </a:prstGeom>
          <a:noFill/>
          <a:ln>
            <a:noFill/>
          </a:ln>
        </p:spPr>
      </p:pic>
      <p:sp>
        <p:nvSpPr>
          <p:cNvPr id="323" name="Google Shape;323;p38"/>
          <p:cNvSpPr txBox="1">
            <a:spLocks noGrp="1"/>
          </p:cNvSpPr>
          <p:nvPr>
            <p:ph type="title"/>
          </p:nvPr>
        </p:nvSpPr>
        <p:spPr>
          <a:xfrm>
            <a:off x="65314" y="-2704"/>
            <a:ext cx="12192000" cy="762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latin typeface="Arial" panose="020B0604020202020204" pitchFamily="34" charset="0"/>
                <a:cs typeface="Arial" panose="020B0604020202020204" pitchFamily="34" charset="0"/>
              </a:rPr>
              <a:t>Dedicated to all the people who are weary….</a:t>
            </a:r>
            <a:endParaRPr sz="3600" b="1" dirty="0">
              <a:latin typeface="Arial" panose="020B0604020202020204" pitchFamily="34" charset="0"/>
              <a:cs typeface="Arial" panose="020B0604020202020204" pitchFamily="34" charset="0"/>
            </a:endParaRPr>
          </a:p>
        </p:txBody>
      </p:sp>
      <p:sp>
        <p:nvSpPr>
          <p:cNvPr id="324" name="Google Shape;324;p38"/>
          <p:cNvSpPr txBox="1">
            <a:spLocks noGrp="1"/>
          </p:cNvSpPr>
          <p:nvPr>
            <p:ph idx="1"/>
          </p:nvPr>
        </p:nvSpPr>
        <p:spPr>
          <a:xfrm>
            <a:off x="266614" y="1882826"/>
            <a:ext cx="5894700" cy="5127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2"/>
              </a:buClr>
              <a:buSzPts val="3200"/>
              <a:buFont typeface="Arial"/>
              <a:buNone/>
            </a:pPr>
            <a:r>
              <a:rPr lang="en-US" sz="3600" b="1" i="1" dirty="0">
                <a:solidFill>
                  <a:srgbClr val="FFFFFF"/>
                </a:solidFill>
                <a:latin typeface="Arial" panose="020B0604020202020204" pitchFamily="34" charset="0"/>
                <a:cs typeface="Arial" panose="020B0604020202020204" pitchFamily="34" charset="0"/>
              </a:rPr>
              <a:t>….of trying to educate, advise, entice, convince, coax, cajole, persuade, sweet-­talk, smooth-­talk, guilt-­trip, bribe, manipulate, or otherwise get people to change. </a:t>
            </a:r>
            <a:endParaRPr sz="3600" b="1" i="1" dirty="0">
              <a:solidFill>
                <a:srgbClr val="FFFFFF"/>
              </a:solidFill>
              <a:latin typeface="Arial" panose="020B0604020202020204" pitchFamily="34" charset="0"/>
              <a:cs typeface="Arial" panose="020B0604020202020204" pitchFamily="34" charset="0"/>
            </a:endParaRPr>
          </a:p>
          <a:p>
            <a:pPr marL="0" lvl="0" indent="0" algn="l" rtl="0">
              <a:spcBef>
                <a:spcPts val="640"/>
              </a:spcBef>
              <a:spcAft>
                <a:spcPts val="0"/>
              </a:spcAft>
              <a:buClr>
                <a:schemeClr val="dk2"/>
              </a:buClr>
              <a:buSzPts val="3200"/>
              <a:buFont typeface="Arial"/>
              <a:buNone/>
            </a:pPr>
            <a:endParaRPr sz="4000" b="1" i="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title"/>
          </p:nvPr>
        </p:nvSpPr>
        <p:spPr>
          <a:xfrm>
            <a:off x="303503" y="185247"/>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Stages of Behavior Change</a:t>
            </a:r>
            <a:endParaRPr sz="4000" b="1" dirty="0">
              <a:latin typeface="Arial" panose="020B0604020202020204" pitchFamily="34" charset="0"/>
              <a:cs typeface="Arial" panose="020B0604020202020204" pitchFamily="34" charset="0"/>
            </a:endParaRPr>
          </a:p>
        </p:txBody>
      </p:sp>
      <p:sp>
        <p:nvSpPr>
          <p:cNvPr id="331" name="Google Shape;331;p39"/>
          <p:cNvSpPr/>
          <p:nvPr/>
        </p:nvSpPr>
        <p:spPr>
          <a:xfrm>
            <a:off x="3146325" y="3904550"/>
            <a:ext cx="3390900" cy="1920900"/>
          </a:xfrm>
          <a:prstGeom prst="ellipse">
            <a:avLst/>
          </a:prstGeom>
          <a:solidFill>
            <a:srgbClr val="4A86E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Maintenance        </a:t>
            </a: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(“I’m feeling pretty good about what I’ve done!”)</a:t>
            </a:r>
            <a:endParaRPr b="1" dirty="0">
              <a:latin typeface="Arial" panose="020B0604020202020204" pitchFamily="34" charset="0"/>
              <a:cs typeface="Arial" panose="020B0604020202020204" pitchFamily="34" charset="0"/>
            </a:endParaRPr>
          </a:p>
        </p:txBody>
      </p:sp>
      <p:sp>
        <p:nvSpPr>
          <p:cNvPr id="332" name="Google Shape;332;p39"/>
          <p:cNvSpPr/>
          <p:nvPr/>
        </p:nvSpPr>
        <p:spPr>
          <a:xfrm>
            <a:off x="5472763" y="4764900"/>
            <a:ext cx="3390900" cy="1920900"/>
          </a:xfrm>
          <a:prstGeom prst="ellipse">
            <a:avLst/>
          </a:prstGeom>
          <a:solidFill>
            <a:srgbClr val="9900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Action</a:t>
            </a:r>
          </a:p>
          <a:p>
            <a:pPr marL="0" lvl="0" indent="0" algn="ctr" rtl="0">
              <a:spcBef>
                <a:spcPts val="0"/>
              </a:spcBef>
              <a:spcAft>
                <a:spcPts val="0"/>
              </a:spcAft>
              <a:buNone/>
            </a:pPr>
            <a:r>
              <a:rPr lang="en-US" b="1" i="1" dirty="0">
                <a:latin typeface="Arial" panose="020B0604020202020204" pitchFamily="34" charset="0"/>
                <a:cs typeface="Arial" panose="020B0604020202020204" pitchFamily="34" charset="0"/>
              </a:rPr>
              <a:t>(“Let’s Do it!”) </a:t>
            </a:r>
            <a:endParaRPr b="1" i="1" dirty="0">
              <a:latin typeface="Arial" panose="020B0604020202020204" pitchFamily="34" charset="0"/>
              <a:cs typeface="Arial" panose="020B0604020202020204" pitchFamily="34" charset="0"/>
            </a:endParaRPr>
          </a:p>
        </p:txBody>
      </p:sp>
      <p:sp>
        <p:nvSpPr>
          <p:cNvPr id="333" name="Google Shape;333;p39"/>
          <p:cNvSpPr/>
          <p:nvPr/>
        </p:nvSpPr>
        <p:spPr>
          <a:xfrm>
            <a:off x="7716475" y="3807825"/>
            <a:ext cx="3390900" cy="1920900"/>
          </a:xfrm>
          <a:prstGeom prst="ellipse">
            <a:avLst/>
          </a:prstGeom>
          <a:solidFill>
            <a:srgbClr val="00FF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Preparation</a:t>
            </a:r>
          </a:p>
          <a:p>
            <a:pPr marL="0" lvl="0" indent="0" algn="ctr" rtl="0">
              <a:spcBef>
                <a:spcPts val="0"/>
              </a:spcBef>
              <a:spcAft>
                <a:spcPts val="0"/>
              </a:spcAft>
              <a:buNone/>
            </a:pPr>
            <a:r>
              <a:rPr lang="en-US" b="1" i="1" dirty="0">
                <a:latin typeface="Arial" panose="020B0604020202020204" pitchFamily="34" charset="0"/>
                <a:cs typeface="Arial" panose="020B0604020202020204" pitchFamily="34" charset="0"/>
              </a:rPr>
              <a:t>(“What do I need to do?” or “What will I need?”)</a:t>
            </a:r>
            <a:endParaRPr b="1" i="1" dirty="0">
              <a:latin typeface="Arial" panose="020B0604020202020204" pitchFamily="34" charset="0"/>
              <a:cs typeface="Arial" panose="020B0604020202020204" pitchFamily="34" charset="0"/>
            </a:endParaRPr>
          </a:p>
        </p:txBody>
      </p:sp>
      <p:sp>
        <p:nvSpPr>
          <p:cNvPr id="334" name="Google Shape;334;p39"/>
          <p:cNvSpPr/>
          <p:nvPr/>
        </p:nvSpPr>
        <p:spPr>
          <a:xfrm>
            <a:off x="2661887" y="2269266"/>
            <a:ext cx="3390900" cy="1920900"/>
          </a:xfrm>
          <a:prstGeom prst="ellipse">
            <a:avLst/>
          </a:prstGeom>
          <a:solidFill>
            <a:srgbClr val="B7B7B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Relapse / </a:t>
            </a: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Re-Occurrence </a:t>
            </a: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of Use (triggers, over-confidence) </a:t>
            </a:r>
            <a:endParaRPr b="1" dirty="0">
              <a:latin typeface="Arial" panose="020B0604020202020204" pitchFamily="34" charset="0"/>
              <a:cs typeface="Arial" panose="020B0604020202020204" pitchFamily="34" charset="0"/>
            </a:endParaRPr>
          </a:p>
        </p:txBody>
      </p:sp>
      <p:sp>
        <p:nvSpPr>
          <p:cNvPr id="335" name="Google Shape;335;p39"/>
          <p:cNvSpPr/>
          <p:nvPr/>
        </p:nvSpPr>
        <p:spPr>
          <a:xfrm>
            <a:off x="4841775" y="1255431"/>
            <a:ext cx="3613700" cy="19209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Pre-Contemplation</a:t>
            </a:r>
            <a:endParaRPr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I don’t have a problem”)</a:t>
            </a:r>
            <a:endParaRPr b="1" dirty="0">
              <a:latin typeface="Arial" panose="020B0604020202020204" pitchFamily="34" charset="0"/>
              <a:cs typeface="Arial" panose="020B0604020202020204" pitchFamily="34" charset="0"/>
            </a:endParaRPr>
          </a:p>
        </p:txBody>
      </p:sp>
      <p:sp>
        <p:nvSpPr>
          <p:cNvPr id="336" name="Google Shape;336;p39"/>
          <p:cNvSpPr/>
          <p:nvPr/>
        </p:nvSpPr>
        <p:spPr>
          <a:xfrm>
            <a:off x="7554599" y="2067856"/>
            <a:ext cx="3552775" cy="1920900"/>
          </a:xfrm>
          <a:prstGeom prst="ellipse">
            <a:avLst/>
          </a:prstGeom>
          <a:solidFill>
            <a:srgbClr val="FF9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Contemplation</a:t>
            </a:r>
          </a:p>
          <a:p>
            <a:pPr marL="0" lvl="0" indent="0" algn="ctr" rtl="0">
              <a:spcBef>
                <a:spcPts val="0"/>
              </a:spcBef>
              <a:spcAft>
                <a:spcPts val="0"/>
              </a:spcAft>
              <a:buNone/>
            </a:pPr>
            <a:r>
              <a:rPr lang="en-US" b="1" i="1" dirty="0">
                <a:latin typeface="Arial" panose="020B0604020202020204" pitchFamily="34" charset="0"/>
                <a:cs typeface="Arial" panose="020B0604020202020204" pitchFamily="34" charset="0"/>
              </a:rPr>
              <a:t>(“Maybe this is something I should consider?”)</a:t>
            </a:r>
            <a:endParaRPr b="1" i="1" dirty="0">
              <a:latin typeface="Arial" panose="020B0604020202020204" pitchFamily="34" charset="0"/>
              <a:cs typeface="Arial" panose="020B0604020202020204" pitchFamily="34" charset="0"/>
            </a:endParaRPr>
          </a:p>
        </p:txBody>
      </p:sp>
      <p:sp>
        <p:nvSpPr>
          <p:cNvPr id="337" name="Google Shape;337;p39"/>
          <p:cNvSpPr txBox="1"/>
          <p:nvPr/>
        </p:nvSpPr>
        <p:spPr>
          <a:xfrm>
            <a:off x="171519" y="3226403"/>
            <a:ext cx="2223900" cy="13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Termination /</a:t>
            </a:r>
            <a:endParaRPr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Ongoing Recovery </a:t>
            </a:r>
            <a:endParaRPr b="1" dirty="0">
              <a:latin typeface="Arial" panose="020B0604020202020204" pitchFamily="34" charset="0"/>
              <a:cs typeface="Arial" panose="020B0604020202020204" pitchFamily="34" charset="0"/>
            </a:endParaRPr>
          </a:p>
        </p:txBody>
      </p:sp>
      <p:cxnSp>
        <p:nvCxnSpPr>
          <p:cNvPr id="338" name="Google Shape;338;p39"/>
          <p:cNvCxnSpPr>
            <a:cxnSpLocks/>
          </p:cNvCxnSpPr>
          <p:nvPr/>
        </p:nvCxnSpPr>
        <p:spPr>
          <a:xfrm flipH="1" flipV="1">
            <a:off x="2133437" y="3988756"/>
            <a:ext cx="951038" cy="731685"/>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p:bldP spid="332" grpId="0" animBg="1"/>
      <p:bldP spid="333" grpId="0" animBg="1"/>
      <p:bldP spid="334" grpId="0" animBg="1"/>
      <p:bldP spid="335" grpId="0" animBg="1"/>
      <p:bldP spid="336" grpId="0" animBg="1"/>
      <p:bldP spid="33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FEED6"/>
        </a:solidFill>
        <a:effectLst/>
      </p:bgPr>
    </p:bg>
    <p:spTree>
      <p:nvGrpSpPr>
        <p:cNvPr id="1" name="Shape 343"/>
        <p:cNvGrpSpPr/>
        <p:nvPr/>
      </p:nvGrpSpPr>
      <p:grpSpPr>
        <a:xfrm>
          <a:off x="0" y="0"/>
          <a:ext cx="0" cy="0"/>
          <a:chOff x="0" y="0"/>
          <a:chExt cx="0" cy="0"/>
        </a:xfrm>
      </p:grpSpPr>
      <p:sp>
        <p:nvSpPr>
          <p:cNvPr id="344" name="Google Shape;344;p40"/>
          <p:cNvSpPr txBox="1">
            <a:spLocks noGrp="1"/>
          </p:cNvSpPr>
          <p:nvPr>
            <p:ph type="title"/>
          </p:nvPr>
        </p:nvSpPr>
        <p:spPr>
          <a:xfrm>
            <a:off x="609600" y="458249"/>
            <a:ext cx="10972800" cy="1066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latin typeface="Arial" panose="020B0604020202020204" pitchFamily="34" charset="0"/>
                <a:cs typeface="Arial" panose="020B0604020202020204" pitchFamily="34" charset="0"/>
              </a:rPr>
              <a:t>Motivational Strategies </a:t>
            </a:r>
            <a:endParaRPr sz="4800" b="1" dirty="0">
              <a:latin typeface="Arial" panose="020B0604020202020204" pitchFamily="34" charset="0"/>
              <a:cs typeface="Arial" panose="020B0604020202020204" pitchFamily="34" charset="0"/>
            </a:endParaRPr>
          </a:p>
        </p:txBody>
      </p:sp>
      <p:sp>
        <p:nvSpPr>
          <p:cNvPr id="345" name="Google Shape;345;p40"/>
          <p:cNvSpPr txBox="1">
            <a:spLocks noGrp="1"/>
          </p:cNvSpPr>
          <p:nvPr>
            <p:ph sz="half" idx="1"/>
          </p:nvPr>
        </p:nvSpPr>
        <p:spPr>
          <a:xfrm>
            <a:off x="822438" y="1736034"/>
            <a:ext cx="4690467" cy="29124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2"/>
              </a:buClr>
              <a:buSzPts val="3400"/>
              <a:buNone/>
            </a:pPr>
            <a:r>
              <a:rPr lang="en-US" sz="4000" b="1" dirty="0">
                <a:latin typeface="Arial" panose="020B0604020202020204" pitchFamily="34" charset="0"/>
                <a:cs typeface="Arial" panose="020B0604020202020204" pitchFamily="34" charset="0"/>
              </a:rPr>
              <a:t>Fear Based:</a:t>
            </a:r>
          </a:p>
          <a:p>
            <a:pPr marL="0" lvl="0" indent="0" algn="ctr" rtl="0">
              <a:spcBef>
                <a:spcPts val="0"/>
              </a:spcBef>
              <a:spcAft>
                <a:spcPts val="0"/>
              </a:spcAft>
              <a:buClr>
                <a:schemeClr val="dk2"/>
              </a:buClr>
              <a:buSzPts val="3400"/>
              <a:buNone/>
            </a:pPr>
            <a:endParaRPr lang="en-US" sz="1800" b="1" dirty="0">
              <a:latin typeface="Arial" panose="020B0604020202020204" pitchFamily="34" charset="0"/>
              <a:cs typeface="Arial" panose="020B0604020202020204" pitchFamily="34" charset="0"/>
            </a:endParaRPr>
          </a:p>
          <a:p>
            <a:pPr marL="342900" lvl="0" indent="-342900" algn="l" rtl="0">
              <a:spcBef>
                <a:spcPts val="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Extrinsic</a:t>
            </a:r>
            <a:endParaRPr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Short Term</a:t>
            </a:r>
            <a:endParaRPr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Power is external</a:t>
            </a:r>
            <a:endParaRPr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Disempowering</a:t>
            </a:r>
            <a:endParaRPr dirty="0">
              <a:latin typeface="Arial" panose="020B0604020202020204" pitchFamily="34" charset="0"/>
              <a:cs typeface="Arial" panose="020B0604020202020204" pitchFamily="34" charset="0"/>
            </a:endParaRPr>
          </a:p>
        </p:txBody>
      </p:sp>
      <p:sp>
        <p:nvSpPr>
          <p:cNvPr id="346" name="Google Shape;346;p40"/>
          <p:cNvSpPr txBox="1">
            <a:spLocks noGrp="1"/>
          </p:cNvSpPr>
          <p:nvPr>
            <p:ph sz="half" idx="2"/>
          </p:nvPr>
        </p:nvSpPr>
        <p:spPr>
          <a:xfrm>
            <a:off x="7547047" y="1736034"/>
            <a:ext cx="3875525" cy="29124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2"/>
              </a:buClr>
              <a:buSzPts val="3400"/>
              <a:buNone/>
            </a:pPr>
            <a:r>
              <a:rPr lang="en-US" sz="4000" b="1" dirty="0">
                <a:latin typeface="Arial" panose="020B0604020202020204" pitchFamily="34" charset="0"/>
                <a:cs typeface="Arial" panose="020B0604020202020204" pitchFamily="34" charset="0"/>
              </a:rPr>
              <a:t>Goal Based:</a:t>
            </a:r>
          </a:p>
          <a:p>
            <a:pPr marL="342900" lvl="0" indent="-342900" algn="l" rtl="0">
              <a:spcBef>
                <a:spcPts val="0"/>
              </a:spcBef>
              <a:spcAft>
                <a:spcPts val="0"/>
              </a:spcAft>
              <a:buClr>
                <a:schemeClr val="dk2"/>
              </a:buClr>
              <a:buSzPts val="3400"/>
              <a:buFont typeface="Arial"/>
              <a:buChar char="●"/>
            </a:pPr>
            <a:endParaRPr lang="en-US" sz="1600" dirty="0">
              <a:latin typeface="Arial" panose="020B0604020202020204" pitchFamily="34" charset="0"/>
              <a:cs typeface="Arial" panose="020B0604020202020204" pitchFamily="34" charset="0"/>
            </a:endParaRPr>
          </a:p>
          <a:p>
            <a:pPr marL="342900" lvl="0" indent="-342900" algn="l" rtl="0">
              <a:spcBef>
                <a:spcPts val="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Intrinsic</a:t>
            </a:r>
            <a:endParaRPr sz="3600"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Long Term</a:t>
            </a:r>
            <a:endParaRPr sz="3600"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Empowering</a:t>
            </a:r>
            <a:endParaRPr sz="3600"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Self-sustaining</a:t>
            </a:r>
            <a:endParaRPr sz="3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303127-781D-DD47-A5E2-28DD01639891}"/>
              </a:ext>
            </a:extLst>
          </p:cNvPr>
          <p:cNvSpPr txBox="1"/>
          <p:nvPr/>
        </p:nvSpPr>
        <p:spPr>
          <a:xfrm>
            <a:off x="2169943" y="5336634"/>
            <a:ext cx="7648713" cy="1138773"/>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400" dirty="0">
                <a:latin typeface="Arial" panose="020B0604020202020204" pitchFamily="34" charset="0"/>
                <a:cs typeface="Arial" panose="020B0604020202020204" pitchFamily="34" charset="0"/>
              </a:rPr>
              <a:t>Think of goal-based motivation as doing the work from the inside out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3"/>
          <p:cNvPicPr preferRelativeResize="0"/>
          <p:nvPr/>
        </p:nvPicPr>
        <p:blipFill rotWithShape="1">
          <a:blip r:embed="rId3">
            <a:alphaModFix amt="50000"/>
            <a:extLst>
              <a:ext uri="{28A0092B-C50C-407E-A947-70E740481C1C}">
                <a14:useLocalDpi xmlns:a14="http://schemas.microsoft.com/office/drawing/2010/main"/>
              </a:ext>
            </a:extLst>
          </a:blip>
          <a:srcRect/>
          <a:stretch/>
        </p:blipFill>
        <p:spPr>
          <a:xfrm>
            <a:off x="76200" y="0"/>
            <a:ext cx="12192000" cy="6858000"/>
          </a:xfrm>
          <a:prstGeom prst="rect">
            <a:avLst/>
          </a:prstGeom>
          <a:noFill/>
          <a:ln>
            <a:noFill/>
          </a:ln>
        </p:spPr>
      </p:pic>
      <p:sp>
        <p:nvSpPr>
          <p:cNvPr id="368" name="Google Shape;368;p43"/>
          <p:cNvSpPr txBox="1">
            <a:spLocks noGrp="1"/>
          </p:cNvSpPr>
          <p:nvPr>
            <p:ph idx="1"/>
          </p:nvPr>
        </p:nvSpPr>
        <p:spPr>
          <a:xfrm>
            <a:off x="152400" y="1829773"/>
            <a:ext cx="12115800" cy="1137300"/>
          </a:xfrm>
          <a:prstGeom prst="rect">
            <a:avLst/>
          </a:prstGeom>
          <a:solidFill>
            <a:srgbClr val="D9D9D9">
              <a:alpha val="31150"/>
            </a:srgbClr>
          </a:solidFill>
        </p:spPr>
        <p:txBody>
          <a:bodyPr spcFirstLastPara="1" wrap="square" lIns="91425" tIns="45700" rIns="91425" bIns="45700" anchor="t" anchorCtr="0">
            <a:noAutofit/>
          </a:bodyPr>
          <a:lstStyle/>
          <a:p>
            <a:pPr marL="0" lvl="0" indent="0" algn="ctr" rtl="0">
              <a:lnSpc>
                <a:spcPct val="100000"/>
              </a:lnSpc>
              <a:spcBef>
                <a:spcPts val="360"/>
              </a:spcBef>
              <a:spcAft>
                <a:spcPts val="0"/>
              </a:spcAft>
              <a:buNone/>
            </a:pPr>
            <a:r>
              <a:rPr lang="en-US" sz="6000" b="1" i="1" dirty="0">
                <a:solidFill>
                  <a:srgbClr val="000000"/>
                </a:solidFill>
                <a:latin typeface="Arial" panose="020B0604020202020204" pitchFamily="34" charset="0"/>
                <a:ea typeface="Nunito"/>
                <a:cs typeface="Arial" panose="020B0604020202020204" pitchFamily="34" charset="0"/>
                <a:sym typeface="Nunito"/>
              </a:rPr>
              <a:t>Becoming Agents of Change</a:t>
            </a:r>
            <a:endParaRPr sz="6000" b="1" i="1" dirty="0">
              <a:solidFill>
                <a:srgbClr val="000000"/>
              </a:solidFill>
              <a:latin typeface="Arial" panose="020B0604020202020204" pitchFamily="34" charset="0"/>
              <a:ea typeface="Nunito"/>
              <a:cs typeface="Arial" panose="020B0604020202020204" pitchFamily="34" charset="0"/>
              <a:sym typeface="Nuni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B77F9996-3F9B-D047-B61F-8059C83B74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0368" y="1589"/>
            <a:ext cx="6095997" cy="6856411"/>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75" name="Google Shape;375;p44"/>
          <p:cNvSpPr txBox="1">
            <a:spLocks noGrp="1"/>
          </p:cNvSpPr>
          <p:nvPr>
            <p:ph idx="1"/>
          </p:nvPr>
        </p:nvSpPr>
        <p:spPr>
          <a:xfrm>
            <a:off x="5845629" y="1137377"/>
            <a:ext cx="6346371" cy="5488710"/>
          </a:xfrm>
          <a:prstGeom prst="rect">
            <a:avLst/>
          </a:prstGeom>
        </p:spPr>
        <p:txBody>
          <a:bodyPr spcFirstLastPara="1" vert="horz" lIns="91425" tIns="45700" rIns="91425" bIns="45700" rtlCol="0" anchor="t" anchorCtr="0">
            <a:noAutofit/>
          </a:bodyPr>
          <a:lstStyle/>
          <a:p>
            <a:pPr marL="323850" indent="-285750">
              <a:spcBef>
                <a:spcPts val="360"/>
              </a:spcBef>
              <a:buSzPts val="3000"/>
            </a:pPr>
            <a:r>
              <a:rPr lang="en-US" sz="2400" dirty="0">
                <a:latin typeface="Arial" panose="020B0604020202020204" pitchFamily="34" charset="0"/>
                <a:cs typeface="Arial" panose="020B0604020202020204" pitchFamily="34" charset="0"/>
              </a:rPr>
              <a:t>Go to person’s eye level or below</a:t>
            </a:r>
          </a:p>
          <a:p>
            <a:pPr marL="323850" indent="-285750">
              <a:spcBef>
                <a:spcPts val="36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Once lucid, ask permission before entering their personal space</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a:cs typeface="Arial"/>
              </a:rPr>
              <a:t>Ask and use the patient's name</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Ask the patient what pronouns they use</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Lead in slow deep breathing for someone who is anxious</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Unless agitated, join person’s verbal tone and pace</a:t>
            </a:r>
          </a:p>
        </p:txBody>
      </p:sp>
      <p:sp>
        <p:nvSpPr>
          <p:cNvPr id="10" name="Google Shape;374;p44">
            <a:extLst>
              <a:ext uri="{FF2B5EF4-FFF2-40B4-BE49-F238E27FC236}">
                <a16:creationId xmlns:a16="http://schemas.microsoft.com/office/drawing/2014/main" id="{7528BC6C-1D7E-AD4A-B009-B1D8F3BE23A0}"/>
              </a:ext>
            </a:extLst>
          </p:cNvPr>
          <p:cNvSpPr txBox="1">
            <a:spLocks/>
          </p:cNvSpPr>
          <p:nvPr/>
        </p:nvSpPr>
        <p:spPr>
          <a:xfrm>
            <a:off x="0" y="4603296"/>
            <a:ext cx="5845629" cy="1227661"/>
          </a:xfrm>
          <a:prstGeom prst="rect">
            <a:avLst/>
          </a:prstGeom>
          <a:solidFill>
            <a:schemeClr val="bg1">
              <a:alpha val="73000"/>
            </a:schemeClr>
          </a:solidFill>
        </p:spPr>
        <p:txBody>
          <a:bodyPr spcFirstLastPara="1" vert="horz" lIns="91425" tIns="45700" rIns="91425" bIns="4570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latin typeface="Arial" panose="020B0604020202020204" pitchFamily="34" charset="0"/>
                <a:cs typeface="Arial" panose="020B0604020202020204" pitchFamily="34" charset="0"/>
              </a:rPr>
              <a:t>Steps to Developing</a:t>
            </a:r>
          </a:p>
          <a:p>
            <a:pPr algn="ctr">
              <a:spcBef>
                <a:spcPts val="0"/>
              </a:spcBef>
            </a:pPr>
            <a:r>
              <a:rPr lang="en-US" sz="4000" b="1" i="1" dirty="0">
                <a:latin typeface="Arial" panose="020B0604020202020204" pitchFamily="34" charset="0"/>
                <a:cs typeface="Arial" panose="020B0604020202020204" pitchFamily="34" charset="0"/>
              </a:rPr>
              <a:t>Rapid Rapport</a:t>
            </a: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3" name="Google Shape;169;p19">
            <a:extLst>
              <a:ext uri="{FF2B5EF4-FFF2-40B4-BE49-F238E27FC236}">
                <a16:creationId xmlns:a16="http://schemas.microsoft.com/office/drawing/2014/main" id="{D3A0DDC6-2D0C-774E-B8F0-492DC88A4F59}"/>
              </a:ext>
            </a:extLst>
          </p:cNvPr>
          <p:cNvSpPr txBox="1">
            <a:spLocks noGrp="1"/>
          </p:cNvSpPr>
          <p:nvPr>
            <p:ph type="title"/>
          </p:nvPr>
        </p:nvSpPr>
        <p:spPr>
          <a:xfrm>
            <a:off x="558870" y="466507"/>
            <a:ext cx="5167311" cy="693701"/>
          </a:xfrm>
          <a:prstGeom prst="rect">
            <a:avLst/>
          </a:prstGeom>
        </p:spPr>
        <p:txBody>
          <a:bodyPr spcFirstLastPara="1" lIns="91425" tIns="45700" rIns="91425" bIns="45700" anchor="t" anchorCtr="0">
            <a:normAutofit/>
          </a:bodyPr>
          <a:lstStyle/>
          <a:p>
            <a:pPr marL="0" lvl="0" indent="0" algn="ctr" rtl="0">
              <a:spcBef>
                <a:spcPts val="0"/>
              </a:spcBef>
              <a:spcAft>
                <a:spcPts val="0"/>
              </a:spcAft>
              <a:buNone/>
            </a:pPr>
            <a:r>
              <a:rPr lang="en-US" sz="4000" b="1" dirty="0">
                <a:latin typeface="Arial"/>
                <a:cs typeface="Arial"/>
              </a:rPr>
              <a:t>Objectives</a:t>
            </a:r>
          </a:p>
        </p:txBody>
      </p:sp>
      <p:sp>
        <p:nvSpPr>
          <p:cNvPr id="14" name="Google Shape;170;p19">
            <a:extLst>
              <a:ext uri="{FF2B5EF4-FFF2-40B4-BE49-F238E27FC236}">
                <a16:creationId xmlns:a16="http://schemas.microsoft.com/office/drawing/2014/main" id="{F39AA9BD-0C76-DB44-AD0C-C136D4A5D690}"/>
              </a:ext>
            </a:extLst>
          </p:cNvPr>
          <p:cNvSpPr txBox="1">
            <a:spLocks noGrp="1"/>
          </p:cNvSpPr>
          <p:nvPr>
            <p:ph idx="1"/>
          </p:nvPr>
        </p:nvSpPr>
        <p:spPr>
          <a:xfrm>
            <a:off x="0" y="1444619"/>
            <a:ext cx="6285053" cy="5413381"/>
          </a:xfrm>
          <a:prstGeom prst="rect">
            <a:avLst/>
          </a:prstGeom>
        </p:spPr>
        <p:txBody>
          <a:bodyPr spcFirstLastPara="1" vert="horz" lIns="91425" tIns="45700" rIns="91425" bIns="45700" rtlCol="0" anchor="t" anchorCtr="0">
            <a:noAutofit/>
          </a:bodyPr>
          <a:lstStyle/>
          <a:p>
            <a:pPr marL="50800" lvl="0" indent="0" algn="ctr" rtl="0">
              <a:spcBef>
                <a:spcPts val="0"/>
              </a:spcBef>
              <a:spcAft>
                <a:spcPts val="600"/>
              </a:spcAft>
              <a:buSzPts val="2800"/>
              <a:buNone/>
            </a:pPr>
            <a:r>
              <a:rPr lang="en-US" sz="2400" i="1" dirty="0">
                <a:latin typeface="Arial"/>
                <a:cs typeface="Arial"/>
              </a:rPr>
              <a:t>After the training, participants will be able to:</a:t>
            </a:r>
          </a:p>
          <a:p>
            <a:pPr marL="50800" lvl="0" indent="0" rtl="0">
              <a:spcBef>
                <a:spcPts val="0"/>
              </a:spcBef>
              <a:spcAft>
                <a:spcPts val="600"/>
              </a:spcAft>
              <a:buSzPts val="2800"/>
              <a:buNone/>
            </a:pPr>
            <a:endParaRPr lang="en-US" sz="800" dirty="0">
              <a:latin typeface="Arial" panose="020B0604020202020204" pitchFamily="34" charset="0"/>
              <a:cs typeface="Arial" panose="020B0604020202020204" pitchFamily="34" charset="0"/>
            </a:endParaRPr>
          </a:p>
          <a:p>
            <a:pPr marL="914400" lvl="1" indent="-406400">
              <a:spcBef>
                <a:spcPts val="0"/>
              </a:spcBef>
              <a:spcAft>
                <a:spcPts val="600"/>
              </a:spcAft>
              <a:buSzPts val="2800"/>
              <a:buAutoNum type="arabicPeriod"/>
            </a:pPr>
            <a:r>
              <a:rPr lang="en-US" dirty="0">
                <a:latin typeface="Arial" panose="020B0604020202020204" pitchFamily="34" charset="0"/>
                <a:cs typeface="Arial" panose="020B0604020202020204" pitchFamily="34" charset="0"/>
              </a:rPr>
              <a:t>Describe the </a:t>
            </a:r>
            <a:r>
              <a:rPr lang="en-US" b="1" dirty="0">
                <a:latin typeface="Arial" panose="020B0604020202020204" pitchFamily="34" charset="0"/>
                <a:cs typeface="Arial" panose="020B0604020202020204" pitchFamily="34" charset="0"/>
              </a:rPr>
              <a:t>stigma &amp; stereotypes</a:t>
            </a:r>
            <a:r>
              <a:rPr lang="en-US" dirty="0">
                <a:latin typeface="Arial" panose="020B0604020202020204" pitchFamily="34" charset="0"/>
                <a:cs typeface="Arial" panose="020B0604020202020204" pitchFamily="34" charset="0"/>
              </a:rPr>
              <a:t> associated with substance use</a:t>
            </a:r>
          </a:p>
          <a:p>
            <a:pPr marL="914400" lvl="1" indent="-406400">
              <a:spcBef>
                <a:spcPts val="0"/>
              </a:spcBef>
              <a:spcAft>
                <a:spcPts val="600"/>
              </a:spcAft>
              <a:buSzPts val="2800"/>
              <a:buAutoNum type="arabicPeriod"/>
            </a:pPr>
            <a:r>
              <a:rPr lang="en-US" dirty="0">
                <a:latin typeface="Arial"/>
                <a:cs typeface="Arial"/>
              </a:rPr>
              <a:t>Identify several approaches for </a:t>
            </a:r>
            <a:r>
              <a:rPr lang="en-US" b="1" dirty="0">
                <a:latin typeface="Arial"/>
                <a:cs typeface="Arial"/>
              </a:rPr>
              <a:t>addiction treatment </a:t>
            </a:r>
            <a:r>
              <a:rPr lang="en-US" dirty="0">
                <a:latin typeface="Arial"/>
                <a:cs typeface="Arial"/>
              </a:rPr>
              <a:t>and </a:t>
            </a:r>
            <a:r>
              <a:rPr lang="en-US" b="1" dirty="0">
                <a:latin typeface="Arial"/>
                <a:cs typeface="Arial"/>
              </a:rPr>
              <a:t>harm reduction</a:t>
            </a:r>
          </a:p>
          <a:p>
            <a:pPr marL="914400" lvl="1" indent="-406400">
              <a:spcBef>
                <a:spcPts val="0"/>
              </a:spcBef>
              <a:spcAft>
                <a:spcPts val="600"/>
              </a:spcAft>
              <a:buSzPts val="2800"/>
              <a:buAutoNum type="arabicPeriod"/>
            </a:pPr>
            <a:r>
              <a:rPr lang="en-US" dirty="0">
                <a:latin typeface="Arial" panose="020B0604020202020204" pitchFamily="34" charset="0"/>
                <a:cs typeface="Arial" panose="020B0604020202020204" pitchFamily="34" charset="0"/>
              </a:rPr>
              <a:t>Explain the </a:t>
            </a:r>
            <a:r>
              <a:rPr lang="en-US" b="1" dirty="0">
                <a:latin typeface="Arial" panose="020B0604020202020204" pitchFamily="34" charset="0"/>
                <a:cs typeface="Arial" panose="020B0604020202020204" pitchFamily="34" charset="0"/>
              </a:rPr>
              <a:t>stages of behavior change</a:t>
            </a:r>
          </a:p>
          <a:p>
            <a:pPr marL="914400" lvl="1" indent="-406400">
              <a:spcBef>
                <a:spcPts val="0"/>
              </a:spcBef>
              <a:spcAft>
                <a:spcPts val="600"/>
              </a:spcAft>
              <a:buSzPts val="2800"/>
              <a:buAutoNum type="arabicPeriod"/>
            </a:pPr>
            <a:r>
              <a:rPr lang="en-US" dirty="0">
                <a:latin typeface="Arial" panose="020B0604020202020204" pitchFamily="34" charset="0"/>
                <a:cs typeface="Arial" panose="020B0604020202020204" pitchFamily="34" charset="0"/>
              </a:rPr>
              <a:t>Demonstrate </a:t>
            </a:r>
            <a:r>
              <a:rPr lang="en-US" b="1" dirty="0">
                <a:latin typeface="Arial" panose="020B0604020202020204" pitchFamily="34" charset="0"/>
                <a:cs typeface="Arial" panose="020B0604020202020204" pitchFamily="34" charset="0"/>
              </a:rPr>
              <a:t>basic motivational interviewing techniques </a:t>
            </a:r>
            <a:r>
              <a:rPr lang="en-US" dirty="0">
                <a:latin typeface="Arial" panose="020B0604020202020204" pitchFamily="34" charset="0"/>
                <a:cs typeface="Arial" panose="020B0604020202020204" pitchFamily="34" charset="0"/>
              </a:rPr>
              <a:t>as a communication tool</a:t>
            </a:r>
          </a:p>
        </p:txBody>
      </p:sp>
      <p:pic>
        <p:nvPicPr>
          <p:cNvPr id="5" name="Picture 4" descr="A person standing on a stage&#10;&#10;Description automatically generated">
            <a:extLst>
              <a:ext uri="{FF2B5EF4-FFF2-40B4-BE49-F238E27FC236}">
                <a16:creationId xmlns:a16="http://schemas.microsoft.com/office/drawing/2014/main" id="{6C06C22E-FA08-7B45-A733-76CDB2017DE5}"/>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5721536" y="1"/>
            <a:ext cx="6470464"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2E57-1779-3646-AB71-C0FB0F270E69}"/>
              </a:ext>
            </a:extLst>
          </p:cNvPr>
          <p:cNvSpPr>
            <a:spLocks noGrp="1"/>
          </p:cNvSpPr>
          <p:nvPr>
            <p:ph type="title"/>
          </p:nvPr>
        </p:nvSpPr>
        <p:spPr>
          <a:xfrm>
            <a:off x="304640" y="185352"/>
            <a:ext cx="11993377" cy="1485994"/>
          </a:xfrm>
        </p:spPr>
        <p:txBody>
          <a:bodyPr>
            <a:noAutofit/>
          </a:bodyPr>
          <a:lstStyle/>
          <a:p>
            <a:pPr algn="ctr"/>
            <a:r>
              <a:rPr lang="en-US" sz="3600" b="1" dirty="0">
                <a:latin typeface="Arial" panose="020B0604020202020204" pitchFamily="34" charset="0"/>
                <a:cs typeface="Arial" panose="020B0604020202020204" pitchFamily="34" charset="0"/>
              </a:rPr>
              <a:t>Sympathy vs. Empathy Video</a:t>
            </a:r>
            <a:br>
              <a:rPr lang="en-US" sz="36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 </a:t>
            </a:r>
            <a:br>
              <a:rPr lang="en-US" sz="3600" b="1"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As you watch this video, look for examples of how the characters develop rapport!</a:t>
            </a:r>
          </a:p>
        </p:txBody>
      </p:sp>
      <p:pic>
        <p:nvPicPr>
          <p:cNvPr id="4" name="Trim Brene Brown.mp4" descr="Trim Brene Brown.mp4">
            <a:hlinkClick r:id="" action="ppaction://media"/>
            <a:extLst>
              <a:ext uri="{FF2B5EF4-FFF2-40B4-BE49-F238E27FC236}">
                <a16:creationId xmlns:a16="http://schemas.microsoft.com/office/drawing/2014/main" id="{BA347389-AC57-D249-BAE0-287A2CAD0D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69759" y="1779009"/>
            <a:ext cx="7735887" cy="4351338"/>
          </a:xfrm>
        </p:spPr>
      </p:pic>
      <p:sp>
        <p:nvSpPr>
          <p:cNvPr id="5" name="TextBox 4">
            <a:extLst>
              <a:ext uri="{FF2B5EF4-FFF2-40B4-BE49-F238E27FC236}">
                <a16:creationId xmlns:a16="http://schemas.microsoft.com/office/drawing/2014/main" id="{561B0D2E-ED96-E14F-8F0E-042DEC212DDA}"/>
              </a:ext>
            </a:extLst>
          </p:cNvPr>
          <p:cNvSpPr txBox="1"/>
          <p:nvPr/>
        </p:nvSpPr>
        <p:spPr>
          <a:xfrm>
            <a:off x="3048462" y="6303316"/>
            <a:ext cx="650573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https://brenebrown.com/videos/rsa-short-empathy/</a:t>
            </a:r>
          </a:p>
        </p:txBody>
      </p:sp>
    </p:spTree>
    <p:extLst>
      <p:ext uri="{BB962C8B-B14F-4D97-AF65-F5344CB8AC3E}">
        <p14:creationId xmlns:p14="http://schemas.microsoft.com/office/powerpoint/2010/main" val="37812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4C29DE-DFC9-469E-A766-BDA8CF2625EE}"/>
              </a:ext>
            </a:extLst>
          </p:cNvPr>
          <p:cNvSpPr/>
          <p:nvPr/>
        </p:nvSpPr>
        <p:spPr>
          <a:xfrm>
            <a:off x="318052" y="543337"/>
            <a:ext cx="11555896" cy="294198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B0FD2-30EE-41A4-A6A7-5E0CC3A01143}"/>
              </a:ext>
            </a:extLst>
          </p:cNvPr>
          <p:cNvSpPr/>
          <p:nvPr/>
        </p:nvSpPr>
        <p:spPr>
          <a:xfrm>
            <a:off x="318052" y="3654065"/>
            <a:ext cx="11555896" cy="270697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612CD-EE9E-4239-99C2-571781A65D8A}"/>
              </a:ext>
            </a:extLst>
          </p:cNvPr>
          <p:cNvSpPr>
            <a:spLocks noGrp="1"/>
          </p:cNvSpPr>
          <p:nvPr>
            <p:ph type="title"/>
          </p:nvPr>
        </p:nvSpPr>
        <p:spPr>
          <a:xfrm>
            <a:off x="1138858" y="357635"/>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Rapid Rapport Discussion</a:t>
            </a:r>
          </a:p>
        </p:txBody>
      </p:sp>
      <p:sp>
        <p:nvSpPr>
          <p:cNvPr id="3" name="Content Placeholder 2">
            <a:extLst>
              <a:ext uri="{FF2B5EF4-FFF2-40B4-BE49-F238E27FC236}">
                <a16:creationId xmlns:a16="http://schemas.microsoft.com/office/drawing/2014/main" id="{96E1B9C7-EE9D-4798-99A0-0A7E0ED2111C}"/>
              </a:ext>
            </a:extLst>
          </p:cNvPr>
          <p:cNvSpPr>
            <a:spLocks noGrp="1"/>
          </p:cNvSpPr>
          <p:nvPr>
            <p:ph idx="1"/>
          </p:nvPr>
        </p:nvSpPr>
        <p:spPr>
          <a:xfrm>
            <a:off x="695324" y="1471043"/>
            <a:ext cx="11402667" cy="3536511"/>
          </a:xfrm>
        </p:spPr>
        <p:txBody>
          <a:bodyPr>
            <a:normAutofit/>
          </a:bodyPr>
          <a:lstStyle/>
          <a:p>
            <a:pPr marL="457200" indent="-457200">
              <a:buFont typeface="+mj-lt"/>
              <a:buAutoNum type="arabicPeriod"/>
            </a:pPr>
            <a:r>
              <a:rPr lang="en-US" sz="2600" dirty="0">
                <a:latin typeface="Arial" panose="020B0604020202020204" pitchFamily="34" charset="0"/>
                <a:cs typeface="Arial" panose="020B0604020202020204" pitchFamily="34" charset="0"/>
              </a:rPr>
              <a:t>Which animal was most effective in developing rapid rapport and why?</a:t>
            </a:r>
          </a:p>
          <a:p>
            <a:pPr marL="514350" indent="-514350">
              <a:buFont typeface="+mj-lt"/>
              <a:buAutoNum type="arabicPeriod"/>
            </a:pPr>
            <a:r>
              <a:rPr lang="en-US" sz="2600" dirty="0">
                <a:latin typeface="Arial" panose="020B0604020202020204" pitchFamily="34" charset="0"/>
                <a:cs typeface="Arial" panose="020B0604020202020204" pitchFamily="34" charset="0"/>
              </a:rPr>
              <a:t>Which rapid rapport techniques did you notice in the video?</a:t>
            </a:r>
          </a:p>
          <a:p>
            <a:pPr marL="514350" indent="-514350">
              <a:buFont typeface="+mj-lt"/>
              <a:buAutoNum type="arabicPeriod"/>
            </a:pPr>
            <a:r>
              <a:rPr lang="en-US" sz="2600" dirty="0">
                <a:latin typeface="Arial" panose="020B0604020202020204" pitchFamily="34" charset="0"/>
                <a:cs typeface="Arial" panose="020B0604020202020204" pitchFamily="34" charset="0"/>
              </a:rPr>
              <a:t>Would you change/add anything about how the animal using rapid rapport responded? </a:t>
            </a:r>
          </a:p>
          <a:p>
            <a:pPr marL="0" indent="0">
              <a:buNone/>
            </a:pPr>
            <a:endParaRPr lang="en-US" sz="2400" dirty="0">
              <a:latin typeface="Arial" panose="020B0604020202020204" pitchFamily="34" charset="0"/>
              <a:cs typeface="Arial" panose="020B0604020202020204" pitchFamily="34" charset="0"/>
            </a:endParaRPr>
          </a:p>
          <a:p>
            <a:pPr marL="0" indent="0" algn="ctr">
              <a:buNone/>
            </a:pPr>
            <a:r>
              <a:rPr lang="en-US" sz="2400" b="1" dirty="0">
                <a:latin typeface="Arial" panose="020B0604020202020204" pitchFamily="34" charset="0"/>
                <a:cs typeface="Arial" panose="020B0604020202020204" pitchFamily="34" charset="0"/>
              </a:rPr>
              <a:t>Rapid Rapport Techniques</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E042838-7066-48F4-9CE2-32BCA5B45672}"/>
              </a:ext>
            </a:extLst>
          </p:cNvPr>
          <p:cNvSpPr txBox="1"/>
          <p:nvPr/>
        </p:nvSpPr>
        <p:spPr>
          <a:xfrm>
            <a:off x="983974" y="4320213"/>
            <a:ext cx="5112026" cy="1959511"/>
          </a:xfrm>
          <a:prstGeom prst="rect">
            <a:avLst/>
          </a:prstGeom>
          <a:noFill/>
        </p:spPr>
        <p:txBody>
          <a:bodyPr wrap="square">
            <a:spAutoFit/>
          </a:bodyPr>
          <a:lstStyle/>
          <a:p>
            <a:pPr marL="323850" indent="-285750">
              <a:spcBef>
                <a:spcPts val="36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Go to person’s eye level or below</a:t>
            </a:r>
          </a:p>
          <a:p>
            <a:pPr marL="323850" indent="-285750">
              <a:spcBef>
                <a:spcPts val="36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Once lucid, ask permission before entering their personal space</a:t>
            </a:r>
          </a:p>
          <a:p>
            <a:pPr marL="323850" indent="-285750">
              <a:spcBef>
                <a:spcPts val="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Ask and use their name</a:t>
            </a:r>
          </a:p>
          <a:p>
            <a:pPr marL="323850" indent="-285750">
              <a:spcBef>
                <a:spcPts val="0"/>
              </a:spcBef>
              <a:buSzPts val="30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675FBA-71DB-42ED-B5A4-423D8B03B624}"/>
              </a:ext>
            </a:extLst>
          </p:cNvPr>
          <p:cNvSpPr txBox="1"/>
          <p:nvPr/>
        </p:nvSpPr>
        <p:spPr>
          <a:xfrm>
            <a:off x="6608693" y="4320213"/>
            <a:ext cx="5112026" cy="1877437"/>
          </a:xfrm>
          <a:prstGeom prst="rect">
            <a:avLst/>
          </a:prstGeom>
          <a:noFill/>
        </p:spPr>
        <p:txBody>
          <a:bodyPr wrap="square">
            <a:spAutoFit/>
          </a:bodyPr>
          <a:lstStyle/>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Ask the patient what pronouns they use</a:t>
            </a:r>
          </a:p>
          <a:p>
            <a:pPr marL="323850" indent="-285750">
              <a:spcBef>
                <a:spcPts val="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Lead in slow deep breathing for someone who is anxious</a:t>
            </a:r>
          </a:p>
          <a:p>
            <a:pPr marL="323850" indent="-285750">
              <a:spcBef>
                <a:spcPts val="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Unless agitated, join person’s verbal tone and pace</a:t>
            </a:r>
          </a:p>
        </p:txBody>
      </p:sp>
    </p:spTree>
    <p:extLst>
      <p:ext uri="{BB962C8B-B14F-4D97-AF65-F5344CB8AC3E}">
        <p14:creationId xmlns:p14="http://schemas.microsoft.com/office/powerpoint/2010/main" val="4261150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Shape 380"/>
        <p:cNvGrpSpPr/>
        <p:nvPr/>
      </p:nvGrpSpPr>
      <p:grpSpPr>
        <a:xfrm>
          <a:off x="0" y="0"/>
          <a:ext cx="0" cy="0"/>
          <a:chOff x="0" y="0"/>
          <a:chExt cx="0" cy="0"/>
        </a:xfrm>
      </p:grpSpPr>
      <p:sp>
        <p:nvSpPr>
          <p:cNvPr id="381" name="Google Shape;381;p45"/>
          <p:cNvSpPr txBox="1">
            <a:spLocks noGrp="1"/>
          </p:cNvSpPr>
          <p:nvPr>
            <p:ph type="title"/>
          </p:nvPr>
        </p:nvSpPr>
        <p:spPr>
          <a:xfrm>
            <a:off x="494925" y="537415"/>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What is Motivational Interviewing (MI)? </a:t>
            </a:r>
            <a:endParaRPr sz="4000" b="1" dirty="0">
              <a:latin typeface="Arial" panose="020B0604020202020204" pitchFamily="34" charset="0"/>
              <a:cs typeface="Arial" panose="020B0604020202020204" pitchFamily="34" charset="0"/>
            </a:endParaRPr>
          </a:p>
        </p:txBody>
      </p:sp>
      <p:sp>
        <p:nvSpPr>
          <p:cNvPr id="382" name="Google Shape;382;p45"/>
          <p:cNvSpPr txBox="1">
            <a:spLocks noGrp="1"/>
          </p:cNvSpPr>
          <p:nvPr>
            <p:ph idx="1"/>
          </p:nvPr>
        </p:nvSpPr>
        <p:spPr>
          <a:xfrm>
            <a:off x="1090312" y="1127159"/>
            <a:ext cx="9625200" cy="5533533"/>
          </a:xfrm>
          <a:prstGeom prst="rect">
            <a:avLst/>
          </a:prstGeom>
          <a:noFill/>
          <a:ln>
            <a:noFill/>
          </a:ln>
        </p:spPr>
        <p:txBody>
          <a:bodyPr spcFirstLastPara="1" wrap="square" lIns="91425" tIns="45700" rIns="91425" bIns="45700" anchor="t" anchorCtr="0">
            <a:noAutofit/>
          </a:bodyPr>
          <a:lstStyle/>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General approach to facilitate change</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Communication style to build rapport </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Not based on one scientific theory </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Blending of techniques from other theories</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Avoids labeling patients </a:t>
            </a:r>
            <a:endParaRPr sz="3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Shape 387"/>
        <p:cNvGrpSpPr/>
        <p:nvPr/>
      </p:nvGrpSpPr>
      <p:grpSpPr>
        <a:xfrm>
          <a:off x="0" y="0"/>
          <a:ext cx="0" cy="0"/>
          <a:chOff x="0" y="0"/>
          <a:chExt cx="0" cy="0"/>
        </a:xfrm>
      </p:grpSpPr>
      <p:sp>
        <p:nvSpPr>
          <p:cNvPr id="388" name="Google Shape;388;p46"/>
          <p:cNvSpPr txBox="1">
            <a:spLocks noGrp="1"/>
          </p:cNvSpPr>
          <p:nvPr>
            <p:ph type="title"/>
          </p:nvPr>
        </p:nvSpPr>
        <p:spPr>
          <a:xfrm>
            <a:off x="587424" y="470859"/>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ea typeface="Calibri"/>
                <a:cs typeface="Arial" panose="020B0604020202020204" pitchFamily="34" charset="0"/>
                <a:sym typeface="Calibri"/>
              </a:rPr>
              <a:t>MI recognizes that:</a:t>
            </a:r>
          </a:p>
        </p:txBody>
      </p:sp>
      <p:sp>
        <p:nvSpPr>
          <p:cNvPr id="389" name="Google Shape;389;p46"/>
          <p:cNvSpPr txBox="1"/>
          <p:nvPr/>
        </p:nvSpPr>
        <p:spPr>
          <a:xfrm>
            <a:off x="783525" y="1340325"/>
            <a:ext cx="10395600" cy="45651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alibri"/>
              <a:buChar char="●"/>
            </a:pPr>
            <a:r>
              <a:rPr lang="en-US" sz="3400" dirty="0">
                <a:latin typeface="Arial" panose="020B0604020202020204" pitchFamily="34" charset="0"/>
                <a:ea typeface="Calibri"/>
                <a:cs typeface="Arial" panose="020B0604020202020204" pitchFamily="34" charset="0"/>
                <a:sym typeface="Calibri"/>
              </a:rPr>
              <a:t>The ideas most likely to succeed are those</a:t>
            </a:r>
            <a:r>
              <a:rPr lang="en-US" sz="3400" u="sng" dirty="0">
                <a:latin typeface="Arial" panose="020B0604020202020204" pitchFamily="34" charset="0"/>
                <a:ea typeface="Calibri"/>
                <a:cs typeface="Arial" panose="020B0604020202020204" pitchFamily="34" charset="0"/>
                <a:sym typeface="Calibri"/>
              </a:rPr>
              <a:t> generated by the individual.</a:t>
            </a:r>
            <a:endParaRPr sz="3400" u="sng" dirty="0">
              <a:latin typeface="Arial" panose="020B0604020202020204" pitchFamily="34" charset="0"/>
              <a:ea typeface="Calibri"/>
              <a:cs typeface="Arial" panose="020B0604020202020204" pitchFamily="34" charset="0"/>
              <a:sym typeface="Calibri"/>
            </a:endParaRPr>
          </a:p>
          <a:p>
            <a:pPr marL="457200" lvl="0" indent="0" algn="l" rtl="0">
              <a:spcBef>
                <a:spcPts val="0"/>
              </a:spcBef>
              <a:spcAft>
                <a:spcPts val="0"/>
              </a:spcAft>
              <a:buNone/>
            </a:pPr>
            <a:endParaRPr sz="3400" u="sng" dirty="0">
              <a:latin typeface="Arial" panose="020B0604020202020204" pitchFamily="34" charset="0"/>
              <a:ea typeface="Calibri"/>
              <a:cs typeface="Arial" panose="020B0604020202020204" pitchFamily="34" charset="0"/>
              <a:sym typeface="Calibri"/>
            </a:endParaRPr>
          </a:p>
          <a:p>
            <a:pPr marL="457200" lvl="0" indent="-419100" algn="l" rtl="0">
              <a:spcBef>
                <a:spcPts val="0"/>
              </a:spcBef>
              <a:spcAft>
                <a:spcPts val="0"/>
              </a:spcAft>
              <a:buSzPts val="3000"/>
              <a:buFont typeface="Calibri"/>
              <a:buChar char="●"/>
            </a:pPr>
            <a:r>
              <a:rPr lang="en-US" sz="3400" dirty="0">
                <a:latin typeface="Arial" panose="020B0604020202020204" pitchFamily="34" charset="0"/>
                <a:ea typeface="Calibri"/>
                <a:cs typeface="Arial" panose="020B0604020202020204" pitchFamily="34" charset="0"/>
                <a:sym typeface="Calibri"/>
              </a:rPr>
              <a:t>Applies principles that emphasize a </a:t>
            </a:r>
            <a:r>
              <a:rPr lang="en-US" sz="3400" u="sng" dirty="0">
                <a:latin typeface="Arial" panose="020B0604020202020204" pitchFamily="34" charset="0"/>
                <a:ea typeface="Calibri"/>
                <a:cs typeface="Arial" panose="020B0604020202020204" pitchFamily="34" charset="0"/>
                <a:sym typeface="Calibri"/>
              </a:rPr>
              <a:t>collaborative relationship</a:t>
            </a:r>
            <a:endParaRPr sz="3400" u="sng" dirty="0">
              <a:latin typeface="Arial" panose="020B0604020202020204" pitchFamily="34" charset="0"/>
              <a:ea typeface="Calibri"/>
              <a:cs typeface="Arial" panose="020B0604020202020204" pitchFamily="34" charset="0"/>
              <a:sym typeface="Calibri"/>
            </a:endParaRPr>
          </a:p>
          <a:p>
            <a:pPr marL="457200" lvl="0" indent="0" algn="l" rtl="0">
              <a:spcBef>
                <a:spcPts val="0"/>
              </a:spcBef>
              <a:spcAft>
                <a:spcPts val="0"/>
              </a:spcAft>
              <a:buNone/>
            </a:pPr>
            <a:endParaRPr sz="3400" u="sng" dirty="0">
              <a:latin typeface="Arial" panose="020B0604020202020204" pitchFamily="34" charset="0"/>
              <a:ea typeface="Calibri"/>
              <a:cs typeface="Arial" panose="020B0604020202020204" pitchFamily="34" charset="0"/>
              <a:sym typeface="Calibri"/>
            </a:endParaRPr>
          </a:p>
          <a:p>
            <a:pPr marL="457200" lvl="0" indent="-419100" algn="l" rtl="0">
              <a:spcBef>
                <a:spcPts val="0"/>
              </a:spcBef>
              <a:spcAft>
                <a:spcPts val="0"/>
              </a:spcAft>
              <a:buSzPts val="3000"/>
              <a:buFont typeface="Calibri"/>
              <a:buChar char="●"/>
            </a:pPr>
            <a:r>
              <a:rPr lang="en-US" sz="3400" dirty="0">
                <a:latin typeface="Arial" panose="020B0604020202020204" pitchFamily="34" charset="0"/>
                <a:ea typeface="Calibri"/>
                <a:cs typeface="Arial" panose="020B0604020202020204" pitchFamily="34" charset="0"/>
                <a:sym typeface="Calibri"/>
              </a:rPr>
              <a:t>Can help to influence/ encourage </a:t>
            </a:r>
            <a:r>
              <a:rPr lang="en-US" sz="3400" u="sng" dirty="0">
                <a:latin typeface="Arial" panose="020B0604020202020204" pitchFamily="34" charset="0"/>
                <a:ea typeface="Calibri"/>
                <a:cs typeface="Arial" panose="020B0604020202020204" pitchFamily="34" charset="0"/>
                <a:sym typeface="Calibri"/>
              </a:rPr>
              <a:t>progression</a:t>
            </a:r>
            <a:r>
              <a:rPr lang="en-US" sz="3400" dirty="0">
                <a:latin typeface="Arial" panose="020B0604020202020204" pitchFamily="34" charset="0"/>
                <a:ea typeface="Calibri"/>
                <a:cs typeface="Arial" panose="020B0604020202020204" pitchFamily="34" charset="0"/>
                <a:sym typeface="Calibri"/>
              </a:rPr>
              <a:t> through the </a:t>
            </a:r>
            <a:r>
              <a:rPr lang="en-US" sz="3400" u="sng" dirty="0">
                <a:latin typeface="Arial" panose="020B0604020202020204" pitchFamily="34" charset="0"/>
                <a:ea typeface="Calibri"/>
                <a:cs typeface="Arial" panose="020B0604020202020204" pitchFamily="34" charset="0"/>
                <a:sym typeface="Calibri"/>
              </a:rPr>
              <a:t>stages of change</a:t>
            </a:r>
            <a:endParaRPr sz="3400" u="sng"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p:nvPr/>
        </p:nvSpPr>
        <p:spPr>
          <a:xfrm>
            <a:off x="589350" y="324725"/>
            <a:ext cx="5312400" cy="2890200"/>
          </a:xfrm>
          <a:prstGeom prst="roundRect">
            <a:avLst>
              <a:gd name="adj" fmla="val 16667"/>
            </a:avLst>
          </a:prstGeom>
          <a:solidFill>
            <a:schemeClr val="accent2">
              <a:lumMod val="75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50800" lvl="0" algn="ctr" rtl="0">
              <a:spcBef>
                <a:spcPts val="0"/>
              </a:spcBef>
              <a:spcAft>
                <a:spcPts val="0"/>
              </a:spcAft>
              <a:buClr>
                <a:schemeClr val="bg1"/>
              </a:buClr>
              <a:buSzPts val="2800"/>
            </a:pPr>
            <a:r>
              <a:rPr lang="en-US" sz="3000" b="1" dirty="0">
                <a:solidFill>
                  <a:schemeClr val="bg1"/>
                </a:solidFill>
                <a:latin typeface="Arial" panose="020B0604020202020204" pitchFamily="34" charset="0"/>
                <a:cs typeface="Arial" panose="020B0604020202020204" pitchFamily="34" charset="0"/>
              </a:rPr>
              <a:t>Express Empathy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buNone/>
            </a:pPr>
            <a:r>
              <a:rPr lang="en-US" sz="3000" dirty="0">
                <a:solidFill>
                  <a:schemeClr val="bg1"/>
                </a:solidFill>
                <a:latin typeface="Arial" panose="020B0604020202020204" pitchFamily="34" charset="0"/>
                <a:cs typeface="Arial" panose="020B0604020202020204" pitchFamily="34" charset="0"/>
              </a:rPr>
              <a:t>Show compassion and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pPr>
            <a:r>
              <a:rPr lang="en-US" sz="3000" dirty="0">
                <a:solidFill>
                  <a:schemeClr val="bg1"/>
                </a:solidFill>
                <a:latin typeface="Arial" panose="020B0604020202020204" pitchFamily="34" charset="0"/>
                <a:cs typeface="Arial" panose="020B0604020202020204" pitchFamily="34" charset="0"/>
              </a:rPr>
              <a:t>understanding; remember open- ended questions &amp; affirmations can help!</a:t>
            </a:r>
            <a:endParaRPr sz="3000" dirty="0">
              <a:solidFill>
                <a:schemeClr val="bg1"/>
              </a:solidFill>
              <a:latin typeface="Arial" panose="020B0604020202020204" pitchFamily="34" charset="0"/>
              <a:cs typeface="Arial" panose="020B0604020202020204" pitchFamily="34" charset="0"/>
            </a:endParaRPr>
          </a:p>
        </p:txBody>
      </p:sp>
      <p:sp>
        <p:nvSpPr>
          <p:cNvPr id="395" name="Google Shape;395;p47"/>
          <p:cNvSpPr/>
          <p:nvPr/>
        </p:nvSpPr>
        <p:spPr>
          <a:xfrm>
            <a:off x="6054901" y="339519"/>
            <a:ext cx="5312400" cy="2890200"/>
          </a:xfrm>
          <a:prstGeom prst="roundRect">
            <a:avLst>
              <a:gd name="adj" fmla="val 16667"/>
            </a:avLst>
          </a:prstGeom>
          <a:solidFill>
            <a:schemeClr val="accent4">
              <a:lumMod val="5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pPr>
            <a:r>
              <a:rPr lang="en-US" sz="3000" b="1" dirty="0">
                <a:solidFill>
                  <a:schemeClr val="bg1"/>
                </a:solidFill>
                <a:latin typeface="Arial" panose="020B0604020202020204" pitchFamily="34" charset="0"/>
                <a:cs typeface="Arial" panose="020B0604020202020204" pitchFamily="34" charset="0"/>
              </a:rPr>
              <a:t>Develop Discrepancy</a:t>
            </a:r>
            <a:r>
              <a:rPr lang="en-US" sz="3000" dirty="0">
                <a:solidFill>
                  <a:schemeClr val="bg1"/>
                </a:solidFill>
                <a:latin typeface="Arial" panose="020B0604020202020204" pitchFamily="34" charset="0"/>
                <a:cs typeface="Arial" panose="020B0604020202020204" pitchFamily="34" charset="0"/>
              </a:rPr>
              <a:t>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pPr>
            <a:r>
              <a:rPr lang="en-US" sz="3000" dirty="0">
                <a:solidFill>
                  <a:schemeClr val="bg1"/>
                </a:solidFill>
                <a:latin typeface="Arial" panose="020B0604020202020204" pitchFamily="34" charset="0"/>
                <a:cs typeface="Arial" panose="020B0604020202020204" pitchFamily="34" charset="0"/>
              </a:rPr>
              <a:t>Help person see the discrepancy between personal values/goals and current behavior</a:t>
            </a:r>
            <a:endParaRPr sz="3000" dirty="0">
              <a:solidFill>
                <a:schemeClr val="bg1"/>
              </a:solidFill>
              <a:latin typeface="Arial" panose="020B0604020202020204" pitchFamily="34" charset="0"/>
              <a:cs typeface="Arial" panose="020B0604020202020204" pitchFamily="34" charset="0"/>
            </a:endParaRPr>
          </a:p>
        </p:txBody>
      </p:sp>
      <p:sp>
        <p:nvSpPr>
          <p:cNvPr id="396" name="Google Shape;396;p47"/>
          <p:cNvSpPr/>
          <p:nvPr/>
        </p:nvSpPr>
        <p:spPr>
          <a:xfrm>
            <a:off x="516835" y="3428675"/>
            <a:ext cx="5538066" cy="2905864"/>
          </a:xfrm>
          <a:prstGeom prst="roundRect">
            <a:avLst>
              <a:gd name="adj" fmla="val 16667"/>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000" b="1" dirty="0">
                <a:solidFill>
                  <a:schemeClr val="bg1"/>
                </a:solidFill>
                <a:latin typeface="Arial" panose="020B0604020202020204" pitchFamily="34" charset="0"/>
                <a:cs typeface="Arial" panose="020B0604020202020204" pitchFamily="34" charset="0"/>
              </a:rPr>
              <a:t>Roll with Resistance </a:t>
            </a:r>
            <a:endParaRPr sz="3000" b="1"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buNone/>
            </a:pPr>
            <a:r>
              <a:rPr lang="en-US" sz="3000" dirty="0">
                <a:solidFill>
                  <a:schemeClr val="bg1"/>
                </a:solidFill>
                <a:latin typeface="Arial" panose="020B0604020202020204" pitchFamily="34" charset="0"/>
                <a:cs typeface="Arial" panose="020B0604020202020204" pitchFamily="34" charset="0"/>
              </a:rPr>
              <a:t>Help guide the process...not force or drag person into treatment. Avoid direct confrontation!</a:t>
            </a:r>
          </a:p>
        </p:txBody>
      </p:sp>
      <p:sp>
        <p:nvSpPr>
          <p:cNvPr id="397" name="Google Shape;397;p47"/>
          <p:cNvSpPr/>
          <p:nvPr/>
        </p:nvSpPr>
        <p:spPr>
          <a:xfrm>
            <a:off x="6153429" y="3428675"/>
            <a:ext cx="5312400" cy="2890200"/>
          </a:xfrm>
          <a:prstGeom prst="roundRect">
            <a:avLst>
              <a:gd name="adj" fmla="val 16667"/>
            </a:avLst>
          </a:prstGeom>
          <a:solidFill>
            <a:srgbClr val="7030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000" b="1" dirty="0">
                <a:solidFill>
                  <a:schemeClr val="bg1"/>
                </a:solidFill>
                <a:latin typeface="Arial" panose="020B0604020202020204" pitchFamily="34" charset="0"/>
                <a:cs typeface="Arial" panose="020B0604020202020204" pitchFamily="34" charset="0"/>
              </a:rPr>
              <a:t>Support Self-Efficacy</a:t>
            </a:r>
            <a:r>
              <a:rPr lang="en-US" sz="3000" dirty="0">
                <a:solidFill>
                  <a:schemeClr val="bg1"/>
                </a:solidFill>
                <a:latin typeface="Arial" panose="020B0604020202020204" pitchFamily="34" charset="0"/>
                <a:cs typeface="Arial" panose="020B0604020202020204" pitchFamily="34" charset="0"/>
              </a:rPr>
              <a:t>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buNone/>
            </a:pPr>
            <a:r>
              <a:rPr lang="en-US" sz="3000" dirty="0">
                <a:solidFill>
                  <a:schemeClr val="bg1"/>
                </a:solidFill>
                <a:latin typeface="Arial" panose="020B0604020202020204" pitchFamily="34" charset="0"/>
                <a:cs typeface="Arial" panose="020B0604020202020204" pitchFamily="34" charset="0"/>
              </a:rPr>
              <a:t>Listen for examples of small success. Believe in the ability to change, to support developing confidence</a:t>
            </a:r>
            <a:endParaRPr sz="3000" dirty="0">
              <a:solidFill>
                <a:schemeClr val="bg1"/>
              </a:solidFill>
              <a:latin typeface="Arial" panose="020B0604020202020204" pitchFamily="34" charset="0"/>
              <a:cs typeface="Arial" panose="020B0604020202020204" pitchFamily="34" charset="0"/>
            </a:endParaRPr>
          </a:p>
        </p:txBody>
      </p:sp>
      <p:sp>
        <p:nvSpPr>
          <p:cNvPr id="398" name="Google Shape;398;p47"/>
          <p:cNvSpPr txBox="1">
            <a:spLocks noGrp="1"/>
          </p:cNvSpPr>
          <p:nvPr>
            <p:ph type="title"/>
          </p:nvPr>
        </p:nvSpPr>
        <p:spPr>
          <a:xfrm>
            <a:off x="4912242" y="2711301"/>
            <a:ext cx="2595108" cy="1306423"/>
          </a:xfrm>
          <a:prstGeom prst="rect">
            <a:avLst/>
          </a:prstGeom>
          <a:solidFill>
            <a:schemeClr val="bg1"/>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b="1">
                <a:solidFill>
                  <a:schemeClr val="tx1"/>
                </a:solidFill>
              </a:rPr>
              <a:t>MI: FOUR </a:t>
            </a:r>
            <a:r>
              <a:rPr lang="en-US" sz="3000" b="1" i="1">
                <a:solidFill>
                  <a:schemeClr val="tx1"/>
                </a:solidFill>
              </a:rPr>
              <a:t>GUIDING PRINCIPLES</a:t>
            </a:r>
            <a:endParaRPr sz="3000"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1000"/>
                                        <p:tgtEl>
                                          <p:spTgt spid="3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3"/>
        <p:cNvGrpSpPr/>
        <p:nvPr/>
      </p:nvGrpSpPr>
      <p:grpSpPr>
        <a:xfrm>
          <a:off x="0" y="0"/>
          <a:ext cx="0" cy="0"/>
          <a:chOff x="0" y="0"/>
          <a:chExt cx="0" cy="0"/>
        </a:xfrm>
      </p:grpSpPr>
      <p:sp>
        <p:nvSpPr>
          <p:cNvPr id="2" name="Rectangle 1">
            <a:extLst>
              <a:ext uri="{FF2B5EF4-FFF2-40B4-BE49-F238E27FC236}">
                <a16:creationId xmlns:a16="http://schemas.microsoft.com/office/drawing/2014/main" id="{7AD21768-880D-437B-B1B2-30980592CB2A}"/>
              </a:ext>
            </a:extLst>
          </p:cNvPr>
          <p:cNvSpPr/>
          <p:nvPr/>
        </p:nvSpPr>
        <p:spPr>
          <a:xfrm>
            <a:off x="1068457" y="433284"/>
            <a:ext cx="10055087" cy="5991433"/>
          </a:xfrm>
          <a:prstGeom prst="rect">
            <a:avLst/>
          </a:prstGeom>
          <a:solidFill>
            <a:srgbClr val="F1EBF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Google Shape;404;p48"/>
          <p:cNvSpPr txBox="1">
            <a:spLocks noGrp="1"/>
          </p:cNvSpPr>
          <p:nvPr>
            <p:ph type="title"/>
          </p:nvPr>
        </p:nvSpPr>
        <p:spPr>
          <a:xfrm>
            <a:off x="838200" y="522010"/>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Motivational Interviewing Techniques</a:t>
            </a:r>
            <a:endParaRPr sz="4000" b="1" dirty="0">
              <a:latin typeface="Arial" panose="020B0604020202020204" pitchFamily="34" charset="0"/>
              <a:cs typeface="Arial" panose="020B0604020202020204" pitchFamily="34" charset="0"/>
            </a:endParaRPr>
          </a:p>
        </p:txBody>
      </p:sp>
      <p:sp>
        <p:nvSpPr>
          <p:cNvPr id="405" name="Google Shape;405;p48"/>
          <p:cNvSpPr txBox="1">
            <a:spLocks noGrp="1"/>
          </p:cNvSpPr>
          <p:nvPr>
            <p:ph idx="1"/>
          </p:nvPr>
        </p:nvSpPr>
        <p:spPr>
          <a:xfrm>
            <a:off x="838200" y="1847573"/>
            <a:ext cx="10515600" cy="4351338"/>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36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b="1" dirty="0">
                <a:latin typeface="Arial" panose="020B0604020202020204" pitchFamily="34" charset="0"/>
                <a:cs typeface="Arial" panose="020B0604020202020204" pitchFamily="34" charset="0"/>
              </a:rPr>
              <a:t>1. OARS</a:t>
            </a:r>
          </a:p>
          <a:p>
            <a:pPr marL="742950" lvl="0" indent="-742950" algn="ctr" rtl="0">
              <a:spcBef>
                <a:spcPts val="360"/>
              </a:spcBef>
              <a:spcAft>
                <a:spcPts val="0"/>
              </a:spcAft>
              <a:buSzPts val="3800"/>
              <a:buAutoNum type="arabicPeriod"/>
            </a:pPr>
            <a:endParaRPr lang="en-US" sz="38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2. Eliciting Change Talk</a:t>
            </a:r>
          </a:p>
          <a:p>
            <a:pPr marL="0" lvl="0" indent="0" algn="ctr" rtl="0">
              <a:spcBef>
                <a:spcPts val="360"/>
              </a:spcBef>
              <a:spcAft>
                <a:spcPts val="0"/>
              </a:spcAft>
              <a:buSzPts val="3800"/>
              <a:buNone/>
            </a:pPr>
            <a:endParaRPr sz="3800" dirty="0">
              <a:latin typeface="Arial" panose="020B0604020202020204" pitchFamily="34" charset="0"/>
              <a:cs typeface="Arial" panose="020B0604020202020204" pitchFamily="34" charset="0"/>
            </a:endParaRPr>
          </a:p>
          <a:p>
            <a:pPr marL="0" lvl="0" indent="0" algn="ctr" rtl="0">
              <a:spcBef>
                <a:spcPts val="0"/>
              </a:spcBef>
              <a:spcAft>
                <a:spcPts val="0"/>
              </a:spcAft>
              <a:buSzPts val="3800"/>
              <a:buNone/>
            </a:pPr>
            <a:r>
              <a:rPr lang="en-US" sz="3800" dirty="0">
                <a:latin typeface="Arial" panose="020B0604020202020204" pitchFamily="34" charset="0"/>
                <a:cs typeface="Arial" panose="020B0604020202020204" pitchFamily="34" charset="0"/>
              </a:rPr>
              <a:t>3. Generating Commitment</a:t>
            </a:r>
            <a:endParaRPr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667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9"/>
        <p:cNvGrpSpPr/>
        <p:nvPr/>
      </p:nvGrpSpPr>
      <p:grpSpPr>
        <a:xfrm>
          <a:off x="0" y="0"/>
          <a:ext cx="0" cy="0"/>
          <a:chOff x="0" y="0"/>
          <a:chExt cx="0" cy="0"/>
        </a:xfrm>
      </p:grpSpPr>
      <p:sp>
        <p:nvSpPr>
          <p:cNvPr id="410" name="Google Shape;410;p49"/>
          <p:cNvSpPr txBox="1">
            <a:spLocks noGrp="1"/>
          </p:cNvSpPr>
          <p:nvPr>
            <p:ph type="title"/>
          </p:nvPr>
        </p:nvSpPr>
        <p:spPr>
          <a:xfrm>
            <a:off x="609600" y="353700"/>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800" b="1" dirty="0">
                <a:latin typeface="Arial" panose="020B0604020202020204" pitchFamily="34" charset="0"/>
                <a:cs typeface="Arial" panose="020B0604020202020204" pitchFamily="34" charset="0"/>
              </a:rPr>
              <a:t>1. Motivational Interviewing: OARS  </a:t>
            </a:r>
            <a:endParaRPr sz="3800" b="1" dirty="0">
              <a:latin typeface="Arial" panose="020B0604020202020204" pitchFamily="34" charset="0"/>
              <a:cs typeface="Arial" panose="020B0604020202020204" pitchFamily="34" charset="0"/>
            </a:endParaRPr>
          </a:p>
        </p:txBody>
      </p:sp>
      <p:graphicFrame>
        <p:nvGraphicFramePr>
          <p:cNvPr id="412" name="Google Shape;412;p49"/>
          <p:cNvGraphicFramePr/>
          <p:nvPr>
            <p:extLst>
              <p:ext uri="{D42A27DB-BD31-4B8C-83A1-F6EECF244321}">
                <p14:modId xmlns:p14="http://schemas.microsoft.com/office/powerpoint/2010/main" val="844980024"/>
              </p:ext>
            </p:extLst>
          </p:nvPr>
        </p:nvGraphicFramePr>
        <p:xfrm>
          <a:off x="4457400" y="1551622"/>
          <a:ext cx="7479125" cy="4985872"/>
        </p:xfrm>
        <a:graphic>
          <a:graphicData uri="http://schemas.openxmlformats.org/drawingml/2006/table">
            <a:tbl>
              <a:tblPr>
                <a:noFill/>
              </a:tblPr>
              <a:tblGrid>
                <a:gridCol w="834601">
                  <a:extLst>
                    <a:ext uri="{9D8B030D-6E8A-4147-A177-3AD203B41FA5}">
                      <a16:colId xmlns:a16="http://schemas.microsoft.com/office/drawing/2014/main" val="20000"/>
                    </a:ext>
                  </a:extLst>
                </a:gridCol>
                <a:gridCol w="959847">
                  <a:extLst>
                    <a:ext uri="{9D8B030D-6E8A-4147-A177-3AD203B41FA5}">
                      <a16:colId xmlns:a16="http://schemas.microsoft.com/office/drawing/2014/main" val="20001"/>
                    </a:ext>
                  </a:extLst>
                </a:gridCol>
                <a:gridCol w="1049135">
                  <a:extLst>
                    <a:ext uri="{9D8B030D-6E8A-4147-A177-3AD203B41FA5}">
                      <a16:colId xmlns:a16="http://schemas.microsoft.com/office/drawing/2014/main" val="20002"/>
                    </a:ext>
                  </a:extLst>
                </a:gridCol>
                <a:gridCol w="4635542">
                  <a:extLst>
                    <a:ext uri="{9D8B030D-6E8A-4147-A177-3AD203B41FA5}">
                      <a16:colId xmlns:a16="http://schemas.microsoft.com/office/drawing/2014/main" val="20003"/>
                    </a:ext>
                  </a:extLst>
                </a:gridCol>
              </a:tblGrid>
              <a:tr h="1009779">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SUMMARIZE</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1166044">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1300206">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509843">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410;p49">
            <a:extLst>
              <a:ext uri="{FF2B5EF4-FFF2-40B4-BE49-F238E27FC236}">
                <a16:creationId xmlns:a16="http://schemas.microsoft.com/office/drawing/2014/main" id="{99116E5E-CE61-E547-9318-D8F9B1DE0DAB}"/>
              </a:ext>
            </a:extLst>
          </p:cNvPr>
          <p:cNvSpPr txBox="1">
            <a:spLocks noGrp="1"/>
          </p:cNvSpPr>
          <p:nvPr>
            <p:ph type="title"/>
          </p:nvPr>
        </p:nvSpPr>
        <p:spPr>
          <a:xfrm>
            <a:off x="65716" y="126865"/>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800" b="1" dirty="0">
                <a:latin typeface="Arial" panose="020B0604020202020204" pitchFamily="34" charset="0"/>
                <a:cs typeface="Arial" panose="020B0604020202020204" pitchFamily="34" charset="0"/>
              </a:rPr>
              <a:t>1. Motivational Interviewing: </a:t>
            </a:r>
            <a:r>
              <a:rPr lang="en-US" sz="3800" b="1" u="sng" dirty="0">
                <a:latin typeface="Arial" panose="020B0604020202020204" pitchFamily="34" charset="0"/>
                <a:cs typeface="Arial" panose="020B0604020202020204" pitchFamily="34" charset="0"/>
              </a:rPr>
              <a:t>O</a:t>
            </a:r>
            <a:r>
              <a:rPr lang="en-US" sz="3800" b="1" dirty="0">
                <a:latin typeface="Arial" panose="020B0604020202020204" pitchFamily="34" charset="0"/>
                <a:cs typeface="Arial" panose="020B0604020202020204" pitchFamily="34" charset="0"/>
              </a:rPr>
              <a:t>ARS  </a:t>
            </a:r>
            <a:endParaRPr sz="3800" b="1" dirty="0">
              <a:latin typeface="Arial" panose="020B0604020202020204" pitchFamily="34" charset="0"/>
              <a:cs typeface="Arial" panose="020B0604020202020204" pitchFamily="34" charset="0"/>
            </a:endParaRPr>
          </a:p>
        </p:txBody>
      </p:sp>
      <p:sp>
        <p:nvSpPr>
          <p:cNvPr id="6" name="Google Shape;419;p50">
            <a:extLst>
              <a:ext uri="{FF2B5EF4-FFF2-40B4-BE49-F238E27FC236}">
                <a16:creationId xmlns:a16="http://schemas.microsoft.com/office/drawing/2014/main" id="{9246B890-A1B4-7B41-91F5-6FECEE9555EE}"/>
              </a:ext>
            </a:extLst>
          </p:cNvPr>
          <p:cNvSpPr txBox="1">
            <a:spLocks noGrp="1"/>
          </p:cNvSpPr>
          <p:nvPr>
            <p:ph idx="1"/>
          </p:nvPr>
        </p:nvSpPr>
        <p:spPr>
          <a:xfrm>
            <a:off x="298704" y="1005609"/>
            <a:ext cx="11594592" cy="1193708"/>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3600" b="1" u="sng" dirty="0">
                <a:latin typeface="Arial" panose="020B0604020202020204" pitchFamily="34" charset="0"/>
                <a:cs typeface="Arial" panose="020B0604020202020204" pitchFamily="34" charset="0"/>
              </a:rPr>
              <a:t>O</a:t>
            </a:r>
            <a:r>
              <a:rPr lang="en-US" sz="3600" dirty="0">
                <a:latin typeface="Arial" panose="020B0604020202020204" pitchFamily="34" charset="0"/>
                <a:cs typeface="Arial" panose="020B0604020202020204" pitchFamily="34" charset="0"/>
              </a:rPr>
              <a:t>pen-ended questions:</a:t>
            </a:r>
          </a:p>
          <a:p>
            <a:pPr marL="0" lvl="0" indent="0" algn="ctr" rtl="0">
              <a:spcBef>
                <a:spcPts val="360"/>
              </a:spcBef>
              <a:spcAft>
                <a:spcPts val="0"/>
              </a:spcAft>
              <a:buNone/>
            </a:pPr>
            <a:endParaRPr lang="en-US" sz="900" dirty="0">
              <a:latin typeface="Arial" panose="020B0604020202020204" pitchFamily="34" charset="0"/>
              <a:cs typeface="Arial" panose="020B0604020202020204" pitchFamily="34" charset="0"/>
            </a:endParaRPr>
          </a:p>
          <a:p>
            <a:pPr marL="0" lvl="0" indent="0" algn="ctr" rtl="0">
              <a:spcBef>
                <a:spcPts val="360"/>
              </a:spcBef>
              <a:spcAft>
                <a:spcPts val="0"/>
              </a:spcAft>
              <a:buNone/>
            </a:pPr>
            <a:r>
              <a:rPr lang="en-US" dirty="0">
                <a:latin typeface="Arial" panose="020B0604020202020204" pitchFamily="34" charset="0"/>
                <a:cs typeface="Arial" panose="020B0604020202020204" pitchFamily="34" charset="0"/>
              </a:rPr>
              <a:t>Questions that can NOT be answered with yes or no</a:t>
            </a:r>
            <a:endParaRPr dirty="0">
              <a:latin typeface="Arial" panose="020B0604020202020204" pitchFamily="34" charset="0"/>
              <a:cs typeface="Arial" panose="020B0604020202020204" pitchFamily="34" charset="0"/>
            </a:endParaRPr>
          </a:p>
        </p:txBody>
      </p:sp>
      <p:graphicFrame>
        <p:nvGraphicFramePr>
          <p:cNvPr id="7" name="Google Shape;412;p49">
            <a:extLst>
              <a:ext uri="{FF2B5EF4-FFF2-40B4-BE49-F238E27FC236}">
                <a16:creationId xmlns:a16="http://schemas.microsoft.com/office/drawing/2014/main" id="{60E86212-B0B7-DE46-BCD5-AC78D0A390B3}"/>
              </a:ext>
            </a:extLst>
          </p:cNvPr>
          <p:cNvGraphicFramePr/>
          <p:nvPr>
            <p:extLst>
              <p:ext uri="{D42A27DB-BD31-4B8C-83A1-F6EECF244321}">
                <p14:modId xmlns:p14="http://schemas.microsoft.com/office/powerpoint/2010/main" val="2074246539"/>
              </p:ext>
            </p:extLst>
          </p:nvPr>
        </p:nvGraphicFramePr>
        <p:xfrm>
          <a:off x="6096001" y="3852728"/>
          <a:ext cx="6095999" cy="2954194"/>
        </p:xfrm>
        <a:graphic>
          <a:graphicData uri="http://schemas.openxmlformats.org/drawingml/2006/table">
            <a:tbl>
              <a:tblPr>
                <a:noFill/>
              </a:tblPr>
              <a:tblGrid>
                <a:gridCol w="582713">
                  <a:extLst>
                    <a:ext uri="{9D8B030D-6E8A-4147-A177-3AD203B41FA5}">
                      <a16:colId xmlns:a16="http://schemas.microsoft.com/office/drawing/2014/main" val="20000"/>
                    </a:ext>
                  </a:extLst>
                </a:gridCol>
                <a:gridCol w="785421">
                  <a:extLst>
                    <a:ext uri="{9D8B030D-6E8A-4147-A177-3AD203B41FA5}">
                      <a16:colId xmlns:a16="http://schemas.microsoft.com/office/drawing/2014/main" val="20001"/>
                    </a:ext>
                  </a:extLst>
                </a:gridCol>
                <a:gridCol w="839879">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a:solidFill>
                            <a:srgbClr val="FFFFFF"/>
                          </a:solidFill>
                        </a:rPr>
                        <a:t>REFLECT</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a:solidFill>
                            <a:srgbClr val="FFFFFF"/>
                          </a:solidFill>
                        </a:rPr>
                        <a:t>AFFIRM</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8" name="Google Shape;419;p50">
            <a:extLst>
              <a:ext uri="{FF2B5EF4-FFF2-40B4-BE49-F238E27FC236}">
                <a16:creationId xmlns:a16="http://schemas.microsoft.com/office/drawing/2014/main" id="{97406035-C45F-0F49-925B-6B6B956C1EF3}"/>
              </a:ext>
            </a:extLst>
          </p:cNvPr>
          <p:cNvSpPr txBox="1">
            <a:spLocks/>
          </p:cNvSpPr>
          <p:nvPr/>
        </p:nvSpPr>
        <p:spPr>
          <a:xfrm>
            <a:off x="574205" y="2449177"/>
            <a:ext cx="5481371" cy="453079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marL="0" indent="0" algn="ctr">
              <a:buFont typeface="Calibri"/>
              <a:buNone/>
            </a:pPr>
            <a:r>
              <a:rPr lang="en-US" sz="3600" b="1" dirty="0">
                <a:solidFill>
                  <a:schemeClr val="tx1"/>
                </a:solidFill>
                <a:latin typeface="Arial" panose="020B0604020202020204" pitchFamily="34" charset="0"/>
                <a:cs typeface="Arial" panose="020B0604020202020204" pitchFamily="34" charset="0"/>
              </a:rPr>
              <a:t>Purpose:</a:t>
            </a:r>
          </a:p>
          <a:p>
            <a:pPr indent="-457200">
              <a:buClrTx/>
              <a:buSzPct val="90000"/>
            </a:pPr>
            <a:r>
              <a:rPr lang="en-US" sz="2800" dirty="0">
                <a:solidFill>
                  <a:schemeClr val="tx1"/>
                </a:solidFill>
                <a:latin typeface="Arial" panose="020B0604020202020204" pitchFamily="34" charset="0"/>
                <a:cs typeface="Arial" panose="020B0604020202020204" pitchFamily="34" charset="0"/>
              </a:rPr>
              <a:t>Probe widely for information</a:t>
            </a:r>
          </a:p>
          <a:p>
            <a:pPr indent="-4318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Uncover the person’s priorities &amp; values</a:t>
            </a:r>
          </a:p>
          <a:p>
            <a:pPr indent="-4318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Avoid ‘socially desirable’                   responses</a:t>
            </a:r>
          </a:p>
          <a:p>
            <a:pPr indent="-4318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Draw people out</a:t>
            </a:r>
          </a:p>
        </p:txBody>
      </p:sp>
      <p:sp>
        <p:nvSpPr>
          <p:cNvPr id="3" name="Rectangle 2">
            <a:extLst>
              <a:ext uri="{FF2B5EF4-FFF2-40B4-BE49-F238E27FC236}">
                <a16:creationId xmlns:a16="http://schemas.microsoft.com/office/drawing/2014/main" id="{CFDAED04-0E01-A04E-B19A-B3B56DAE43C3}"/>
              </a:ext>
            </a:extLst>
          </p:cNvPr>
          <p:cNvSpPr/>
          <p:nvPr/>
        </p:nvSpPr>
        <p:spPr>
          <a:xfrm>
            <a:off x="6102097" y="3218688"/>
            <a:ext cx="6089903"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33E5C32-9DE7-6A43-A61F-73689E10D447}"/>
              </a:ext>
            </a:extLst>
          </p:cNvPr>
          <p:cNvGrpSpPr/>
          <p:nvPr/>
        </p:nvGrpSpPr>
        <p:grpSpPr>
          <a:xfrm rot="1024156">
            <a:off x="7189075" y="2901834"/>
            <a:ext cx="3909849" cy="2072381"/>
            <a:chOff x="7598979" y="2864290"/>
            <a:chExt cx="3909849" cy="2072381"/>
          </a:xfrm>
        </p:grpSpPr>
        <p:sp>
          <p:nvSpPr>
            <p:cNvPr id="4" name="Oval 3">
              <a:extLst>
                <a:ext uri="{FF2B5EF4-FFF2-40B4-BE49-F238E27FC236}">
                  <a16:creationId xmlns:a16="http://schemas.microsoft.com/office/drawing/2014/main" id="{C313C9B7-30B3-2E49-82EA-5CF917777683}"/>
                </a:ext>
              </a:extLst>
            </p:cNvPr>
            <p:cNvSpPr/>
            <p:nvPr/>
          </p:nvSpPr>
          <p:spPr>
            <a:xfrm>
              <a:off x="7598979" y="2864290"/>
              <a:ext cx="3909849" cy="2072381"/>
            </a:xfrm>
            <a:prstGeom prst="ellipse">
              <a:avLst/>
            </a:prstGeom>
            <a:noFill/>
            <a:ln w="3175">
              <a:solidFill>
                <a:srgbClr val="862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20EB5B5-1325-6147-B040-22A7650947B9}"/>
                </a:ext>
              </a:extLst>
            </p:cNvPr>
            <p:cNvSpPr txBox="1"/>
            <p:nvPr/>
          </p:nvSpPr>
          <p:spPr>
            <a:xfrm>
              <a:off x="8229600" y="3160984"/>
              <a:ext cx="2808916" cy="1569660"/>
            </a:xfrm>
            <a:prstGeom prst="rect">
              <a:avLst/>
            </a:prstGeom>
            <a:noFill/>
          </p:spPr>
          <p:txBody>
            <a:bodyPr wrap="square" rtlCol="0">
              <a:spAutoFit/>
            </a:bodyPr>
            <a:lstStyle/>
            <a:p>
              <a:pPr algn="ctr"/>
              <a:r>
                <a:rPr lang="en-US" sz="2400" i="1" dirty="0">
                  <a:latin typeface="Arial" panose="020B0604020202020204" pitchFamily="34" charset="0"/>
                  <a:cs typeface="Arial" panose="020B0604020202020204" pitchFamily="34" charset="0"/>
                </a:rPr>
                <a:t>Open-Ended questions are the foundation of OARS</a:t>
              </a:r>
            </a:p>
          </p:txBody>
        </p:sp>
      </p:grpSp>
    </p:spTree>
    <p:extLst>
      <p:ext uri="{BB962C8B-B14F-4D97-AF65-F5344CB8AC3E}">
        <p14:creationId xmlns:p14="http://schemas.microsoft.com/office/powerpoint/2010/main" val="298329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F0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F4A2-CBCF-E332-6066-0DEC109D74C6}"/>
              </a:ext>
            </a:extLst>
          </p:cNvPr>
          <p:cNvSpPr>
            <a:spLocks noGrp="1"/>
          </p:cNvSpPr>
          <p:nvPr>
            <p:ph type="title"/>
          </p:nvPr>
        </p:nvSpPr>
        <p:spPr>
          <a:xfrm>
            <a:off x="1578810" y="85820"/>
            <a:ext cx="9778925" cy="891157"/>
          </a:xfrm>
        </p:spPr>
        <p:txBody>
          <a:bodyPr>
            <a:normAutofit/>
          </a:bodyPr>
          <a:lstStyle/>
          <a:p>
            <a:pPr algn="ctr"/>
            <a:r>
              <a:rPr lang="en-US" sz="3600" b="1" dirty="0">
                <a:latin typeface="Arial" panose="020B0604020202020204" pitchFamily="34" charset="0"/>
                <a:cs typeface="Arial" panose="020B0604020202020204" pitchFamily="34" charset="0"/>
              </a:rPr>
              <a:t>Open Ended Questions Practice</a:t>
            </a:r>
          </a:p>
        </p:txBody>
      </p:sp>
      <p:sp>
        <p:nvSpPr>
          <p:cNvPr id="4" name="Content Placeholder 2">
            <a:extLst>
              <a:ext uri="{FF2B5EF4-FFF2-40B4-BE49-F238E27FC236}">
                <a16:creationId xmlns:a16="http://schemas.microsoft.com/office/drawing/2014/main" id="{F12FFC97-DA78-C3E0-53A6-C2EA95C4598C}"/>
              </a:ext>
            </a:extLst>
          </p:cNvPr>
          <p:cNvSpPr>
            <a:spLocks noGrp="1"/>
          </p:cNvSpPr>
          <p:nvPr>
            <p:ph idx="1"/>
          </p:nvPr>
        </p:nvSpPr>
        <p:spPr>
          <a:xfrm>
            <a:off x="766953" y="1139450"/>
            <a:ext cx="10806659" cy="1206184"/>
          </a:xfrm>
        </p:spPr>
        <p:txBody>
          <a:bodyPr vert="horz" lIns="91440" tIns="45720" rIns="91440" bIns="45720" rtlCol="0" anchor="t">
            <a:noAutofit/>
          </a:bodyPr>
          <a:lstStyle/>
          <a:p>
            <a:pPr marL="0" indent="0" algn="ctr">
              <a:lnSpc>
                <a:spcPct val="100000"/>
              </a:lnSpc>
              <a:spcBef>
                <a:spcPts val="0"/>
              </a:spcBef>
              <a:buNone/>
            </a:pPr>
            <a:r>
              <a:rPr lang="en-US" sz="2200" dirty="0">
                <a:latin typeface="Arial"/>
                <a:cs typeface="Arial"/>
              </a:rPr>
              <a:t>Please pick one of the scenarios below to practice using open-ended questions.  Aim to ask your partner 5 questions or probing statements (“tell me about….”) about any of the topics below. Be sure the questions can NOT be answered with a “yes” or “no” response.</a:t>
            </a:r>
          </a:p>
          <a:p>
            <a:pPr marL="0">
              <a:lnSpc>
                <a:spcPct val="150000"/>
              </a:lnSpc>
            </a:pPr>
            <a:endParaRPr lang="en-US" sz="2200" dirty="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21D0B7-79D0-6832-BD8C-878CF20B52E3}"/>
              </a:ext>
            </a:extLst>
          </p:cNvPr>
          <p:cNvSpPr txBox="1"/>
          <p:nvPr/>
        </p:nvSpPr>
        <p:spPr>
          <a:xfrm>
            <a:off x="861220" y="2888974"/>
            <a:ext cx="11214104" cy="3780540"/>
          </a:xfrm>
          <a:prstGeom prst="rect">
            <a:avLst/>
          </a:prstGeom>
          <a:noFill/>
        </p:spPr>
        <p:txBody>
          <a:bodyPr vert="horz" lIns="91440" tIns="45720" rIns="91440" bIns="45720" rtlCol="0" anchor="t">
            <a:normAutofit fontScale="92500" lnSpcReduction="10000"/>
          </a:bodyPr>
          <a:lstStyle/>
          <a:p>
            <a:pPr algn="ctr">
              <a:lnSpc>
                <a:spcPct val="90000"/>
              </a:lnSpc>
              <a:spcAft>
                <a:spcPts val="600"/>
              </a:spcAft>
            </a:pPr>
            <a:r>
              <a:rPr lang="en-US" sz="2800" b="1" dirty="0">
                <a:latin typeface="Arial" panose="020B0604020202020204" pitchFamily="34" charset="0"/>
                <a:cs typeface="Arial" panose="020B0604020202020204" pitchFamily="34" charset="0"/>
              </a:rPr>
              <a:t>Your partner….</a:t>
            </a:r>
          </a:p>
          <a:p>
            <a:pPr algn="ctr">
              <a:lnSpc>
                <a:spcPct val="90000"/>
              </a:lnSpc>
              <a:spcAft>
                <a:spcPts val="600"/>
              </a:spcAft>
            </a:pPr>
            <a:endParaRPr lang="en-US" sz="2200" dirty="0">
              <a:latin typeface="Arial" panose="020B0604020202020204" pitchFamily="34" charset="0"/>
              <a:cs typeface="Arial" panose="020B0604020202020204" pitchFamily="34" charset="0"/>
            </a:endParaRPr>
          </a:p>
          <a:p>
            <a:pPr lvl="0">
              <a:lnSpc>
                <a:spcPct val="90000"/>
              </a:lnSpc>
              <a:spcAft>
                <a:spcPts val="600"/>
              </a:spcAft>
            </a:pPr>
            <a:r>
              <a:rPr lang="en-US" sz="2200" dirty="0">
                <a:latin typeface="Arial" panose="020B0604020202020204" pitchFamily="34" charset="0"/>
                <a:cs typeface="Arial" panose="020B0604020202020204" pitchFamily="34" charset="0"/>
              </a:rPr>
              <a:t>….went to a concert last night. Learn all you can about it!</a:t>
            </a:r>
          </a:p>
          <a:p>
            <a:pPr>
              <a:lnSpc>
                <a:spcPct val="90000"/>
              </a:lnSpc>
              <a:spcAft>
                <a:spcPts val="600"/>
              </a:spcAft>
            </a:pPr>
            <a:endParaRPr lang="en-US" sz="2200" dirty="0">
              <a:latin typeface="Arial" panose="020B0604020202020204" pitchFamily="34" charset="0"/>
              <a:cs typeface="Arial" panose="020B0604020202020204" pitchFamily="34" charset="0"/>
            </a:endParaRPr>
          </a:p>
          <a:p>
            <a:pPr lvl="0">
              <a:lnSpc>
                <a:spcPct val="90000"/>
              </a:lnSpc>
              <a:spcAft>
                <a:spcPts val="600"/>
              </a:spcAft>
            </a:pPr>
            <a:r>
              <a:rPr lang="en-US" sz="2200" dirty="0">
                <a:latin typeface="Arial" panose="020B0604020202020204" pitchFamily="34" charset="0"/>
                <a:cs typeface="Arial" panose="020B0604020202020204" pitchFamily="34" charset="0"/>
              </a:rPr>
              <a:t>….. is moving to a new town – learn all you can about why they are moving and why to that particular town.</a:t>
            </a:r>
          </a:p>
          <a:p>
            <a:pPr>
              <a:lnSpc>
                <a:spcPct val="90000"/>
              </a:lnSpc>
              <a:spcAft>
                <a:spcPts val="600"/>
              </a:spcAft>
            </a:pPr>
            <a:endParaRPr lang="en-US" sz="2200" dirty="0">
              <a:latin typeface="Arial" panose="020B0604020202020204" pitchFamily="34" charset="0"/>
              <a:cs typeface="Arial" panose="020B0604020202020204" pitchFamily="34" charset="0"/>
            </a:endParaRPr>
          </a:p>
          <a:p>
            <a:pPr lvl="0">
              <a:lnSpc>
                <a:spcPct val="90000"/>
              </a:lnSpc>
              <a:spcAft>
                <a:spcPts val="600"/>
              </a:spcAft>
            </a:pPr>
            <a:r>
              <a:rPr lang="en-US" sz="2200" dirty="0">
                <a:latin typeface="Arial" panose="020B0604020202020204" pitchFamily="34" charset="0"/>
                <a:cs typeface="Arial" panose="020B0604020202020204" pitchFamily="34" charset="0"/>
              </a:rPr>
              <a:t>….started a new job in a new field – learn about this change and what prompted it.</a:t>
            </a:r>
          </a:p>
          <a:p>
            <a:pPr>
              <a:lnSpc>
                <a:spcPct val="90000"/>
              </a:lnSpc>
              <a:spcAft>
                <a:spcPts val="600"/>
              </a:spcAft>
            </a:pPr>
            <a:endParaRPr lang="en-US" sz="2200" dirty="0">
              <a:latin typeface="Arial" panose="020B0604020202020204" pitchFamily="34" charset="0"/>
              <a:cs typeface="Arial" panose="020B0604020202020204" pitchFamily="34" charset="0"/>
            </a:endParaRPr>
          </a:p>
          <a:p>
            <a:pPr>
              <a:lnSpc>
                <a:spcPct val="90000"/>
              </a:lnSpc>
              <a:spcAft>
                <a:spcPts val="600"/>
              </a:spcAft>
            </a:pPr>
            <a:r>
              <a:rPr lang="en-US" sz="2200" dirty="0">
                <a:latin typeface="Arial" panose="020B0604020202020204" pitchFamily="34" charset="0"/>
                <a:cs typeface="Arial" panose="020B0604020202020204" pitchFamily="34" charset="0"/>
              </a:rPr>
              <a:t>…has just returned from vacation. Learn all you can about why they chose that type of vacation and how it went.</a:t>
            </a:r>
          </a:p>
          <a:p>
            <a:pPr indent="-228600">
              <a:lnSpc>
                <a:spcPct val="90000"/>
              </a:lnSpc>
              <a:spcAft>
                <a:spcPts val="600"/>
              </a:spcAft>
              <a:buFont typeface="Arial" panose="020B0604020202020204" pitchFamily="34" charset="0"/>
              <a:buChar char="•"/>
            </a:pP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966206D-7BB7-3686-4C8A-CC0C35CBF1FC}"/>
              </a:ext>
            </a:extLst>
          </p:cNvPr>
          <p:cNvSpPr/>
          <p:nvPr/>
        </p:nvSpPr>
        <p:spPr>
          <a:xfrm>
            <a:off x="629967" y="938452"/>
            <a:ext cx="11080631" cy="175173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938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B3F462-95FF-4B4B-964B-209BD5F5660D}"/>
              </a:ext>
            </a:extLst>
          </p:cNvPr>
          <p:cNvSpPr txBox="1"/>
          <p:nvPr/>
        </p:nvSpPr>
        <p:spPr>
          <a:xfrm>
            <a:off x="6513438" y="1329216"/>
            <a:ext cx="5460458" cy="1077218"/>
          </a:xfrm>
          <a:prstGeom prst="rect">
            <a:avLst/>
          </a:prstGeom>
          <a:solidFill>
            <a:srgbClr val="862977"/>
          </a:solidFill>
        </p:spPr>
        <p:txBody>
          <a:bodyPr wrap="square" rtlCol="0">
            <a:spAutoFit/>
          </a:bodyPr>
          <a:lstStyle/>
          <a:p>
            <a:pPr lvl="0" algn="ctr"/>
            <a:r>
              <a:rPr lang="en-US" sz="3200" dirty="0">
                <a:solidFill>
                  <a:schemeClr val="bg1"/>
                </a:solidFill>
                <a:latin typeface="Arial" panose="020B0604020202020204" pitchFamily="34" charset="0"/>
                <a:cs typeface="Arial" panose="020B0604020202020204" pitchFamily="34" charset="0"/>
              </a:rPr>
              <a:t>What are your thoughts about your smoking?</a:t>
            </a:r>
          </a:p>
        </p:txBody>
      </p:sp>
      <p:grpSp>
        <p:nvGrpSpPr>
          <p:cNvPr id="20" name="Group 19">
            <a:extLst>
              <a:ext uri="{FF2B5EF4-FFF2-40B4-BE49-F238E27FC236}">
                <a16:creationId xmlns:a16="http://schemas.microsoft.com/office/drawing/2014/main" id="{A122F698-7D22-1141-8ABC-96702E0E8FFC}"/>
              </a:ext>
            </a:extLst>
          </p:cNvPr>
          <p:cNvGrpSpPr/>
          <p:nvPr/>
        </p:nvGrpSpPr>
        <p:grpSpPr>
          <a:xfrm>
            <a:off x="298315" y="1329216"/>
            <a:ext cx="6215123" cy="1077218"/>
            <a:chOff x="298315" y="1329216"/>
            <a:chExt cx="6215123" cy="1077218"/>
          </a:xfrm>
        </p:grpSpPr>
        <p:sp>
          <p:nvSpPr>
            <p:cNvPr id="5" name="TextBox 4">
              <a:extLst>
                <a:ext uri="{FF2B5EF4-FFF2-40B4-BE49-F238E27FC236}">
                  <a16:creationId xmlns:a16="http://schemas.microsoft.com/office/drawing/2014/main" id="{1BFE1305-00DD-194D-902B-10BF809E9173}"/>
                </a:ext>
              </a:extLst>
            </p:cNvPr>
            <p:cNvSpPr txBox="1"/>
            <p:nvPr/>
          </p:nvSpPr>
          <p:spPr>
            <a:xfrm>
              <a:off x="298315" y="1329216"/>
              <a:ext cx="4798977" cy="1077218"/>
            </a:xfrm>
            <a:prstGeom prst="rect">
              <a:avLst/>
            </a:prstGeom>
            <a:solidFill>
              <a:srgbClr val="862977"/>
            </a:solid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Do you want to quit smoking?</a:t>
              </a:r>
            </a:p>
          </p:txBody>
        </p:sp>
        <p:cxnSp>
          <p:nvCxnSpPr>
            <p:cNvPr id="11" name="Straight Arrow Connector 10">
              <a:extLst>
                <a:ext uri="{FF2B5EF4-FFF2-40B4-BE49-F238E27FC236}">
                  <a16:creationId xmlns:a16="http://schemas.microsoft.com/office/drawing/2014/main" id="{C9E4A6BF-C7CD-6640-BCB1-3CA7143058FB}"/>
                </a:ext>
              </a:extLst>
            </p:cNvPr>
            <p:cNvCxnSpPr>
              <a:cxnSpLocks/>
              <a:endCxn id="8" idx="1"/>
            </p:cNvCxnSpPr>
            <p:nvPr/>
          </p:nvCxnSpPr>
          <p:spPr>
            <a:xfrm>
              <a:off x="5136204" y="1867825"/>
              <a:ext cx="1377234"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9" name="TextBox 8">
            <a:extLst>
              <a:ext uri="{FF2B5EF4-FFF2-40B4-BE49-F238E27FC236}">
                <a16:creationId xmlns:a16="http://schemas.microsoft.com/office/drawing/2014/main" id="{BBF95C68-6CA9-814C-B424-D0788EA9E311}"/>
              </a:ext>
            </a:extLst>
          </p:cNvPr>
          <p:cNvSpPr txBox="1"/>
          <p:nvPr/>
        </p:nvSpPr>
        <p:spPr>
          <a:xfrm>
            <a:off x="6513438" y="2807492"/>
            <a:ext cx="5460458" cy="1077218"/>
          </a:xfrm>
          <a:prstGeom prst="rect">
            <a:avLst/>
          </a:prstGeom>
          <a:solidFill>
            <a:srgbClr val="862977"/>
          </a:solidFill>
        </p:spPr>
        <p:txBody>
          <a:bodyPr wrap="square" rtlCol="0">
            <a:spAutoFit/>
          </a:bodyPr>
          <a:lstStyle/>
          <a:p>
            <a:pPr algn="ctr"/>
            <a:r>
              <a:rPr lang="en-US" sz="3200">
                <a:solidFill>
                  <a:schemeClr val="bg1"/>
                </a:solidFill>
                <a:latin typeface="Arial" panose="020B0604020202020204" pitchFamily="34" charset="0"/>
                <a:cs typeface="Arial" panose="020B0604020202020204" pitchFamily="34" charset="0"/>
              </a:rPr>
              <a:t>What do you like </a:t>
            </a:r>
          </a:p>
          <a:p>
            <a:pPr algn="ctr"/>
            <a:r>
              <a:rPr lang="en-US" sz="3200">
                <a:solidFill>
                  <a:schemeClr val="bg1"/>
                </a:solidFill>
                <a:latin typeface="Arial" panose="020B0604020202020204" pitchFamily="34" charset="0"/>
                <a:cs typeface="Arial" panose="020B0604020202020204" pitchFamily="34" charset="0"/>
              </a:rPr>
              <a:t>about using pot?</a:t>
            </a:r>
          </a:p>
        </p:txBody>
      </p:sp>
      <p:grpSp>
        <p:nvGrpSpPr>
          <p:cNvPr id="21" name="Group 20">
            <a:extLst>
              <a:ext uri="{FF2B5EF4-FFF2-40B4-BE49-F238E27FC236}">
                <a16:creationId xmlns:a16="http://schemas.microsoft.com/office/drawing/2014/main" id="{D66A481A-54E9-E64E-BE8C-ED2DE07930FA}"/>
              </a:ext>
            </a:extLst>
          </p:cNvPr>
          <p:cNvGrpSpPr/>
          <p:nvPr/>
        </p:nvGrpSpPr>
        <p:grpSpPr>
          <a:xfrm>
            <a:off x="297121" y="2992937"/>
            <a:ext cx="6216317" cy="1077218"/>
            <a:chOff x="297121" y="2992937"/>
            <a:chExt cx="6216317" cy="1077218"/>
          </a:xfrm>
        </p:grpSpPr>
        <p:sp>
          <p:nvSpPr>
            <p:cNvPr id="7" name="TextBox 6">
              <a:extLst>
                <a:ext uri="{FF2B5EF4-FFF2-40B4-BE49-F238E27FC236}">
                  <a16:creationId xmlns:a16="http://schemas.microsoft.com/office/drawing/2014/main" id="{A078D7D0-A135-C944-B7A0-C68940628997}"/>
                </a:ext>
              </a:extLst>
            </p:cNvPr>
            <p:cNvSpPr txBox="1"/>
            <p:nvPr/>
          </p:nvSpPr>
          <p:spPr>
            <a:xfrm>
              <a:off x="297121" y="2992937"/>
              <a:ext cx="4798977" cy="1077218"/>
            </a:xfrm>
            <a:prstGeom prst="rect">
              <a:avLst/>
            </a:prstGeom>
            <a:solidFill>
              <a:srgbClr val="862977"/>
            </a:solidFill>
          </p:spPr>
          <p:txBody>
            <a:bodyPr wrap="square" rtlCol="0">
              <a:spAutoFit/>
            </a:bodyPr>
            <a:lstStyle/>
            <a:p>
              <a:pPr lvl="0" algn="ctr"/>
              <a:r>
                <a:rPr lang="en-US" sz="3200">
                  <a:solidFill>
                    <a:schemeClr val="bg1"/>
                  </a:solidFill>
                  <a:latin typeface="Arial" panose="020B0604020202020204" pitchFamily="34" charset="0"/>
                  <a:cs typeface="Arial" panose="020B0604020202020204" pitchFamily="34" charset="0"/>
                </a:rPr>
                <a:t>Do you smoke a lot of pot?</a:t>
              </a:r>
            </a:p>
          </p:txBody>
        </p:sp>
        <p:cxnSp>
          <p:nvCxnSpPr>
            <p:cNvPr id="13" name="Straight Arrow Connector 12">
              <a:extLst>
                <a:ext uri="{FF2B5EF4-FFF2-40B4-BE49-F238E27FC236}">
                  <a16:creationId xmlns:a16="http://schemas.microsoft.com/office/drawing/2014/main" id="{47CED151-9956-834C-9666-7B6CB6BEE85E}"/>
                </a:ext>
              </a:extLst>
            </p:cNvPr>
            <p:cNvCxnSpPr>
              <a:cxnSpLocks/>
            </p:cNvCxnSpPr>
            <p:nvPr/>
          </p:nvCxnSpPr>
          <p:spPr>
            <a:xfrm>
              <a:off x="5136204" y="3338743"/>
              <a:ext cx="1377234"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8" name="TextBox 17">
            <a:extLst>
              <a:ext uri="{FF2B5EF4-FFF2-40B4-BE49-F238E27FC236}">
                <a16:creationId xmlns:a16="http://schemas.microsoft.com/office/drawing/2014/main" id="{00F9695B-777F-9840-BC48-87B5E0129F3E}"/>
              </a:ext>
            </a:extLst>
          </p:cNvPr>
          <p:cNvSpPr txBox="1"/>
          <p:nvPr/>
        </p:nvSpPr>
        <p:spPr>
          <a:xfrm>
            <a:off x="6473332" y="4415961"/>
            <a:ext cx="5460458" cy="1077218"/>
          </a:xfrm>
          <a:prstGeom prst="rect">
            <a:avLst/>
          </a:prstGeom>
          <a:solidFill>
            <a:srgbClr val="862977"/>
          </a:solidFill>
        </p:spPr>
        <p:txBody>
          <a:bodyPr wrap="square" rtlCol="0">
            <a:spAutoFit/>
          </a:bodyPr>
          <a:lstStyle/>
          <a:p>
            <a:pPr algn="ctr"/>
            <a:r>
              <a:rPr lang="en-US" sz="3200">
                <a:solidFill>
                  <a:schemeClr val="bg1"/>
                </a:solidFill>
                <a:latin typeface="Arial" panose="020B0604020202020204" pitchFamily="34" charset="0"/>
                <a:cs typeface="Arial" panose="020B0604020202020204" pitchFamily="34" charset="0"/>
              </a:rPr>
              <a:t>What are your concerns about stopping using heroin?</a:t>
            </a:r>
          </a:p>
        </p:txBody>
      </p:sp>
      <p:grpSp>
        <p:nvGrpSpPr>
          <p:cNvPr id="22" name="Group 21">
            <a:extLst>
              <a:ext uri="{FF2B5EF4-FFF2-40B4-BE49-F238E27FC236}">
                <a16:creationId xmlns:a16="http://schemas.microsoft.com/office/drawing/2014/main" id="{E0DE1C1E-38A9-CA42-A71C-25D8CF52FDD5}"/>
              </a:ext>
            </a:extLst>
          </p:cNvPr>
          <p:cNvGrpSpPr/>
          <p:nvPr/>
        </p:nvGrpSpPr>
        <p:grpSpPr>
          <a:xfrm>
            <a:off x="258210" y="4410069"/>
            <a:ext cx="6215122" cy="1077218"/>
            <a:chOff x="258210" y="4410069"/>
            <a:chExt cx="6215122" cy="1077218"/>
          </a:xfrm>
        </p:grpSpPr>
        <p:sp>
          <p:nvSpPr>
            <p:cNvPr id="17" name="TextBox 16">
              <a:extLst>
                <a:ext uri="{FF2B5EF4-FFF2-40B4-BE49-F238E27FC236}">
                  <a16:creationId xmlns:a16="http://schemas.microsoft.com/office/drawing/2014/main" id="{13985F57-3F5A-2A49-A7BA-44CEB8DCFF7D}"/>
                </a:ext>
              </a:extLst>
            </p:cNvPr>
            <p:cNvSpPr txBox="1"/>
            <p:nvPr/>
          </p:nvSpPr>
          <p:spPr>
            <a:xfrm>
              <a:off x="258210" y="4410069"/>
              <a:ext cx="4798977" cy="1077218"/>
            </a:xfrm>
            <a:prstGeom prst="rect">
              <a:avLst/>
            </a:prstGeom>
            <a:solidFill>
              <a:srgbClr val="862977"/>
            </a:solidFill>
          </p:spPr>
          <p:txBody>
            <a:bodyPr wrap="square" rtlCol="0">
              <a:spAutoFit/>
            </a:bodyPr>
            <a:lstStyle/>
            <a:p>
              <a:pPr lvl="0" algn="ctr"/>
              <a:r>
                <a:rPr lang="en-US" sz="3200">
                  <a:solidFill>
                    <a:schemeClr val="bg1"/>
                  </a:solidFill>
                  <a:latin typeface="Arial" panose="020B0604020202020204" pitchFamily="34" charset="0"/>
                  <a:cs typeface="Arial" panose="020B0604020202020204" pitchFamily="34" charset="0"/>
                </a:rPr>
                <a:t>Don’t you want to stop using substances??</a:t>
              </a:r>
            </a:p>
          </p:txBody>
        </p:sp>
        <p:cxnSp>
          <p:nvCxnSpPr>
            <p:cNvPr id="19" name="Straight Arrow Connector 18">
              <a:extLst>
                <a:ext uri="{FF2B5EF4-FFF2-40B4-BE49-F238E27FC236}">
                  <a16:creationId xmlns:a16="http://schemas.microsoft.com/office/drawing/2014/main" id="{90B4CA33-EE83-B848-9578-9B6505CB5B6A}"/>
                </a:ext>
              </a:extLst>
            </p:cNvPr>
            <p:cNvCxnSpPr>
              <a:cxnSpLocks/>
            </p:cNvCxnSpPr>
            <p:nvPr/>
          </p:nvCxnSpPr>
          <p:spPr>
            <a:xfrm>
              <a:off x="5096098" y="4948678"/>
              <a:ext cx="1377234"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9936EA83-FE4B-4402-A31E-D1D438D32ED8}"/>
              </a:ext>
            </a:extLst>
          </p:cNvPr>
          <p:cNvSpPr txBox="1"/>
          <p:nvPr/>
        </p:nvSpPr>
        <p:spPr>
          <a:xfrm>
            <a:off x="430857" y="248747"/>
            <a:ext cx="1133028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a:t>
            </a:r>
            <a:r>
              <a:rPr lang="en-US" sz="3600" b="1" u="sng" dirty="0">
                <a:latin typeface="Arial" panose="020B0604020202020204" pitchFamily="34" charset="0"/>
                <a:cs typeface="Arial" panose="020B0604020202020204" pitchFamily="34" charset="0"/>
              </a:rPr>
              <a:t>Yes / No</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vs. 	         </a:t>
            </a:r>
            <a:r>
              <a:rPr lang="en-US" sz="3600" b="1" u="sng" dirty="0">
                <a:latin typeface="Arial" panose="020B0604020202020204" pitchFamily="34" charset="0"/>
                <a:cs typeface="Arial" panose="020B0604020202020204" pitchFamily="34" charset="0"/>
              </a:rPr>
              <a:t>Open-Ended</a:t>
            </a:r>
          </a:p>
        </p:txBody>
      </p:sp>
    </p:spTree>
    <p:extLst>
      <p:ext uri="{BB962C8B-B14F-4D97-AF65-F5344CB8AC3E}">
        <p14:creationId xmlns:p14="http://schemas.microsoft.com/office/powerpoint/2010/main" val="2753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port, riding, water, man&#10;&#10;Description automatically generated">
            <a:extLst>
              <a:ext uri="{FF2B5EF4-FFF2-40B4-BE49-F238E27FC236}">
                <a16:creationId xmlns:a16="http://schemas.microsoft.com/office/drawing/2014/main" id="{BA48DDAD-82EA-B548-AEC8-2AEFA42FDB4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21245" y="10"/>
            <a:ext cx="12191980" cy="6857990"/>
          </a:xfrm>
          <a:prstGeom prst="rect">
            <a:avLst/>
          </a:prstGeom>
        </p:spPr>
      </p:pic>
      <p:sp>
        <p:nvSpPr>
          <p:cNvPr id="3" name="Rectangle 2">
            <a:extLst>
              <a:ext uri="{FF2B5EF4-FFF2-40B4-BE49-F238E27FC236}">
                <a16:creationId xmlns:a16="http://schemas.microsoft.com/office/drawing/2014/main" id="{6ABC113C-1123-1147-A3E3-0EC6CC886DC1}"/>
              </a:ext>
            </a:extLst>
          </p:cNvPr>
          <p:cNvSpPr/>
          <p:nvPr/>
        </p:nvSpPr>
        <p:spPr>
          <a:xfrm>
            <a:off x="7222717" y="332950"/>
            <a:ext cx="5235983" cy="104340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u="sng" kern="1200" dirty="0">
                <a:solidFill>
                  <a:schemeClr val="tx1"/>
                </a:solidFill>
                <a:latin typeface="Arial" panose="020B0604020202020204" pitchFamily="34" charset="0"/>
                <a:ea typeface="+mj-ea"/>
                <a:cs typeface="Arial" panose="020B0604020202020204" pitchFamily="34" charset="0"/>
              </a:rPr>
              <a:t>NOT</a:t>
            </a:r>
            <a:r>
              <a:rPr lang="en-US" sz="3600" b="1" kern="1200" dirty="0">
                <a:solidFill>
                  <a:schemeClr val="tx1"/>
                </a:solidFill>
                <a:latin typeface="Arial" panose="020B0604020202020204" pitchFamily="34" charset="0"/>
                <a:ea typeface="+mj-ea"/>
                <a:cs typeface="Arial" panose="020B0604020202020204" pitchFamily="34" charset="0"/>
              </a:rPr>
              <a:t> Our Objectives!</a:t>
            </a:r>
          </a:p>
        </p:txBody>
      </p:sp>
      <p:sp>
        <p:nvSpPr>
          <p:cNvPr id="4" name="TextBox 3">
            <a:extLst>
              <a:ext uri="{FF2B5EF4-FFF2-40B4-BE49-F238E27FC236}">
                <a16:creationId xmlns:a16="http://schemas.microsoft.com/office/drawing/2014/main" id="{37CED084-28BC-8C4B-BCB4-EABBFD086D89}"/>
              </a:ext>
            </a:extLst>
          </p:cNvPr>
          <p:cNvSpPr txBox="1"/>
          <p:nvPr/>
        </p:nvSpPr>
        <p:spPr>
          <a:xfrm>
            <a:off x="7369313" y="1509273"/>
            <a:ext cx="4683533" cy="3222171"/>
          </a:xfrm>
          <a:prstGeom prst="rect">
            <a:avLst/>
          </a:prstGeom>
        </p:spPr>
        <p:txBody>
          <a:bodyPr vert="horz" lIns="91440" tIns="45720" rIns="91440" bIns="45720" rtlCol="0" anchor="t">
            <a:normAutofit fontScale="92500" lnSpcReduction="10000"/>
          </a:bodyPr>
          <a:lstStyle/>
          <a:p>
            <a:pPr marL="457200" lvl="0" indent="-228600">
              <a:lnSpc>
                <a:spcPct val="90000"/>
              </a:lnSpc>
              <a:spcAft>
                <a:spcPts val="600"/>
              </a:spcAft>
              <a:buClr>
                <a:srgbClr val="000000"/>
              </a:buClr>
              <a:buSzPts val="3800"/>
              <a:buFont typeface="Arial" panose="020B0604020202020204" pitchFamily="34" charset="0"/>
              <a:buChar char="•"/>
            </a:pPr>
            <a:r>
              <a:rPr lang="en-US" sz="3000" kern="1200" dirty="0">
                <a:solidFill>
                  <a:schemeClr val="tx1"/>
                </a:solidFill>
                <a:latin typeface="Arial" panose="020B0604020202020204" pitchFamily="34" charset="0"/>
                <a:cs typeface="Arial" panose="020B0604020202020204" pitchFamily="34" charset="0"/>
              </a:rPr>
              <a:t>Turn you into therapists or substance-use counselors</a:t>
            </a:r>
          </a:p>
          <a:p>
            <a:pPr marL="457200" lvl="0" indent="-228600">
              <a:lnSpc>
                <a:spcPct val="90000"/>
              </a:lnSpc>
              <a:spcAft>
                <a:spcPts val="600"/>
              </a:spcAft>
              <a:buClr>
                <a:srgbClr val="000000"/>
              </a:buClr>
              <a:buSzPts val="3800"/>
              <a:buFont typeface="Arial" panose="020B0604020202020204" pitchFamily="34" charset="0"/>
              <a:buChar char="•"/>
            </a:pPr>
            <a:r>
              <a:rPr lang="en-US" sz="3000" kern="1200" dirty="0">
                <a:solidFill>
                  <a:schemeClr val="tx1"/>
                </a:solidFill>
                <a:latin typeface="Arial" panose="020B0604020202020204" pitchFamily="34" charset="0"/>
                <a:cs typeface="Arial" panose="020B0604020202020204" pitchFamily="34" charset="0"/>
              </a:rPr>
              <a:t>Turn you into a super-hero who gets everyone into treatment</a:t>
            </a:r>
          </a:p>
          <a:p>
            <a:pPr marL="457200" lvl="0" indent="-228600">
              <a:lnSpc>
                <a:spcPct val="90000"/>
              </a:lnSpc>
              <a:spcAft>
                <a:spcPts val="600"/>
              </a:spcAft>
              <a:buClr>
                <a:srgbClr val="000000"/>
              </a:buClr>
              <a:buSzPts val="3800"/>
              <a:buFont typeface="Arial" panose="020B0604020202020204" pitchFamily="34" charset="0"/>
              <a:buChar char="•"/>
            </a:pPr>
            <a:r>
              <a:rPr lang="en-US" sz="3000" kern="1200" dirty="0">
                <a:solidFill>
                  <a:schemeClr val="tx1"/>
                </a:solidFill>
                <a:latin typeface="Arial" panose="020B0604020202020204" pitchFamily="34" charset="0"/>
                <a:cs typeface="Arial" panose="020B0604020202020204" pitchFamily="34" charset="0"/>
              </a:rPr>
              <a:t>Expect you to walk on water</a:t>
            </a:r>
          </a:p>
          <a:p>
            <a:pPr indent="-228600">
              <a:lnSpc>
                <a:spcPct val="90000"/>
              </a:lnSpc>
              <a:spcAft>
                <a:spcPts val="600"/>
              </a:spcAft>
              <a:buFont typeface="Arial" panose="020B0604020202020204" pitchFamily="34" charset="0"/>
              <a:buChar char="•"/>
            </a:pPr>
            <a:endParaRPr lang="en-US" sz="1800"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02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11416F-2FE8-DB49-BE1A-ADC6537BA5DE}"/>
              </a:ext>
            </a:extLst>
          </p:cNvPr>
          <p:cNvSpPr txBox="1"/>
          <p:nvPr/>
        </p:nvSpPr>
        <p:spPr>
          <a:xfrm>
            <a:off x="6114049" y="1227616"/>
            <a:ext cx="5838984" cy="1384995"/>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Can you tell me about how your substance use has affected you      or those around you? </a:t>
            </a:r>
          </a:p>
        </p:txBody>
      </p:sp>
      <p:grpSp>
        <p:nvGrpSpPr>
          <p:cNvPr id="17" name="Group 16">
            <a:extLst>
              <a:ext uri="{FF2B5EF4-FFF2-40B4-BE49-F238E27FC236}">
                <a16:creationId xmlns:a16="http://schemas.microsoft.com/office/drawing/2014/main" id="{1983FD69-D4CC-0A4F-9603-FBDEDDD5F9CF}"/>
              </a:ext>
            </a:extLst>
          </p:cNvPr>
          <p:cNvGrpSpPr/>
          <p:nvPr/>
        </p:nvGrpSpPr>
        <p:grpSpPr>
          <a:xfrm>
            <a:off x="197241" y="1361619"/>
            <a:ext cx="5818262" cy="954107"/>
            <a:chOff x="218104" y="1361619"/>
            <a:chExt cx="5818262" cy="954107"/>
          </a:xfrm>
        </p:grpSpPr>
        <p:sp>
          <p:nvSpPr>
            <p:cNvPr id="5" name="TextBox 4">
              <a:extLst>
                <a:ext uri="{FF2B5EF4-FFF2-40B4-BE49-F238E27FC236}">
                  <a16:creationId xmlns:a16="http://schemas.microsoft.com/office/drawing/2014/main" id="{2D5FEB77-FFE6-664C-9EBD-6DF58CCB7A66}"/>
                </a:ext>
              </a:extLst>
            </p:cNvPr>
            <p:cNvSpPr txBox="1"/>
            <p:nvPr/>
          </p:nvSpPr>
          <p:spPr>
            <a:xfrm>
              <a:off x="218104" y="1361619"/>
              <a:ext cx="4798977" cy="954107"/>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Have you had problems with substance use before?</a:t>
              </a:r>
            </a:p>
          </p:txBody>
        </p:sp>
        <p:cxnSp>
          <p:nvCxnSpPr>
            <p:cNvPr id="7" name="Straight Arrow Connector 6">
              <a:extLst>
                <a:ext uri="{FF2B5EF4-FFF2-40B4-BE49-F238E27FC236}">
                  <a16:creationId xmlns:a16="http://schemas.microsoft.com/office/drawing/2014/main" id="{E9CCD5E3-44EE-3C48-BA0D-9211C9890BA5}"/>
                </a:ext>
              </a:extLst>
            </p:cNvPr>
            <p:cNvCxnSpPr>
              <a:cxnSpLocks/>
            </p:cNvCxnSpPr>
            <p:nvPr/>
          </p:nvCxnSpPr>
          <p:spPr>
            <a:xfrm>
              <a:off x="5076570" y="1867825"/>
              <a:ext cx="959796"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2" name="TextBox 11">
            <a:extLst>
              <a:ext uri="{FF2B5EF4-FFF2-40B4-BE49-F238E27FC236}">
                <a16:creationId xmlns:a16="http://schemas.microsoft.com/office/drawing/2014/main" id="{02DA4EF8-8347-E944-B27D-6F0591BB267C}"/>
              </a:ext>
            </a:extLst>
          </p:cNvPr>
          <p:cNvSpPr txBox="1"/>
          <p:nvPr/>
        </p:nvSpPr>
        <p:spPr>
          <a:xfrm>
            <a:off x="6114049" y="3097840"/>
            <a:ext cx="5838984" cy="954107"/>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What do you think about the      idea of recovery? </a:t>
            </a:r>
          </a:p>
        </p:txBody>
      </p:sp>
      <p:grpSp>
        <p:nvGrpSpPr>
          <p:cNvPr id="18" name="Group 17">
            <a:extLst>
              <a:ext uri="{FF2B5EF4-FFF2-40B4-BE49-F238E27FC236}">
                <a16:creationId xmlns:a16="http://schemas.microsoft.com/office/drawing/2014/main" id="{03FCF12F-91B4-C14F-9D53-22370666BD11}"/>
              </a:ext>
            </a:extLst>
          </p:cNvPr>
          <p:cNvGrpSpPr/>
          <p:nvPr/>
        </p:nvGrpSpPr>
        <p:grpSpPr>
          <a:xfrm>
            <a:off x="159028" y="3009849"/>
            <a:ext cx="5817563" cy="954107"/>
            <a:chOff x="179891" y="3009849"/>
            <a:chExt cx="5817563" cy="954107"/>
          </a:xfrm>
        </p:grpSpPr>
        <p:sp>
          <p:nvSpPr>
            <p:cNvPr id="11" name="TextBox 10">
              <a:extLst>
                <a:ext uri="{FF2B5EF4-FFF2-40B4-BE49-F238E27FC236}">
                  <a16:creationId xmlns:a16="http://schemas.microsoft.com/office/drawing/2014/main" id="{9A002902-90CD-6D45-BDC4-BEF79CE810A8}"/>
                </a:ext>
              </a:extLst>
            </p:cNvPr>
            <p:cNvSpPr txBox="1"/>
            <p:nvPr/>
          </p:nvSpPr>
          <p:spPr>
            <a:xfrm>
              <a:off x="179891" y="3009849"/>
              <a:ext cx="4798977" cy="954107"/>
            </a:xfrm>
            <a:prstGeom prst="rect">
              <a:avLst/>
            </a:prstGeom>
            <a:solidFill>
              <a:srgbClr val="862977"/>
            </a:solid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Do you want to go </a:t>
              </a:r>
            </a:p>
            <a:p>
              <a:pPr algn="ctr"/>
              <a:r>
                <a:rPr lang="en-US" sz="2800">
                  <a:solidFill>
                    <a:schemeClr val="bg1"/>
                  </a:solidFill>
                  <a:latin typeface="Arial" panose="020B0604020202020204" pitchFamily="34" charset="0"/>
                  <a:cs typeface="Arial" panose="020B0604020202020204" pitchFamily="34" charset="0"/>
                </a:rPr>
                <a:t>to rehab?</a:t>
              </a:r>
            </a:p>
          </p:txBody>
        </p:sp>
        <p:cxnSp>
          <p:nvCxnSpPr>
            <p:cNvPr id="13" name="Straight Arrow Connector 12">
              <a:extLst>
                <a:ext uri="{FF2B5EF4-FFF2-40B4-BE49-F238E27FC236}">
                  <a16:creationId xmlns:a16="http://schemas.microsoft.com/office/drawing/2014/main" id="{2249DA6E-A9CB-0347-B6DB-53EC711C9A74}"/>
                </a:ext>
              </a:extLst>
            </p:cNvPr>
            <p:cNvCxnSpPr>
              <a:cxnSpLocks/>
            </p:cNvCxnSpPr>
            <p:nvPr/>
          </p:nvCxnSpPr>
          <p:spPr>
            <a:xfrm>
              <a:off x="5037658" y="3548458"/>
              <a:ext cx="959796"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58A3486F-93BB-5642-9059-9A362CD30E71}"/>
              </a:ext>
            </a:extLst>
          </p:cNvPr>
          <p:cNvSpPr txBox="1"/>
          <p:nvPr/>
        </p:nvSpPr>
        <p:spPr>
          <a:xfrm>
            <a:off x="6036366" y="4690482"/>
            <a:ext cx="5838984" cy="954107"/>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What might be some of the benefits of treatment?</a:t>
            </a:r>
          </a:p>
        </p:txBody>
      </p:sp>
      <p:grpSp>
        <p:nvGrpSpPr>
          <p:cNvPr id="19" name="Group 18">
            <a:extLst>
              <a:ext uri="{FF2B5EF4-FFF2-40B4-BE49-F238E27FC236}">
                <a16:creationId xmlns:a16="http://schemas.microsoft.com/office/drawing/2014/main" id="{B82D45DF-93B2-AD43-9539-D20F64D4D608}"/>
              </a:ext>
            </a:extLst>
          </p:cNvPr>
          <p:cNvGrpSpPr/>
          <p:nvPr/>
        </p:nvGrpSpPr>
        <p:grpSpPr>
          <a:xfrm>
            <a:off x="99394" y="4690482"/>
            <a:ext cx="5817563" cy="954107"/>
            <a:chOff x="120257" y="4690482"/>
            <a:chExt cx="5817563" cy="954107"/>
          </a:xfrm>
        </p:grpSpPr>
        <p:sp>
          <p:nvSpPr>
            <p:cNvPr id="14" name="TextBox 13">
              <a:extLst>
                <a:ext uri="{FF2B5EF4-FFF2-40B4-BE49-F238E27FC236}">
                  <a16:creationId xmlns:a16="http://schemas.microsoft.com/office/drawing/2014/main" id="{1FC21FA0-0EF3-0349-B6A8-D3AA9D8318D8}"/>
                </a:ext>
              </a:extLst>
            </p:cNvPr>
            <p:cNvSpPr txBox="1"/>
            <p:nvPr/>
          </p:nvSpPr>
          <p:spPr>
            <a:xfrm>
              <a:off x="120257" y="4690482"/>
              <a:ext cx="4798977" cy="954107"/>
            </a:xfrm>
            <a:prstGeom prst="rect">
              <a:avLst/>
            </a:prstGeom>
            <a:solidFill>
              <a:srgbClr val="862977"/>
            </a:solid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Have you been in treatment before?</a:t>
              </a:r>
            </a:p>
          </p:txBody>
        </p:sp>
        <p:cxnSp>
          <p:nvCxnSpPr>
            <p:cNvPr id="16" name="Straight Arrow Connector 15">
              <a:extLst>
                <a:ext uri="{FF2B5EF4-FFF2-40B4-BE49-F238E27FC236}">
                  <a16:creationId xmlns:a16="http://schemas.microsoft.com/office/drawing/2014/main" id="{A684E7F1-83A5-B140-A84B-D74CB67CD636}"/>
                </a:ext>
              </a:extLst>
            </p:cNvPr>
            <p:cNvCxnSpPr>
              <a:cxnSpLocks/>
            </p:cNvCxnSpPr>
            <p:nvPr/>
          </p:nvCxnSpPr>
          <p:spPr>
            <a:xfrm>
              <a:off x="4978024" y="5229091"/>
              <a:ext cx="959796"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21" name="TextBox 20">
            <a:extLst>
              <a:ext uri="{FF2B5EF4-FFF2-40B4-BE49-F238E27FC236}">
                <a16:creationId xmlns:a16="http://schemas.microsoft.com/office/drawing/2014/main" id="{85F0939E-67A8-49E2-952E-03494A8A341C}"/>
              </a:ext>
            </a:extLst>
          </p:cNvPr>
          <p:cNvSpPr txBox="1"/>
          <p:nvPr/>
        </p:nvSpPr>
        <p:spPr>
          <a:xfrm>
            <a:off x="430857" y="248747"/>
            <a:ext cx="1133028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a:t>
            </a:r>
            <a:r>
              <a:rPr lang="en-US" sz="3600" b="1" u="sng" dirty="0">
                <a:latin typeface="Arial" panose="020B0604020202020204" pitchFamily="34" charset="0"/>
                <a:cs typeface="Arial" panose="020B0604020202020204" pitchFamily="34" charset="0"/>
              </a:rPr>
              <a:t>Yes / No</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vs. 	         </a:t>
            </a:r>
            <a:r>
              <a:rPr lang="en-US" sz="3600" b="1" u="sng" dirty="0">
                <a:latin typeface="Arial" panose="020B0604020202020204" pitchFamily="34" charset="0"/>
                <a:cs typeface="Arial" panose="020B0604020202020204" pitchFamily="34" charset="0"/>
              </a:rPr>
              <a:t>Open-Ended</a:t>
            </a:r>
          </a:p>
        </p:txBody>
      </p:sp>
    </p:spTree>
    <p:extLst>
      <p:ext uri="{BB962C8B-B14F-4D97-AF65-F5344CB8AC3E}">
        <p14:creationId xmlns:p14="http://schemas.microsoft.com/office/powerpoint/2010/main" val="18090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12;p49">
            <a:extLst>
              <a:ext uri="{FF2B5EF4-FFF2-40B4-BE49-F238E27FC236}">
                <a16:creationId xmlns:a16="http://schemas.microsoft.com/office/drawing/2014/main" id="{4906430A-9BCB-8A4C-BF5B-E576BFCCEB59}"/>
              </a:ext>
            </a:extLst>
          </p:cNvPr>
          <p:cNvGraphicFramePr/>
          <p:nvPr>
            <p:extLst>
              <p:ext uri="{D42A27DB-BD31-4B8C-83A1-F6EECF244321}">
                <p14:modId xmlns:p14="http://schemas.microsoft.com/office/powerpoint/2010/main" val="2740831857"/>
              </p:ext>
            </p:extLst>
          </p:nvPr>
        </p:nvGraphicFramePr>
        <p:xfrm>
          <a:off x="6096001" y="3852728"/>
          <a:ext cx="6095999" cy="2954194"/>
        </p:xfrm>
        <a:graphic>
          <a:graphicData uri="http://schemas.openxmlformats.org/drawingml/2006/table">
            <a:tbl>
              <a:tblPr>
                <a:noFill/>
              </a:tblPr>
              <a:tblGrid>
                <a:gridCol w="806244">
                  <a:extLst>
                    <a:ext uri="{9D8B030D-6E8A-4147-A177-3AD203B41FA5}">
                      <a16:colId xmlns:a16="http://schemas.microsoft.com/office/drawing/2014/main" val="20000"/>
                    </a:ext>
                  </a:extLst>
                </a:gridCol>
                <a:gridCol w="561890">
                  <a:extLst>
                    <a:ext uri="{9D8B030D-6E8A-4147-A177-3AD203B41FA5}">
                      <a16:colId xmlns:a16="http://schemas.microsoft.com/office/drawing/2014/main" val="20001"/>
                    </a:ext>
                  </a:extLst>
                </a:gridCol>
                <a:gridCol w="839879">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a:solidFill>
                            <a:srgbClr val="FFFFFF"/>
                          </a:solidFill>
                        </a:rPr>
                        <a:t>REFLECT</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6F7B86AA-0A8D-EF41-9192-775C3CA60980}"/>
              </a:ext>
            </a:extLst>
          </p:cNvPr>
          <p:cNvSpPr/>
          <p:nvPr/>
        </p:nvSpPr>
        <p:spPr>
          <a:xfrm>
            <a:off x="7443216" y="3128401"/>
            <a:ext cx="4748784" cy="2115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4;p52">
            <a:extLst>
              <a:ext uri="{FF2B5EF4-FFF2-40B4-BE49-F238E27FC236}">
                <a16:creationId xmlns:a16="http://schemas.microsoft.com/office/drawing/2014/main" id="{4DCC9D82-2243-3347-9D69-5B33ACBD4A45}"/>
              </a:ext>
            </a:extLst>
          </p:cNvPr>
          <p:cNvSpPr txBox="1">
            <a:spLocks noGrp="1"/>
          </p:cNvSpPr>
          <p:nvPr>
            <p:ph type="title"/>
          </p:nvPr>
        </p:nvSpPr>
        <p:spPr>
          <a:xfrm>
            <a:off x="609600" y="234696"/>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1. Motivational Interviewing: O</a:t>
            </a:r>
            <a:r>
              <a:rPr lang="en-US" sz="4000" b="1" u="sng" dirty="0">
                <a:latin typeface="Arial" panose="020B0604020202020204" pitchFamily="34" charset="0"/>
                <a:cs typeface="Arial" panose="020B0604020202020204" pitchFamily="34" charset="0"/>
              </a:rPr>
              <a:t>A</a:t>
            </a:r>
            <a:r>
              <a:rPr lang="en-US" sz="4000" b="1" dirty="0">
                <a:latin typeface="Arial" panose="020B0604020202020204" pitchFamily="34" charset="0"/>
                <a:cs typeface="Arial" panose="020B0604020202020204" pitchFamily="34" charset="0"/>
              </a:rPr>
              <a:t>RS  </a:t>
            </a:r>
            <a:endParaRPr sz="4000" b="1"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89B4B025-1BE7-D146-928F-DA0830D253E3}"/>
              </a:ext>
            </a:extLst>
          </p:cNvPr>
          <p:cNvSpPr txBox="1">
            <a:spLocks/>
          </p:cNvSpPr>
          <p:nvPr/>
        </p:nvSpPr>
        <p:spPr>
          <a:xfrm>
            <a:off x="247174" y="1291523"/>
            <a:ext cx="11335226" cy="40383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marL="0" indent="0">
              <a:buFont typeface="Calibri"/>
              <a:buNone/>
            </a:pPr>
            <a:r>
              <a:rPr lang="en-US" sz="3200" b="1" u="sng" dirty="0">
                <a:solidFill>
                  <a:schemeClr val="tx1"/>
                </a:solidFill>
                <a:latin typeface="Arial" panose="020B0604020202020204" pitchFamily="34" charset="0"/>
                <a:cs typeface="Arial" panose="020B0604020202020204" pitchFamily="34" charset="0"/>
              </a:rPr>
              <a:t>AFFIRMATIONS</a:t>
            </a:r>
          </a:p>
          <a:p>
            <a:r>
              <a:rPr lang="en-US" dirty="0">
                <a:solidFill>
                  <a:schemeClr val="tx1"/>
                </a:solidFill>
                <a:latin typeface="Arial" panose="020B0604020202020204" pitchFamily="34" charset="0"/>
                <a:cs typeface="Arial" panose="020B0604020202020204" pitchFamily="34" charset="0"/>
              </a:rPr>
              <a:t>Affirm the person’s struggle, achievements, values and feelings</a:t>
            </a:r>
          </a:p>
          <a:p>
            <a:endParaRPr lang="en-US" dirty="0">
              <a:solidFill>
                <a:schemeClr val="tx1"/>
              </a:solidFill>
              <a:latin typeface="Arial" panose="020B0604020202020204" pitchFamily="34" charset="0"/>
              <a:cs typeface="Arial" panose="020B0604020202020204" pitchFamily="34" charset="0"/>
            </a:endParaRPr>
          </a:p>
          <a:p>
            <a:pPr>
              <a:spcBef>
                <a:spcPts val="0"/>
              </a:spcBef>
            </a:pPr>
            <a:r>
              <a:rPr lang="en-US" dirty="0">
                <a:solidFill>
                  <a:schemeClr val="tx1"/>
                </a:solidFill>
                <a:latin typeface="Arial" panose="020B0604020202020204" pitchFamily="34" charset="0"/>
                <a:cs typeface="Arial" panose="020B0604020202020204" pitchFamily="34" charset="0"/>
              </a:rPr>
              <a:t>Emphasize a strength</a:t>
            </a:r>
          </a:p>
          <a:p>
            <a:pPr>
              <a:spcBef>
                <a:spcPts val="0"/>
              </a:spcBef>
            </a:pPr>
            <a:endParaRPr lang="en-US" dirty="0">
              <a:solidFill>
                <a:schemeClr val="tx1"/>
              </a:solidFill>
              <a:latin typeface="Arial" panose="020B0604020202020204" pitchFamily="34" charset="0"/>
              <a:cs typeface="Arial" panose="020B0604020202020204" pitchFamily="34" charset="0"/>
            </a:endParaRPr>
          </a:p>
          <a:p>
            <a:pPr indent="-431800">
              <a:spcBef>
                <a:spcPts val="0"/>
              </a:spcBef>
              <a:buSzPts val="3200"/>
            </a:pPr>
            <a:r>
              <a:rPr lang="en-US" dirty="0">
                <a:solidFill>
                  <a:schemeClr val="tx1"/>
                </a:solidFill>
                <a:latin typeface="Arial" panose="020B0604020202020204" pitchFamily="34" charset="0"/>
                <a:cs typeface="Arial" panose="020B0604020202020204" pitchFamily="34" charset="0"/>
              </a:rPr>
              <a:t>Notice and appreciate a positive action, even a small one</a:t>
            </a:r>
            <a:r>
              <a:rPr lang="en-US" sz="3200" dirty="0">
                <a:solidFill>
                  <a:schemeClr val="tx1"/>
                </a:solidFill>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320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AC8C8-115A-CE46-B7D9-7FF2C138FB83}"/>
              </a:ext>
            </a:extLst>
          </p:cNvPr>
          <p:cNvSpPr>
            <a:spLocks noGrp="1"/>
          </p:cNvSpPr>
          <p:nvPr>
            <p:ph type="title"/>
          </p:nvPr>
        </p:nvSpPr>
        <p:spPr>
          <a:xfrm>
            <a:off x="251533" y="1445537"/>
            <a:ext cx="10515600" cy="593122"/>
          </a:xfrm>
        </p:spPr>
        <p:txBody>
          <a:bodyPr>
            <a:normAutofit/>
          </a:bodyPr>
          <a:lstStyle/>
          <a:p>
            <a:r>
              <a:rPr lang="en-US" sz="3200" b="1" dirty="0">
                <a:latin typeface="Arial" panose="020B0604020202020204" pitchFamily="34" charset="0"/>
                <a:cs typeface="Arial" panose="020B0604020202020204" pitchFamily="34" charset="0"/>
              </a:rPr>
              <a:t>Example Affirmations</a:t>
            </a:r>
          </a:p>
        </p:txBody>
      </p:sp>
      <p:graphicFrame>
        <p:nvGraphicFramePr>
          <p:cNvPr id="4" name="Google Shape;412;p49">
            <a:extLst>
              <a:ext uri="{FF2B5EF4-FFF2-40B4-BE49-F238E27FC236}">
                <a16:creationId xmlns:a16="http://schemas.microsoft.com/office/drawing/2014/main" id="{3EB17C61-F3DF-A049-9470-596592B16EAC}"/>
              </a:ext>
            </a:extLst>
          </p:cNvPr>
          <p:cNvGraphicFramePr/>
          <p:nvPr>
            <p:extLst>
              <p:ext uri="{D42A27DB-BD31-4B8C-83A1-F6EECF244321}">
                <p14:modId xmlns:p14="http://schemas.microsoft.com/office/powerpoint/2010/main" val="2389884016"/>
              </p:ext>
            </p:extLst>
          </p:nvPr>
        </p:nvGraphicFramePr>
        <p:xfrm>
          <a:off x="6096001" y="4016898"/>
          <a:ext cx="6095999" cy="2773560"/>
        </p:xfrm>
        <a:graphic>
          <a:graphicData uri="http://schemas.openxmlformats.org/drawingml/2006/table">
            <a:tbl>
              <a:tblPr>
                <a:noFill/>
              </a:tblPr>
              <a:tblGrid>
                <a:gridCol w="776747">
                  <a:extLst>
                    <a:ext uri="{9D8B030D-6E8A-4147-A177-3AD203B41FA5}">
                      <a16:colId xmlns:a16="http://schemas.microsoft.com/office/drawing/2014/main" val="20000"/>
                    </a:ext>
                  </a:extLst>
                </a:gridCol>
                <a:gridCol w="591387">
                  <a:extLst>
                    <a:ext uri="{9D8B030D-6E8A-4147-A177-3AD203B41FA5}">
                      <a16:colId xmlns:a16="http://schemas.microsoft.com/office/drawing/2014/main" val="20001"/>
                    </a:ext>
                  </a:extLst>
                </a:gridCol>
                <a:gridCol w="839879">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52647">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552647">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a:solidFill>
                            <a:srgbClr val="FFFFFF"/>
                          </a:solidFill>
                        </a:rPr>
                        <a:t>REFLECT</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52647">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rPr>
                        <a:t>AFFIRM</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3697">
                <a:tc gridSpan="4">
                  <a:txBody>
                    <a:bodyPr/>
                    <a:lstStyle/>
                    <a:p>
                      <a:pPr marL="0" lvl="0" indent="0" algn="r" rtl="0">
                        <a:spcBef>
                          <a:spcPts val="0"/>
                        </a:spcBef>
                        <a:spcAft>
                          <a:spcPts val="0"/>
                        </a:spcAft>
                        <a:buNone/>
                      </a:pPr>
                      <a:r>
                        <a:rPr lang="en-US" sz="32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93930EAF-177C-A040-98EF-73902FECDD85}"/>
              </a:ext>
            </a:extLst>
          </p:cNvPr>
          <p:cNvSpPr/>
          <p:nvPr/>
        </p:nvSpPr>
        <p:spPr>
          <a:xfrm>
            <a:off x="7443216" y="3763926"/>
            <a:ext cx="4975612" cy="1648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4;p52">
            <a:extLst>
              <a:ext uri="{FF2B5EF4-FFF2-40B4-BE49-F238E27FC236}">
                <a16:creationId xmlns:a16="http://schemas.microsoft.com/office/drawing/2014/main" id="{4BF555E6-12CC-0E42-9CEC-DB7237780CD3}"/>
              </a:ext>
            </a:extLst>
          </p:cNvPr>
          <p:cNvSpPr txBox="1">
            <a:spLocks/>
          </p:cNvSpPr>
          <p:nvPr/>
        </p:nvSpPr>
        <p:spPr>
          <a:xfrm>
            <a:off x="609600" y="234696"/>
            <a:ext cx="10972800" cy="8079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dirty="0">
                <a:latin typeface="Arial" panose="020B0604020202020204" pitchFamily="34" charset="0"/>
                <a:cs typeface="Arial" panose="020B0604020202020204" pitchFamily="34" charset="0"/>
              </a:rPr>
              <a:t>1. Motivational Interviewing: O</a:t>
            </a:r>
            <a:r>
              <a:rPr lang="en-US" sz="4000" b="1" u="sng"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RS  </a:t>
            </a:r>
          </a:p>
        </p:txBody>
      </p:sp>
      <p:sp>
        <p:nvSpPr>
          <p:cNvPr id="8" name="Text Placeholder 2">
            <a:extLst>
              <a:ext uri="{FF2B5EF4-FFF2-40B4-BE49-F238E27FC236}">
                <a16:creationId xmlns:a16="http://schemas.microsoft.com/office/drawing/2014/main" id="{AD6D9E78-5089-494A-9899-06C6AE3CD86E}"/>
              </a:ext>
            </a:extLst>
          </p:cNvPr>
          <p:cNvSpPr txBox="1">
            <a:spLocks/>
          </p:cNvSpPr>
          <p:nvPr/>
        </p:nvSpPr>
        <p:spPr>
          <a:xfrm>
            <a:off x="251533" y="1985475"/>
            <a:ext cx="11330867" cy="4533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90000"/>
              </a:lnSpc>
              <a:spcBef>
                <a:spcPts val="0"/>
              </a:spcBef>
            </a:pPr>
            <a:r>
              <a:rPr lang="en-US" dirty="0">
                <a:latin typeface="Arial" panose="020B0604020202020204" pitchFamily="34" charset="0"/>
                <a:cs typeface="Arial" panose="020B0604020202020204" pitchFamily="34" charset="0"/>
              </a:rPr>
              <a:t>“It takes courage to face such difficult challenges”</a:t>
            </a:r>
          </a:p>
          <a:p>
            <a:pPr>
              <a:lnSpc>
                <a:spcPct val="190000"/>
              </a:lnSpc>
              <a:spcBef>
                <a:spcPts val="0"/>
              </a:spcBef>
            </a:pPr>
            <a:r>
              <a:rPr lang="en-US" dirty="0">
                <a:latin typeface="Arial" panose="020B0604020202020204" pitchFamily="34" charset="0"/>
                <a:cs typeface="Arial" panose="020B0604020202020204" pitchFamily="34" charset="0"/>
              </a:rPr>
              <a:t>“You’ve quit before; That took a lot of strength”</a:t>
            </a:r>
          </a:p>
          <a:p>
            <a:pPr>
              <a:lnSpc>
                <a:spcPct val="100000"/>
              </a:lnSpc>
              <a:spcBef>
                <a:spcPts val="0"/>
              </a:spcBef>
            </a:pPr>
            <a:endParaRPr lang="en-US" dirty="0">
              <a:latin typeface="Arial" panose="020B0604020202020204" pitchFamily="34" charset="0"/>
              <a:cs typeface="Arial" panose="020B0604020202020204" pitchFamily="34" charset="0"/>
            </a:endParaRPr>
          </a:p>
          <a:p>
            <a:pPr>
              <a:lnSpc>
                <a:spcPct val="100000"/>
              </a:lnSpc>
              <a:spcBef>
                <a:spcPts val="0"/>
              </a:spcBef>
            </a:pPr>
            <a:r>
              <a:rPr lang="en-US" dirty="0">
                <a:latin typeface="Arial" panose="020B0604020202020204" pitchFamily="34" charset="0"/>
                <a:cs typeface="Arial" panose="020B0604020202020204" pitchFamily="34" charset="0"/>
              </a:rPr>
              <a:t>“I know you didn’t expect to talk to me about today, so I think it’s great that you’re willing to speak with me”</a:t>
            </a:r>
          </a:p>
          <a:p>
            <a:pPr>
              <a:lnSpc>
                <a:spcPct val="190000"/>
              </a:lnSpc>
              <a:spcBef>
                <a:spcPts val="0"/>
              </a:spcBef>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81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12;p49">
            <a:extLst>
              <a:ext uri="{FF2B5EF4-FFF2-40B4-BE49-F238E27FC236}">
                <a16:creationId xmlns:a16="http://schemas.microsoft.com/office/drawing/2014/main" id="{690EE32B-A4FD-2148-BA2E-35A2C0560B26}"/>
              </a:ext>
            </a:extLst>
          </p:cNvPr>
          <p:cNvGraphicFramePr/>
          <p:nvPr>
            <p:extLst>
              <p:ext uri="{D42A27DB-BD31-4B8C-83A1-F6EECF244321}">
                <p14:modId xmlns:p14="http://schemas.microsoft.com/office/powerpoint/2010/main" val="796299321"/>
              </p:ext>
            </p:extLst>
          </p:nvPr>
        </p:nvGraphicFramePr>
        <p:xfrm>
          <a:off x="6371303" y="3852728"/>
          <a:ext cx="5820697" cy="2954194"/>
        </p:xfrm>
        <a:graphic>
          <a:graphicData uri="http://schemas.openxmlformats.org/drawingml/2006/table">
            <a:tbl>
              <a:tblPr>
                <a:noFill/>
              </a:tblPr>
              <a:tblGrid>
                <a:gridCol w="766916">
                  <a:extLst>
                    <a:ext uri="{9D8B030D-6E8A-4147-A177-3AD203B41FA5}">
                      <a16:colId xmlns:a16="http://schemas.microsoft.com/office/drawing/2014/main" val="20000"/>
                    </a:ext>
                  </a:extLst>
                </a:gridCol>
                <a:gridCol w="943897">
                  <a:extLst>
                    <a:ext uri="{9D8B030D-6E8A-4147-A177-3AD203B41FA5}">
                      <a16:colId xmlns:a16="http://schemas.microsoft.com/office/drawing/2014/main" val="20001"/>
                    </a:ext>
                  </a:extLst>
                </a:gridCol>
                <a:gridCol w="221898">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A9DA86C3-866C-6949-B146-DE81E88FA3C8}"/>
              </a:ext>
            </a:extLst>
          </p:cNvPr>
          <p:cNvSpPr/>
          <p:nvPr/>
        </p:nvSpPr>
        <p:spPr>
          <a:xfrm>
            <a:off x="8229600" y="3428999"/>
            <a:ext cx="3962400" cy="10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42;p53">
            <a:extLst>
              <a:ext uri="{FF2B5EF4-FFF2-40B4-BE49-F238E27FC236}">
                <a16:creationId xmlns:a16="http://schemas.microsoft.com/office/drawing/2014/main" id="{F4AA243E-E413-4F46-8EA8-46B040131D38}"/>
              </a:ext>
            </a:extLst>
          </p:cNvPr>
          <p:cNvSpPr txBox="1">
            <a:spLocks noGrp="1"/>
          </p:cNvSpPr>
          <p:nvPr>
            <p:ph type="title"/>
          </p:nvPr>
        </p:nvSpPr>
        <p:spPr>
          <a:xfrm>
            <a:off x="609600" y="257925"/>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latin typeface="Arial" panose="020B0604020202020204" pitchFamily="34" charset="0"/>
                <a:cs typeface="Arial" panose="020B0604020202020204" pitchFamily="34" charset="0"/>
              </a:rPr>
              <a:t>1. Motivational Interviewing: OA</a:t>
            </a:r>
            <a:r>
              <a:rPr lang="en-US" sz="4000" b="1" u="sng" dirty="0">
                <a:latin typeface="Arial" panose="020B0604020202020204" pitchFamily="34" charset="0"/>
                <a:cs typeface="Arial" panose="020B0604020202020204" pitchFamily="34" charset="0"/>
              </a:rPr>
              <a:t>R</a:t>
            </a:r>
            <a:r>
              <a:rPr lang="en-US" sz="4000" dirty="0">
                <a:latin typeface="Arial" panose="020B0604020202020204" pitchFamily="34" charset="0"/>
                <a:cs typeface="Arial" panose="020B0604020202020204" pitchFamily="34" charset="0"/>
              </a:rPr>
              <a:t>S  </a:t>
            </a:r>
            <a:endParaRPr sz="4000" dirty="0">
              <a:latin typeface="Arial" panose="020B0604020202020204" pitchFamily="34" charset="0"/>
              <a:cs typeface="Arial" panose="020B0604020202020204" pitchFamily="34" charset="0"/>
            </a:endParaRPr>
          </a:p>
        </p:txBody>
      </p:sp>
      <p:sp>
        <p:nvSpPr>
          <p:cNvPr id="7" name="Google Shape;441;p53">
            <a:extLst>
              <a:ext uri="{FF2B5EF4-FFF2-40B4-BE49-F238E27FC236}">
                <a16:creationId xmlns:a16="http://schemas.microsoft.com/office/drawing/2014/main" id="{6EEAD5D4-4761-1246-AC51-0E02A1B0179C}"/>
              </a:ext>
            </a:extLst>
          </p:cNvPr>
          <p:cNvSpPr txBox="1">
            <a:spLocks noGrp="1"/>
          </p:cNvSpPr>
          <p:nvPr>
            <p:ph idx="1"/>
          </p:nvPr>
        </p:nvSpPr>
        <p:spPr>
          <a:xfrm>
            <a:off x="287090" y="1191455"/>
            <a:ext cx="11960912" cy="413837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200" b="1" u="sng" dirty="0">
                <a:latin typeface="Arial" panose="020B0604020202020204" pitchFamily="34" charset="0"/>
                <a:cs typeface="Arial" panose="020B0604020202020204" pitchFamily="34" charset="0"/>
              </a:rPr>
              <a:t>REFLECTIONS (Reflective Listening)</a:t>
            </a:r>
            <a:endParaRPr sz="3200" b="1" u="sng"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Communicates that you have listened</a:t>
            </a:r>
            <a:endParaRPr sz="3000"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Serves as a ‘check’ that you correctly understood what was said</a:t>
            </a:r>
            <a:endParaRPr sz="3000"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An effective, non-confrontational way to reduce resistance</a:t>
            </a:r>
            <a:endParaRPr sz="3000"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Expands on the meaning of what was said</a:t>
            </a:r>
            <a:endParaRPr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481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2;p53">
            <a:extLst>
              <a:ext uri="{FF2B5EF4-FFF2-40B4-BE49-F238E27FC236}">
                <a16:creationId xmlns:a16="http://schemas.microsoft.com/office/drawing/2014/main" id="{13BFE5F1-828A-D245-806D-C136F2EDBC15}"/>
              </a:ext>
            </a:extLst>
          </p:cNvPr>
          <p:cNvSpPr txBox="1">
            <a:spLocks noGrp="1"/>
          </p:cNvSpPr>
          <p:nvPr>
            <p:ph type="title"/>
          </p:nvPr>
        </p:nvSpPr>
        <p:spPr>
          <a:xfrm>
            <a:off x="251139" y="1347065"/>
            <a:ext cx="10972800" cy="807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US" sz="3200" b="1">
                <a:latin typeface="Arial" panose="020B0604020202020204" pitchFamily="34" charset="0"/>
                <a:cs typeface="Arial" panose="020B0604020202020204" pitchFamily="34" charset="0"/>
              </a:rPr>
              <a:t>Example Reflections</a:t>
            </a:r>
            <a:endParaRPr sz="3200" b="1">
              <a:latin typeface="Arial" panose="020B0604020202020204" pitchFamily="34" charset="0"/>
              <a:cs typeface="Arial" panose="020B0604020202020204" pitchFamily="34" charset="0"/>
            </a:endParaRPr>
          </a:p>
        </p:txBody>
      </p:sp>
      <p:graphicFrame>
        <p:nvGraphicFramePr>
          <p:cNvPr id="5" name="Google Shape;412;p49">
            <a:extLst>
              <a:ext uri="{FF2B5EF4-FFF2-40B4-BE49-F238E27FC236}">
                <a16:creationId xmlns:a16="http://schemas.microsoft.com/office/drawing/2014/main" id="{C1AB80B2-5CB8-9C43-987D-E4CFCF1324E6}"/>
              </a:ext>
            </a:extLst>
          </p:cNvPr>
          <p:cNvGraphicFramePr/>
          <p:nvPr>
            <p:extLst>
              <p:ext uri="{D42A27DB-BD31-4B8C-83A1-F6EECF244321}">
                <p14:modId xmlns:p14="http://schemas.microsoft.com/office/powerpoint/2010/main" val="1685410941"/>
              </p:ext>
            </p:extLst>
          </p:nvPr>
        </p:nvGraphicFramePr>
        <p:xfrm>
          <a:off x="6371303" y="3852728"/>
          <a:ext cx="5820697" cy="2954194"/>
        </p:xfrm>
        <a:graphic>
          <a:graphicData uri="http://schemas.openxmlformats.org/drawingml/2006/table">
            <a:tbl>
              <a:tblPr>
                <a:noFill/>
              </a:tblPr>
              <a:tblGrid>
                <a:gridCol w="766916">
                  <a:extLst>
                    <a:ext uri="{9D8B030D-6E8A-4147-A177-3AD203B41FA5}">
                      <a16:colId xmlns:a16="http://schemas.microsoft.com/office/drawing/2014/main" val="20000"/>
                    </a:ext>
                  </a:extLst>
                </a:gridCol>
                <a:gridCol w="943897">
                  <a:extLst>
                    <a:ext uri="{9D8B030D-6E8A-4147-A177-3AD203B41FA5}">
                      <a16:colId xmlns:a16="http://schemas.microsoft.com/office/drawing/2014/main" val="20001"/>
                    </a:ext>
                  </a:extLst>
                </a:gridCol>
                <a:gridCol w="221898">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a:t>
                      </a:r>
                      <a:r>
                        <a:rPr lang="en-US" sz="3400" b="1" dirty="0">
                          <a:solidFill>
                            <a:schemeClr val="tx1"/>
                          </a:solidFill>
                        </a:rPr>
                        <a:t> QUESTIONS</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46773D7A-276E-7848-A0BB-CECF848E45D9}"/>
              </a:ext>
            </a:extLst>
          </p:cNvPr>
          <p:cNvSpPr/>
          <p:nvPr/>
        </p:nvSpPr>
        <p:spPr>
          <a:xfrm>
            <a:off x="8229600" y="3428999"/>
            <a:ext cx="3962400" cy="10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34;p52">
            <a:extLst>
              <a:ext uri="{FF2B5EF4-FFF2-40B4-BE49-F238E27FC236}">
                <a16:creationId xmlns:a16="http://schemas.microsoft.com/office/drawing/2014/main" id="{CA13F943-5EE8-7243-A8BF-AF6395F9ED88}"/>
              </a:ext>
            </a:extLst>
          </p:cNvPr>
          <p:cNvSpPr txBox="1">
            <a:spLocks/>
          </p:cNvSpPr>
          <p:nvPr/>
        </p:nvSpPr>
        <p:spPr>
          <a:xfrm>
            <a:off x="609600" y="234696"/>
            <a:ext cx="10972800" cy="8079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dirty="0">
                <a:latin typeface="Arial" panose="020B0604020202020204" pitchFamily="34" charset="0"/>
                <a:cs typeface="Arial" panose="020B0604020202020204" pitchFamily="34" charset="0"/>
              </a:rPr>
              <a:t>1. Motivational Interviewing: OA</a:t>
            </a:r>
            <a:r>
              <a:rPr lang="en-US" sz="4000" b="1" u="sng" dirty="0">
                <a:latin typeface="Arial" panose="020B0604020202020204" pitchFamily="34" charset="0"/>
                <a:cs typeface="Arial" panose="020B0604020202020204" pitchFamily="34" charset="0"/>
              </a:rPr>
              <a:t>R</a:t>
            </a:r>
            <a:r>
              <a:rPr lang="en-US" sz="4000" dirty="0">
                <a:latin typeface="Arial" panose="020B0604020202020204" pitchFamily="34" charset="0"/>
                <a:cs typeface="Arial" panose="020B0604020202020204" pitchFamily="34" charset="0"/>
              </a:rPr>
              <a:t>S  </a:t>
            </a:r>
          </a:p>
        </p:txBody>
      </p:sp>
      <p:sp>
        <p:nvSpPr>
          <p:cNvPr id="8" name="Text Placeholder 2">
            <a:extLst>
              <a:ext uri="{FF2B5EF4-FFF2-40B4-BE49-F238E27FC236}">
                <a16:creationId xmlns:a16="http://schemas.microsoft.com/office/drawing/2014/main" id="{25751513-F3E8-B642-A743-1337862D9432}"/>
              </a:ext>
            </a:extLst>
          </p:cNvPr>
          <p:cNvSpPr txBox="1">
            <a:spLocks/>
          </p:cNvSpPr>
          <p:nvPr/>
        </p:nvSpPr>
        <p:spPr>
          <a:xfrm>
            <a:off x="519828" y="2338333"/>
            <a:ext cx="11350634" cy="23647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000000"/>
              </a:buClr>
              <a:buFont typeface="Calibri"/>
              <a:buChar char="•"/>
            </a:pPr>
            <a:r>
              <a:rPr lang="en-US" sz="3000" dirty="0">
                <a:latin typeface="Arial" panose="020B0604020202020204" pitchFamily="34" charset="0"/>
                <a:cs typeface="Arial" panose="020B0604020202020204" pitchFamily="34" charset="0"/>
              </a:rPr>
              <a:t>“What I’m hearing you saying is…”</a:t>
            </a:r>
          </a:p>
          <a:p>
            <a:pPr>
              <a:lnSpc>
                <a:spcPct val="150000"/>
              </a:lnSpc>
              <a:spcBef>
                <a:spcPts val="0"/>
              </a:spcBef>
              <a:buClr>
                <a:srgbClr val="000000"/>
              </a:buClr>
              <a:buFont typeface="Calibri"/>
              <a:buChar char="•"/>
            </a:pPr>
            <a:r>
              <a:rPr lang="en-US" sz="3000" dirty="0">
                <a:latin typeface="Arial" panose="020B0604020202020204" pitchFamily="34" charset="0"/>
                <a:cs typeface="Arial" panose="020B0604020202020204" pitchFamily="34" charset="0"/>
              </a:rPr>
              <a:t>“So on the one hand it seems like.. and, yet on the other hand...”</a:t>
            </a:r>
          </a:p>
          <a:p>
            <a:pPr>
              <a:lnSpc>
                <a:spcPct val="150000"/>
              </a:lnSpc>
              <a:spcBef>
                <a:spcPts val="0"/>
              </a:spcBef>
              <a:buClr>
                <a:srgbClr val="000000"/>
              </a:buClr>
              <a:buFont typeface="Calibri"/>
              <a:buChar char="•"/>
            </a:pPr>
            <a:r>
              <a:rPr lang="en-US" sz="3000" dirty="0">
                <a:latin typeface="Arial" panose="020B0604020202020204" pitchFamily="34" charset="0"/>
                <a:cs typeface="Arial" panose="020B0604020202020204" pitchFamily="34" charset="0"/>
              </a:rPr>
              <a:t>“Let me see if I heard you correctly...”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669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54"/>
          <p:cNvSpPr txBox="1">
            <a:spLocks noGrp="1"/>
          </p:cNvSpPr>
          <p:nvPr>
            <p:ph type="title"/>
          </p:nvPr>
        </p:nvSpPr>
        <p:spPr>
          <a:xfrm>
            <a:off x="609600" y="344148"/>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latin typeface="Arial" panose="020B0604020202020204" pitchFamily="34" charset="0"/>
                <a:cs typeface="Arial" panose="020B0604020202020204" pitchFamily="34" charset="0"/>
              </a:rPr>
              <a:t>1. Motivational Interviewing: OAR</a:t>
            </a:r>
            <a:r>
              <a:rPr lang="en-US" sz="4000" b="1" u="sng" dirty="0">
                <a:latin typeface="Arial" panose="020B0604020202020204" pitchFamily="34" charset="0"/>
                <a:cs typeface="Arial" panose="020B0604020202020204" pitchFamily="34" charset="0"/>
              </a:rPr>
              <a:t>S</a:t>
            </a:r>
            <a:r>
              <a:rPr lang="en-US" sz="4000" dirty="0">
                <a:latin typeface="Arial" panose="020B0604020202020204" pitchFamily="34" charset="0"/>
                <a:cs typeface="Arial" panose="020B0604020202020204" pitchFamily="34" charset="0"/>
              </a:rPr>
              <a:t>  </a:t>
            </a:r>
            <a:endParaRPr sz="4000" dirty="0">
              <a:latin typeface="Arial" panose="020B0604020202020204" pitchFamily="34" charset="0"/>
              <a:cs typeface="Arial" panose="020B0604020202020204" pitchFamily="34" charset="0"/>
            </a:endParaRPr>
          </a:p>
        </p:txBody>
      </p:sp>
      <p:sp>
        <p:nvSpPr>
          <p:cNvPr id="449" name="Google Shape;449;p54"/>
          <p:cNvSpPr txBox="1">
            <a:spLocks noGrp="1"/>
          </p:cNvSpPr>
          <p:nvPr>
            <p:ph idx="1"/>
          </p:nvPr>
        </p:nvSpPr>
        <p:spPr>
          <a:xfrm>
            <a:off x="249753" y="1147166"/>
            <a:ext cx="11901054" cy="184322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u="sng" dirty="0">
                <a:latin typeface="Arial" panose="020B0604020202020204" pitchFamily="34" charset="0"/>
                <a:cs typeface="Arial" panose="020B0604020202020204" pitchFamily="34" charset="0"/>
              </a:rPr>
              <a:t>SUMMARIZATION</a:t>
            </a:r>
            <a:endParaRPr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lang="en-US" sz="90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dirty="0">
                <a:latin typeface="Arial" panose="020B0604020202020204" pitchFamily="34" charset="0"/>
                <a:cs typeface="Arial" panose="020B0604020202020204" pitchFamily="34" charset="0"/>
              </a:rPr>
              <a:t>Summarization brings closure and </a:t>
            </a:r>
            <a:r>
              <a:rPr lang="en-US" i="1" dirty="0">
                <a:latin typeface="Arial" panose="020B0604020202020204" pitchFamily="34" charset="0"/>
                <a:cs typeface="Arial" panose="020B0604020202020204" pitchFamily="34" charset="0"/>
              </a:rPr>
              <a:t>consensus </a:t>
            </a:r>
            <a:r>
              <a:rPr lang="en-US" dirty="0">
                <a:latin typeface="Arial" panose="020B0604020202020204" pitchFamily="34" charset="0"/>
                <a:cs typeface="Arial" panose="020B0604020202020204" pitchFamily="34" charset="0"/>
              </a:rPr>
              <a:t>to what has been discussed and </a:t>
            </a:r>
            <a:r>
              <a:rPr lang="en-US" u="sng" dirty="0">
                <a:latin typeface="Arial" panose="020B0604020202020204" pitchFamily="34" charset="0"/>
                <a:cs typeface="Arial" panose="020B0604020202020204" pitchFamily="34" charset="0"/>
              </a:rPr>
              <a:t>sets the stage for the next steps</a:t>
            </a:r>
            <a:endParaRPr u="sng" dirty="0">
              <a:latin typeface="Arial" panose="020B0604020202020204" pitchFamily="34" charset="0"/>
              <a:cs typeface="Arial" panose="020B0604020202020204" pitchFamily="34" charset="0"/>
            </a:endParaRPr>
          </a:p>
        </p:txBody>
      </p:sp>
      <p:sp>
        <p:nvSpPr>
          <p:cNvPr id="451" name="Google Shape;451;p54"/>
          <p:cNvSpPr/>
          <p:nvPr/>
        </p:nvSpPr>
        <p:spPr>
          <a:xfrm>
            <a:off x="63401" y="2552138"/>
            <a:ext cx="7237943" cy="3464350"/>
          </a:xfrm>
          <a:prstGeom prst="roundRect">
            <a:avLst>
              <a:gd name="adj" fmla="val 16667"/>
            </a:avLst>
          </a:prstGeom>
          <a:solidFill>
            <a:srgbClr val="FFFFFF"/>
          </a:solidFill>
          <a:ln w="3175" cap="flat" cmpd="sng">
            <a:noFill/>
            <a:prstDash val="solid"/>
            <a:round/>
            <a:headEnd type="none" w="sm" len="sm"/>
            <a:tailEnd type="none" w="sm" len="sm"/>
          </a:ln>
        </p:spPr>
        <p:txBody>
          <a:bodyPr spcFirstLastPara="1" wrap="square" lIns="91425" tIns="91425" rIns="91425" bIns="91425" anchor="t" anchorCtr="0">
            <a:noAutofit/>
          </a:bodyPr>
          <a:lstStyle/>
          <a:p>
            <a:pPr marL="457200" indent="-419100">
              <a:buSzPts val="3000"/>
              <a:buFont typeface="Calibri"/>
              <a:buChar char="●"/>
            </a:pPr>
            <a:r>
              <a:rPr lang="en-US" sz="2800" dirty="0">
                <a:latin typeface="Arial"/>
                <a:ea typeface="Calibri"/>
                <a:cs typeface="Arial"/>
                <a:sym typeface="Calibri"/>
              </a:rPr>
              <a:t>“What you’ve said is important, and I want to be sure I have it right…”   </a:t>
            </a:r>
            <a:endParaRPr lang="en-US" sz="2800" dirty="0">
              <a:latin typeface="Arial" panose="020B0604020202020204" pitchFamily="34" charset="0"/>
              <a:ea typeface="Calibri"/>
              <a:cs typeface="Arial" panose="020B0604020202020204" pitchFamily="34" charset="0"/>
            </a:endParaRPr>
          </a:p>
          <a:p>
            <a:pPr marL="457200" lvl="0" indent="-419100" algn="l" rtl="0">
              <a:spcBef>
                <a:spcPts val="0"/>
              </a:spcBef>
              <a:spcAft>
                <a:spcPts val="0"/>
              </a:spcAft>
              <a:buSzPts val="3000"/>
              <a:buFont typeface="Calibri"/>
              <a:buChar char="●"/>
            </a:pPr>
            <a:endParaRPr sz="2800" dirty="0">
              <a:latin typeface="Arial" panose="020B0604020202020204" pitchFamily="34" charset="0"/>
              <a:ea typeface="Calibri"/>
              <a:cs typeface="Arial" panose="020B0604020202020204" pitchFamily="34" charset="0"/>
            </a:endParaRPr>
          </a:p>
          <a:p>
            <a:pPr marL="457200" indent="-419100">
              <a:buSzPts val="3000"/>
              <a:buFont typeface="Calibri"/>
              <a:buChar char="●"/>
            </a:pPr>
            <a:r>
              <a:rPr lang="en-US" sz="2800" dirty="0">
                <a:latin typeface="Arial"/>
                <a:ea typeface="Calibri"/>
                <a:cs typeface="Arial"/>
                <a:sym typeface="Calibri"/>
              </a:rPr>
              <a:t>“So, what I think I hear you saying is…”  </a:t>
            </a:r>
            <a:endParaRPr sz="2800" dirty="0">
              <a:latin typeface="Arial" panose="020B0604020202020204" pitchFamily="34" charset="0"/>
              <a:ea typeface="Calibri"/>
              <a:cs typeface="Arial" panose="020B0604020202020204" pitchFamily="34" charset="0"/>
            </a:endParaRPr>
          </a:p>
          <a:p>
            <a:pPr marL="457200" lvl="0" indent="-419100" algn="l" rtl="0">
              <a:spcBef>
                <a:spcPts val="0"/>
              </a:spcBef>
              <a:spcAft>
                <a:spcPts val="0"/>
              </a:spcAft>
              <a:buSzPts val="3000"/>
              <a:buFont typeface="Calibri"/>
              <a:buChar char="●"/>
            </a:pPr>
            <a:endParaRPr lang="en-US" sz="2800" dirty="0">
              <a:latin typeface="Arial" panose="020B0604020202020204" pitchFamily="34" charset="0"/>
              <a:ea typeface="Calibri"/>
              <a:cs typeface="Arial" panose="020B0604020202020204" pitchFamily="34" charset="0"/>
            </a:endParaRPr>
          </a:p>
          <a:p>
            <a:pPr marL="457200" indent="-419100">
              <a:buSzPts val="3000"/>
              <a:buFont typeface="Calibri"/>
              <a:buChar char="●"/>
            </a:pPr>
            <a:r>
              <a:rPr lang="en-US" sz="2800" dirty="0">
                <a:latin typeface="Arial"/>
                <a:ea typeface="Calibri"/>
                <a:cs typeface="Arial"/>
                <a:sym typeface="Calibri"/>
              </a:rPr>
              <a:t>“Is there anything else you’d like to tell me about this?”</a:t>
            </a:r>
            <a:endParaRPr sz="2800" dirty="0">
              <a:latin typeface="Arial"/>
              <a:ea typeface="Calibri"/>
              <a:cs typeface="Arial"/>
            </a:endParaRPr>
          </a:p>
        </p:txBody>
      </p:sp>
      <p:graphicFrame>
        <p:nvGraphicFramePr>
          <p:cNvPr id="5" name="Google Shape;412;p49">
            <a:extLst>
              <a:ext uri="{FF2B5EF4-FFF2-40B4-BE49-F238E27FC236}">
                <a16:creationId xmlns:a16="http://schemas.microsoft.com/office/drawing/2014/main" id="{D2796A0D-D005-1047-BDEE-E67CB8CA8714}"/>
              </a:ext>
            </a:extLst>
          </p:cNvPr>
          <p:cNvGraphicFramePr/>
          <p:nvPr>
            <p:extLst>
              <p:ext uri="{D42A27DB-BD31-4B8C-83A1-F6EECF244321}">
                <p14:modId xmlns:p14="http://schemas.microsoft.com/office/powerpoint/2010/main" val="2890575785"/>
              </p:ext>
            </p:extLst>
          </p:nvPr>
        </p:nvGraphicFramePr>
        <p:xfrm>
          <a:off x="6096000" y="3852728"/>
          <a:ext cx="6095999" cy="2954194"/>
        </p:xfrm>
        <a:graphic>
          <a:graphicData uri="http://schemas.openxmlformats.org/drawingml/2006/table">
            <a:tbl>
              <a:tblPr>
                <a:noFill/>
              </a:tblPr>
              <a:tblGrid>
                <a:gridCol w="1148822">
                  <a:extLst>
                    <a:ext uri="{9D8B030D-6E8A-4147-A177-3AD203B41FA5}">
                      <a16:colId xmlns:a16="http://schemas.microsoft.com/office/drawing/2014/main" val="20000"/>
                    </a:ext>
                  </a:extLst>
                </a:gridCol>
                <a:gridCol w="962526">
                  <a:extLst>
                    <a:ext uri="{9D8B030D-6E8A-4147-A177-3AD203B41FA5}">
                      <a16:colId xmlns:a16="http://schemas.microsoft.com/office/drawing/2014/main" val="20001"/>
                    </a:ext>
                  </a:extLst>
                </a:gridCol>
                <a:gridCol w="838329">
                  <a:extLst>
                    <a:ext uri="{9D8B030D-6E8A-4147-A177-3AD203B41FA5}">
                      <a16:colId xmlns:a16="http://schemas.microsoft.com/office/drawing/2014/main" val="20002"/>
                    </a:ext>
                  </a:extLst>
                </a:gridCol>
                <a:gridCol w="3146322">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dirty="0"/>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dirty="0"/>
                        <a:t>SUMMARIZE</a:t>
                      </a:r>
                      <a:endParaRPr sz="3400" b="1" dirty="0"/>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a:cs typeface="Arial"/>
                        </a:rPr>
                        <a:t>AFFIRM</a:t>
                      </a: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a:t>
                      </a:r>
                      <a:r>
                        <a:rPr lang="en-US" sz="3400" b="1" dirty="0">
                          <a:solidFill>
                            <a:schemeClr val="tx1"/>
                          </a:solidFill>
                        </a:rPr>
                        <a:t> QUESTIONS</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12;p49">
            <a:extLst>
              <a:ext uri="{FF2B5EF4-FFF2-40B4-BE49-F238E27FC236}">
                <a16:creationId xmlns:a16="http://schemas.microsoft.com/office/drawing/2014/main" id="{B549B4D2-DB99-E74B-AB13-16FBA9615384}"/>
              </a:ext>
            </a:extLst>
          </p:cNvPr>
          <p:cNvGraphicFramePr/>
          <p:nvPr>
            <p:extLst>
              <p:ext uri="{D42A27DB-BD31-4B8C-83A1-F6EECF244321}">
                <p14:modId xmlns:p14="http://schemas.microsoft.com/office/powerpoint/2010/main" val="894627365"/>
              </p:ext>
            </p:extLst>
          </p:nvPr>
        </p:nvGraphicFramePr>
        <p:xfrm>
          <a:off x="117986" y="294968"/>
          <a:ext cx="11972333" cy="6440790"/>
        </p:xfrm>
        <a:graphic>
          <a:graphicData uri="http://schemas.openxmlformats.org/drawingml/2006/table">
            <a:tbl>
              <a:tblPr>
                <a:noFill/>
              </a:tblPr>
              <a:tblGrid>
                <a:gridCol w="1137231">
                  <a:extLst>
                    <a:ext uri="{9D8B030D-6E8A-4147-A177-3AD203B41FA5}">
                      <a16:colId xmlns:a16="http://schemas.microsoft.com/office/drawing/2014/main" val="20000"/>
                    </a:ext>
                  </a:extLst>
                </a:gridCol>
                <a:gridCol w="1532838">
                  <a:extLst>
                    <a:ext uri="{9D8B030D-6E8A-4147-A177-3AD203B41FA5}">
                      <a16:colId xmlns:a16="http://schemas.microsoft.com/office/drawing/2014/main" val="20001"/>
                    </a:ext>
                  </a:extLst>
                </a:gridCol>
                <a:gridCol w="1714421">
                  <a:extLst>
                    <a:ext uri="{9D8B030D-6E8A-4147-A177-3AD203B41FA5}">
                      <a16:colId xmlns:a16="http://schemas.microsoft.com/office/drawing/2014/main" val="20002"/>
                    </a:ext>
                  </a:extLst>
                </a:gridCol>
                <a:gridCol w="7587843">
                  <a:extLst>
                    <a:ext uri="{9D8B030D-6E8A-4147-A177-3AD203B41FA5}">
                      <a16:colId xmlns:a16="http://schemas.microsoft.com/office/drawing/2014/main" val="20003"/>
                    </a:ext>
                  </a:extLst>
                </a:gridCol>
              </a:tblGrid>
              <a:tr h="1795802">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SUMMARIZE</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Brings consensus to what’s been said; sets stage for next step</a:t>
                      </a:r>
                      <a:endParaRPr sz="3400" b="0" i="1" dirty="0">
                        <a:solidFill>
                          <a:schemeClr val="tx1"/>
                        </a:solidFill>
                        <a:latin typeface="Arial" panose="020B0604020202020204" pitchFamily="34" charset="0"/>
                        <a:cs typeface="Arial" panose="020B0604020202020204" pitchFamily="34" charset="0"/>
                      </a:endParaRPr>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1392231">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Shows that you are listening</a:t>
                      </a:r>
                      <a:endParaRPr sz="3400" b="0" i="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1450036">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Affirms struggle &amp; tries to emphasize a strength</a:t>
                      </a:r>
                      <a:endParaRPr sz="3400" b="0"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802721">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Trying to start a dialogue</a:t>
                      </a:r>
                      <a:endParaRPr sz="3400" b="0"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32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3"/>
        <p:cNvGrpSpPr/>
        <p:nvPr/>
      </p:nvGrpSpPr>
      <p:grpSpPr>
        <a:xfrm>
          <a:off x="0" y="0"/>
          <a:ext cx="0" cy="0"/>
          <a:chOff x="0" y="0"/>
          <a:chExt cx="0" cy="0"/>
        </a:xfrm>
      </p:grpSpPr>
      <p:sp>
        <p:nvSpPr>
          <p:cNvPr id="2" name="Rectangle 1">
            <a:extLst>
              <a:ext uri="{FF2B5EF4-FFF2-40B4-BE49-F238E27FC236}">
                <a16:creationId xmlns:a16="http://schemas.microsoft.com/office/drawing/2014/main" id="{7AD21768-880D-437B-B1B2-30980592CB2A}"/>
              </a:ext>
            </a:extLst>
          </p:cNvPr>
          <p:cNvSpPr/>
          <p:nvPr/>
        </p:nvSpPr>
        <p:spPr>
          <a:xfrm>
            <a:off x="1068457" y="433284"/>
            <a:ext cx="10055087" cy="5991433"/>
          </a:xfrm>
          <a:prstGeom prst="rect">
            <a:avLst/>
          </a:prstGeom>
          <a:solidFill>
            <a:schemeClr val="accent5">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Google Shape;404;p48"/>
          <p:cNvSpPr txBox="1">
            <a:spLocks noGrp="1"/>
          </p:cNvSpPr>
          <p:nvPr>
            <p:ph type="title"/>
          </p:nvPr>
        </p:nvSpPr>
        <p:spPr>
          <a:xfrm>
            <a:off x="838200" y="522010"/>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Motivational Interviewing Techniques</a:t>
            </a:r>
            <a:endParaRPr sz="4000" b="1" dirty="0">
              <a:latin typeface="Arial" panose="020B0604020202020204" pitchFamily="34" charset="0"/>
              <a:cs typeface="Arial" panose="020B0604020202020204" pitchFamily="34" charset="0"/>
            </a:endParaRPr>
          </a:p>
        </p:txBody>
      </p:sp>
      <p:sp>
        <p:nvSpPr>
          <p:cNvPr id="405" name="Google Shape;405;p48"/>
          <p:cNvSpPr txBox="1">
            <a:spLocks noGrp="1"/>
          </p:cNvSpPr>
          <p:nvPr>
            <p:ph idx="1"/>
          </p:nvPr>
        </p:nvSpPr>
        <p:spPr>
          <a:xfrm>
            <a:off x="838200" y="1847573"/>
            <a:ext cx="10515600" cy="4351338"/>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36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1. OARS</a:t>
            </a:r>
          </a:p>
          <a:p>
            <a:pPr marL="742950" lvl="0" indent="-742950" algn="ctr" rtl="0">
              <a:spcBef>
                <a:spcPts val="360"/>
              </a:spcBef>
              <a:spcAft>
                <a:spcPts val="0"/>
              </a:spcAft>
              <a:buSzPts val="3800"/>
              <a:buAutoNum type="arabicPeriod"/>
            </a:pPr>
            <a:endParaRPr lang="en-US" sz="38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b="1" dirty="0">
                <a:latin typeface="Arial" panose="020B0604020202020204" pitchFamily="34" charset="0"/>
                <a:cs typeface="Arial" panose="020B0604020202020204" pitchFamily="34" charset="0"/>
              </a:rPr>
              <a:t>2. Eliciting Change Talk</a:t>
            </a:r>
          </a:p>
          <a:p>
            <a:pPr marL="0" lvl="0" indent="0" algn="ctr" rtl="0">
              <a:spcBef>
                <a:spcPts val="360"/>
              </a:spcBef>
              <a:spcAft>
                <a:spcPts val="0"/>
              </a:spcAft>
              <a:buSzPts val="3800"/>
              <a:buNone/>
            </a:pPr>
            <a:endParaRPr sz="3800" b="1" dirty="0">
              <a:latin typeface="Arial" panose="020B0604020202020204" pitchFamily="34" charset="0"/>
              <a:cs typeface="Arial" panose="020B0604020202020204" pitchFamily="34" charset="0"/>
            </a:endParaRPr>
          </a:p>
          <a:p>
            <a:pPr marL="0" lvl="0" indent="0" algn="ctr" rtl="0">
              <a:spcBef>
                <a:spcPts val="0"/>
              </a:spcBef>
              <a:spcAft>
                <a:spcPts val="0"/>
              </a:spcAft>
              <a:buSzPts val="3800"/>
              <a:buNone/>
            </a:pPr>
            <a:r>
              <a:rPr lang="en-US" sz="3800" dirty="0">
                <a:latin typeface="Arial" panose="020B0604020202020204" pitchFamily="34" charset="0"/>
                <a:cs typeface="Arial" panose="020B0604020202020204" pitchFamily="34" charset="0"/>
              </a:rPr>
              <a:t>3. Generating Commitment</a:t>
            </a:r>
            <a:endParaRPr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01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56"/>
        <p:cNvGrpSpPr/>
        <p:nvPr/>
      </p:nvGrpSpPr>
      <p:grpSpPr>
        <a:xfrm>
          <a:off x="0" y="0"/>
          <a:ext cx="0" cy="0"/>
          <a:chOff x="0" y="0"/>
          <a:chExt cx="0" cy="0"/>
        </a:xfrm>
      </p:grpSpPr>
      <p:sp>
        <p:nvSpPr>
          <p:cNvPr id="458" name="Google Shape;458;p55"/>
          <p:cNvSpPr txBox="1">
            <a:spLocks noGrp="1"/>
          </p:cNvSpPr>
          <p:nvPr>
            <p:ph type="title"/>
          </p:nvPr>
        </p:nvSpPr>
        <p:spPr>
          <a:xfrm>
            <a:off x="5182720" y="1063986"/>
            <a:ext cx="6228837" cy="1454051"/>
          </a:xfrm>
          <a:prstGeom prst="rect">
            <a:avLst/>
          </a:prstGeom>
        </p:spPr>
        <p:txBody>
          <a:bodyPr spcFirstLastPara="1" vert="horz" lIns="91440" tIns="45720" rIns="91440" bIns="45720" rtlCol="0" anchor="ctr" anchorCtr="0">
            <a:normAutofit fontScale="90000"/>
          </a:bodyPr>
          <a:lstStyle/>
          <a:p>
            <a:pPr marL="0" lvl="0" indent="0" algn="ctr">
              <a:spcAft>
                <a:spcPts val="0"/>
              </a:spcAft>
            </a:pPr>
            <a:r>
              <a:rPr lang="en-US" sz="4000" kern="1200" dirty="0">
                <a:solidFill>
                  <a:srgbClr val="000000"/>
                </a:solidFill>
                <a:latin typeface="Arial" panose="020B0604020202020204" pitchFamily="34" charset="0"/>
                <a:cs typeface="Arial" panose="020B0604020202020204" pitchFamily="34" charset="0"/>
              </a:rPr>
              <a:t>2. Motivational Interviewing: Eliciting Change Talk</a:t>
            </a:r>
          </a:p>
          <a:p>
            <a:pPr marL="0" lvl="0" indent="0" algn="ctr">
              <a:spcAft>
                <a:spcPts val="0"/>
              </a:spcAft>
              <a:buClr>
                <a:schemeClr val="dk1"/>
              </a:buClr>
              <a:buSzPts val="1100"/>
            </a:pPr>
            <a:endParaRPr lang="en-US" sz="4000" kern="1200" dirty="0">
              <a:solidFill>
                <a:srgbClr val="000000"/>
              </a:solidFill>
              <a:latin typeface="Arial" panose="020B0604020202020204" pitchFamily="34" charset="0"/>
              <a:cs typeface="Arial" panose="020B0604020202020204" pitchFamily="34" charset="0"/>
            </a:endParaRPr>
          </a:p>
        </p:txBody>
      </p:sp>
      <p:pic>
        <p:nvPicPr>
          <p:cNvPr id="457" name="Google Shape;457;p5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p:spPr>
      </p:pic>
      <p:sp>
        <p:nvSpPr>
          <p:cNvPr id="459" name="Google Shape;459;p55"/>
          <p:cNvSpPr txBox="1"/>
          <p:nvPr/>
        </p:nvSpPr>
        <p:spPr>
          <a:xfrm>
            <a:off x="5005880" y="2788791"/>
            <a:ext cx="6794550" cy="3005223"/>
          </a:xfrm>
          <a:prstGeom prst="rect">
            <a:avLst/>
          </a:prstGeom>
        </p:spPr>
        <p:txBody>
          <a:bodyPr spcFirstLastPara="1" vert="horz" lIns="91440" tIns="45720" rIns="91440" bIns="45720" rtlCol="0" anchor="ctr" anchorCtr="0">
            <a:normAutofit/>
          </a:bodyPr>
          <a:lstStyle/>
          <a:p>
            <a:pPr lvl="0" algn="ctr">
              <a:lnSpc>
                <a:spcPct val="90000"/>
              </a:lnSpc>
              <a:spcBef>
                <a:spcPts val="0"/>
              </a:spcBef>
              <a:spcAft>
                <a:spcPts val="600"/>
              </a:spcAft>
              <a:buClr>
                <a:schemeClr val="dk1"/>
              </a:buClr>
              <a:buSzPts val="1100"/>
            </a:pPr>
            <a:r>
              <a:rPr lang="en-US" sz="3400" b="1" i="1" kern="1200" dirty="0">
                <a:solidFill>
                  <a:srgbClr val="000000"/>
                </a:solidFill>
                <a:latin typeface="Arial" panose="020B0604020202020204" pitchFamily="34" charset="0"/>
                <a:cs typeface="Arial" panose="020B0604020202020204" pitchFamily="34" charset="0"/>
                <a:sym typeface="Calibri"/>
              </a:rPr>
              <a:t>Change talk</a:t>
            </a:r>
            <a:r>
              <a:rPr lang="en-US" sz="3400" kern="1200" dirty="0">
                <a:solidFill>
                  <a:srgbClr val="000000"/>
                </a:solidFill>
                <a:latin typeface="Arial" panose="020B0604020202020204" pitchFamily="34" charset="0"/>
                <a:cs typeface="Arial" panose="020B0604020202020204" pitchFamily="34" charset="0"/>
                <a:sym typeface="Calibri"/>
              </a:rPr>
              <a:t> is the language (words) someone uses that can ‘hint’ at and even increase the chances for a positive change </a:t>
            </a:r>
            <a:endParaRPr lang="en-US" sz="3400" b="1" kern="1200" dirty="0">
              <a:solidFill>
                <a:srgbClr val="000000"/>
              </a:solidFill>
              <a:latin typeface="Arial" panose="020B0604020202020204" pitchFamily="34" charset="0"/>
              <a:cs typeface="Arial" panose="020B0604020202020204" pitchFamily="34" charset="0"/>
              <a:sym typeface="Calibri"/>
            </a:endParaRPr>
          </a:p>
          <a:p>
            <a:pPr marL="0" lvl="0" indent="-228600">
              <a:lnSpc>
                <a:spcPct val="90000"/>
              </a:lnSpc>
              <a:spcBef>
                <a:spcPts val="0"/>
              </a:spcBef>
              <a:spcAft>
                <a:spcPts val="600"/>
              </a:spcAft>
              <a:buFont typeface="Arial" panose="020B0604020202020204" pitchFamily="34" charset="0"/>
              <a:buChar char="•"/>
            </a:pPr>
            <a:endParaRPr lang="en-US" sz="2000" kern="1200" dirty="0">
              <a:solidFill>
                <a:srgbClr val="000000"/>
              </a:solidFill>
              <a:latin typeface="Arial" panose="020B0604020202020204" pitchFamily="34" charset="0"/>
              <a:cs typeface="Arial" panose="020B060402020202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par>
                                <p:cTn id="8" presetID="10" presetClass="entr" presetSubtype="0" fill="hold" nodeType="withEffect">
                                  <p:stCondLst>
                                    <p:cond delay="0"/>
                                  </p:stCondLst>
                                  <p:childTnLst>
                                    <p:set>
                                      <p:cBhvr>
                                        <p:cTn id="9" dur="1" fill="hold">
                                          <p:stCondLst>
                                            <p:cond delay="0"/>
                                          </p:stCondLst>
                                        </p:cTn>
                                        <p:tgtEl>
                                          <p:spTgt spid="459"/>
                                        </p:tgtEl>
                                        <p:attrNameLst>
                                          <p:attrName>style.visibility</p:attrName>
                                        </p:attrNameLst>
                                      </p:cBhvr>
                                      <p:to>
                                        <p:strVal val="visible"/>
                                      </p:to>
                                    </p:set>
                                    <p:animEffect transition="in" filter="fade">
                                      <p:cBhvr>
                                        <p:cTn id="10" dur="1000"/>
                                        <p:tgtEl>
                                          <p:spTgt spid="459"/>
                                        </p:tgtEl>
                                      </p:cBhvr>
                                    </p:animEffect>
                                  </p:childTnLst>
                                </p:cTn>
                              </p:par>
                              <p:par>
                                <p:cTn id="11" presetID="10" presetClass="entr" presetSubtype="0" fill="hold" nodeType="withEffect">
                                  <p:stCondLst>
                                    <p:cond delay="0"/>
                                  </p:stCondLst>
                                  <p:childTnLst>
                                    <p:set>
                                      <p:cBhvr>
                                        <p:cTn id="12" dur="1" fill="hold">
                                          <p:stCondLst>
                                            <p:cond delay="0"/>
                                          </p:stCondLst>
                                        </p:cTn>
                                        <p:tgtEl>
                                          <p:spTgt spid="457"/>
                                        </p:tgtEl>
                                        <p:attrNameLst>
                                          <p:attrName>style.visibility</p:attrName>
                                        </p:attrNameLst>
                                      </p:cBhvr>
                                      <p:to>
                                        <p:strVal val="visible"/>
                                      </p:to>
                                    </p:set>
                                    <p:animEffect transition="in" filter="fade">
                                      <p:cBhvr>
                                        <p:cTn id="13"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64"/>
        <p:cNvGrpSpPr/>
        <p:nvPr/>
      </p:nvGrpSpPr>
      <p:grpSpPr>
        <a:xfrm>
          <a:off x="0" y="0"/>
          <a:ext cx="0" cy="0"/>
          <a:chOff x="0" y="0"/>
          <a:chExt cx="0" cy="0"/>
        </a:xfrm>
      </p:grpSpPr>
      <p:sp>
        <p:nvSpPr>
          <p:cNvPr id="466" name="Google Shape;466;p56"/>
          <p:cNvSpPr txBox="1">
            <a:spLocks noGrp="1"/>
          </p:cNvSpPr>
          <p:nvPr>
            <p:ph type="title"/>
          </p:nvPr>
        </p:nvSpPr>
        <p:spPr>
          <a:xfrm>
            <a:off x="274799" y="229462"/>
            <a:ext cx="11505600" cy="87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sz="3800" dirty="0">
              <a:latin typeface="Arial" panose="020B0604020202020204" pitchFamily="34" charset="0"/>
              <a:cs typeface="Arial" panose="020B0604020202020204" pitchFamily="34" charset="0"/>
            </a:endParaRPr>
          </a:p>
        </p:txBody>
      </p:sp>
      <p:sp>
        <p:nvSpPr>
          <p:cNvPr id="465" name="Google Shape;465;p56"/>
          <p:cNvSpPr txBox="1">
            <a:spLocks noGrp="1"/>
          </p:cNvSpPr>
          <p:nvPr>
            <p:ph idx="1"/>
          </p:nvPr>
        </p:nvSpPr>
        <p:spPr>
          <a:xfrm>
            <a:off x="663599" y="1859600"/>
            <a:ext cx="11116800" cy="4268239"/>
          </a:xfrm>
          <a:prstGeom prst="rect">
            <a:avLst/>
          </a:prstGeom>
          <a:noFill/>
        </p:spPr>
        <p:txBody>
          <a:bodyPr spcFirstLastPara="1" wrap="square" lIns="91425" tIns="45700" rIns="91425" bIns="45700" anchor="t" anchorCtr="0">
            <a:noAutofit/>
          </a:bodyPr>
          <a:lstStyle/>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Recognizes the problem: </a:t>
            </a:r>
            <a:r>
              <a:rPr lang="en-US" sz="2600" dirty="0">
                <a:solidFill>
                  <a:srgbClr val="000000"/>
                </a:solidFill>
                <a:latin typeface="Arial" panose="020B0604020202020204" pitchFamily="34" charset="0"/>
                <a:cs typeface="Arial" panose="020B0604020202020204" pitchFamily="34" charset="0"/>
              </a:rPr>
              <a:t>“</a:t>
            </a:r>
            <a:r>
              <a:rPr lang="en-US" sz="2600" i="1" dirty="0">
                <a:solidFill>
                  <a:srgbClr val="000000"/>
                </a:solidFill>
                <a:latin typeface="Arial" panose="020B0604020202020204" pitchFamily="34" charset="0"/>
                <a:cs typeface="Arial" panose="020B0604020202020204" pitchFamily="34" charset="0"/>
              </a:rPr>
              <a:t>This is getting pretty bad.”</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Expresses concern: </a:t>
            </a:r>
            <a:r>
              <a:rPr lang="en-US" sz="2600" i="1" dirty="0">
                <a:solidFill>
                  <a:srgbClr val="000000"/>
                </a:solidFill>
                <a:latin typeface="Arial" panose="020B0604020202020204" pitchFamily="34" charset="0"/>
                <a:cs typeface="Arial" panose="020B0604020202020204" pitchFamily="34" charset="0"/>
              </a:rPr>
              <a:t>“I don’t know how I can keep up like this.”</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Expresses awareness: </a:t>
            </a:r>
            <a:r>
              <a:rPr lang="en-US" sz="2600" i="1" dirty="0">
                <a:solidFill>
                  <a:srgbClr val="000000"/>
                </a:solidFill>
                <a:latin typeface="Arial" panose="020B0604020202020204" pitchFamily="34" charset="0"/>
                <a:cs typeface="Arial" panose="020B0604020202020204" pitchFamily="34" charset="0"/>
              </a:rPr>
              <a:t>“I think my mom must be really mad at me.”</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Sees the benefit of change: </a:t>
            </a:r>
            <a:r>
              <a:rPr lang="en-US" sz="2600" i="1" dirty="0">
                <a:solidFill>
                  <a:srgbClr val="000000"/>
                </a:solidFill>
                <a:latin typeface="Arial" panose="020B0604020202020204" pitchFamily="34" charset="0"/>
                <a:cs typeface="Arial" panose="020B0604020202020204" pitchFamily="34" charset="0"/>
              </a:rPr>
              <a:t>“I could probably keep my job if I stopped using.”</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Sees the cost of not changing: </a:t>
            </a:r>
            <a:r>
              <a:rPr lang="en-US" sz="2600" i="1" dirty="0">
                <a:solidFill>
                  <a:srgbClr val="000000"/>
                </a:solidFill>
                <a:latin typeface="Arial" panose="020B0604020202020204" pitchFamily="34" charset="0"/>
                <a:cs typeface="Arial" panose="020B0604020202020204" pitchFamily="34" charset="0"/>
              </a:rPr>
              <a:t>“No one will ever hire me if I keep this up.”</a:t>
            </a:r>
            <a:endParaRPr sz="2600" i="1" dirty="0">
              <a:solidFill>
                <a:srgbClr val="000000"/>
              </a:solidFill>
              <a:latin typeface="Arial" panose="020B0604020202020204" pitchFamily="34" charset="0"/>
              <a:cs typeface="Arial" panose="020B0604020202020204" pitchFamily="34" charset="0"/>
            </a:endParaRPr>
          </a:p>
        </p:txBody>
      </p:sp>
      <p:sp>
        <p:nvSpPr>
          <p:cNvPr id="467" name="Google Shape;467;p56"/>
          <p:cNvSpPr txBox="1"/>
          <p:nvPr/>
        </p:nvSpPr>
        <p:spPr>
          <a:xfrm>
            <a:off x="2070468" y="932036"/>
            <a:ext cx="8299358" cy="66863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latin typeface="Arial" panose="020B0604020202020204" pitchFamily="34" charset="0"/>
                <a:ea typeface="Calibri"/>
                <a:cs typeface="Arial" panose="020B0604020202020204" pitchFamily="34" charset="0"/>
                <a:sym typeface="Calibri"/>
              </a:rPr>
              <a:t>Listen for signs that the person...</a:t>
            </a:r>
            <a:endParaRPr sz="36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2" descr="A picture containing person, indoor, woman, brushing&#10;&#10;Description automatically generated">
            <a:extLst>
              <a:ext uri="{FF2B5EF4-FFF2-40B4-BE49-F238E27FC236}">
                <a16:creationId xmlns:a16="http://schemas.microsoft.com/office/drawing/2014/main" id="{425211AD-578D-8347-ACF9-FF5E5A062985}"/>
              </a:ext>
            </a:extLst>
          </p:cNvPr>
          <p:cNvPicPr>
            <a:picLocks noChangeAspect="1"/>
          </p:cNvPicPr>
          <p:nvPr/>
        </p:nvPicPr>
        <p:blipFill rotWithShape="1">
          <a:blip r:embed="rId3">
            <a:alphaModFix amt="4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58" name="Google Shape;158;p17"/>
          <p:cNvSpPr txBox="1">
            <a:spLocks noGrp="1"/>
          </p:cNvSpPr>
          <p:nvPr>
            <p:ph type="title"/>
          </p:nvPr>
        </p:nvSpPr>
        <p:spPr>
          <a:xfrm>
            <a:off x="1655230" y="2605181"/>
            <a:ext cx="9260419" cy="2812629"/>
          </a:xfrm>
          <a:prstGeom prst="rect">
            <a:avLst/>
          </a:prstGeom>
        </p:spPr>
        <p:txBody>
          <a:bodyPr spcFirstLastPara="1" vert="horz" lIns="91440" tIns="45720" rIns="91440" bIns="45720" rtlCol="0" anchor="ctr" anchorCtr="0">
            <a:normAutofit/>
          </a:bodyPr>
          <a:lstStyle/>
          <a:p>
            <a:pPr marL="0" lvl="0" indent="0" algn="ctr">
              <a:spcAft>
                <a:spcPts val="0"/>
              </a:spcAft>
            </a:pPr>
            <a:r>
              <a:rPr lang="en-US" sz="3800" b="1" i="1" kern="1200" dirty="0">
                <a:solidFill>
                  <a:schemeClr val="tx1"/>
                </a:solidFill>
                <a:latin typeface="Arial" panose="020B0604020202020204" pitchFamily="34" charset="0"/>
                <a:cs typeface="Arial" panose="020B0604020202020204" pitchFamily="34" charset="0"/>
              </a:rPr>
              <a:t>“If you didn’t offer me treatment when </a:t>
            </a:r>
            <a:br>
              <a:rPr lang="en-US" sz="3800" b="1" i="1" kern="1200" dirty="0">
                <a:solidFill>
                  <a:schemeClr val="tx1"/>
                </a:solidFill>
                <a:latin typeface="Arial" panose="020B0604020202020204" pitchFamily="34" charset="0"/>
                <a:cs typeface="Arial" panose="020B0604020202020204" pitchFamily="34" charset="0"/>
              </a:rPr>
            </a:br>
            <a:r>
              <a:rPr lang="en-US" sz="3800" b="1" i="1" kern="1200" dirty="0">
                <a:solidFill>
                  <a:schemeClr val="tx1"/>
                </a:solidFill>
                <a:latin typeface="Arial" panose="020B0604020202020204" pitchFamily="34" charset="0"/>
                <a:cs typeface="Arial" panose="020B0604020202020204" pitchFamily="34" charset="0"/>
              </a:rPr>
              <a:t>I didn’t want it, I wouldn’t be here to </a:t>
            </a:r>
            <a:br>
              <a:rPr lang="en-US" sz="3800" b="1" i="1" kern="1200" dirty="0">
                <a:solidFill>
                  <a:schemeClr val="tx1"/>
                </a:solidFill>
                <a:latin typeface="Arial" panose="020B0604020202020204" pitchFamily="34" charset="0"/>
                <a:cs typeface="Arial" panose="020B0604020202020204" pitchFamily="34" charset="0"/>
              </a:rPr>
            </a:br>
            <a:r>
              <a:rPr lang="en-US" sz="3800" b="1" i="1" kern="1200" dirty="0">
                <a:solidFill>
                  <a:schemeClr val="tx1"/>
                </a:solidFill>
                <a:latin typeface="Arial" panose="020B0604020202020204" pitchFamily="34" charset="0"/>
                <a:cs typeface="Arial" panose="020B0604020202020204" pitchFamily="34" charset="0"/>
              </a:rPr>
              <a:t>take the treatment when I was ready.”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72"/>
        <p:cNvGrpSpPr/>
        <p:nvPr/>
      </p:nvGrpSpPr>
      <p:grpSpPr>
        <a:xfrm>
          <a:off x="0" y="0"/>
          <a:ext cx="0" cy="0"/>
          <a:chOff x="0" y="0"/>
          <a:chExt cx="0" cy="0"/>
        </a:xfrm>
      </p:grpSpPr>
      <p:sp>
        <p:nvSpPr>
          <p:cNvPr id="474" name="Google Shape;474;p57"/>
          <p:cNvSpPr txBox="1">
            <a:spLocks noGrp="1"/>
          </p:cNvSpPr>
          <p:nvPr>
            <p:ph type="title"/>
          </p:nvPr>
        </p:nvSpPr>
        <p:spPr>
          <a:xfrm>
            <a:off x="379200" y="217000"/>
            <a:ext cx="11433600" cy="744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sz="4000" dirty="0">
              <a:latin typeface="Arial" panose="020B0604020202020204" pitchFamily="34" charset="0"/>
              <a:cs typeface="Arial" panose="020B0604020202020204" pitchFamily="34" charset="0"/>
            </a:endParaRPr>
          </a:p>
        </p:txBody>
      </p:sp>
      <p:sp>
        <p:nvSpPr>
          <p:cNvPr id="473" name="Google Shape;473;p57"/>
          <p:cNvSpPr txBox="1">
            <a:spLocks noGrp="1"/>
          </p:cNvSpPr>
          <p:nvPr>
            <p:ph idx="1"/>
          </p:nvPr>
        </p:nvSpPr>
        <p:spPr>
          <a:xfrm>
            <a:off x="715000" y="1294184"/>
            <a:ext cx="11231051" cy="51252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3600" dirty="0">
                <a:solidFill>
                  <a:srgbClr val="000000"/>
                </a:solidFill>
                <a:latin typeface="Arial" panose="020B0604020202020204" pitchFamily="34" charset="0"/>
                <a:cs typeface="Arial" panose="020B0604020202020204" pitchFamily="34" charset="0"/>
              </a:rPr>
              <a:t>More examples:</a:t>
            </a:r>
          </a:p>
          <a:p>
            <a:pPr marL="0" lvl="0" indent="0" algn="l" rtl="0">
              <a:spcBef>
                <a:spcPts val="360"/>
              </a:spcBef>
              <a:spcAft>
                <a:spcPts val="0"/>
              </a:spcAft>
              <a:buNone/>
            </a:pPr>
            <a:endParaRPr sz="1000" b="1"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“I guess this has been affecting me more than I realized.”	</a:t>
            </a:r>
          </a:p>
          <a:p>
            <a:pPr marL="457200" lvl="0" indent="-406400" algn="l" rtl="0">
              <a:lnSpc>
                <a:spcPct val="115000"/>
              </a:lnSpc>
              <a:spcBef>
                <a:spcPts val="0"/>
              </a:spcBef>
              <a:spcAft>
                <a:spcPts val="0"/>
              </a:spcAft>
              <a:buClr>
                <a:srgbClr val="000000"/>
              </a:buClr>
              <a:buSzPts val="2800"/>
              <a:buChar char="●"/>
            </a:pPr>
            <a:endParaRPr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“Sometimes when I've been using, I just can't think or concentrate.”</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“I feel terrible about how my drinking has hurt my family.”	</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“I don't know what to do, but something has to change.”	</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“Tell me what I would need to do if I went into treatment.”	</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indent="-406400">
              <a:lnSpc>
                <a:spcPct val="115000"/>
              </a:lnSpc>
              <a:spcBef>
                <a:spcPts val="0"/>
              </a:spcBef>
              <a:buClr>
                <a:srgbClr val="000000"/>
              </a:buClr>
              <a:buSzPts val="2800"/>
              <a:buChar char="●"/>
            </a:pPr>
            <a:r>
              <a:rPr lang="en-US" sz="2800" dirty="0">
                <a:solidFill>
                  <a:srgbClr val="000000"/>
                </a:solidFill>
                <a:latin typeface="Arial"/>
                <a:cs typeface="Arial"/>
              </a:rPr>
              <a:t>“I think I could </a:t>
            </a:r>
            <a:r>
              <a:rPr lang="en-US" dirty="0">
                <a:solidFill>
                  <a:srgbClr val="000000"/>
                </a:solidFill>
                <a:latin typeface="Arial"/>
                <a:cs typeface="Arial"/>
              </a:rPr>
              <a:t>stop using if</a:t>
            </a:r>
            <a:r>
              <a:rPr lang="en-US" sz="2800" dirty="0">
                <a:solidFill>
                  <a:srgbClr val="000000"/>
                </a:solidFill>
                <a:latin typeface="Arial"/>
                <a:cs typeface="Arial"/>
              </a:rPr>
              <a:t> I decided to.”</a:t>
            </a:r>
            <a:endParaRPr sz="2800" dirty="0">
              <a:solidFill>
                <a:srgbClr val="000000"/>
              </a:solidFill>
              <a:latin typeface="Arial"/>
              <a:cs typeface="Arial"/>
            </a:endParaRPr>
          </a:p>
          <a:p>
            <a:pPr marL="0" lvl="0" indent="0" algn="l" rtl="0">
              <a:spcBef>
                <a:spcPts val="360"/>
              </a:spcBef>
              <a:spcAft>
                <a:spcPts val="0"/>
              </a:spcAft>
              <a:buNone/>
            </a:pPr>
            <a:endParaRPr sz="3400"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79"/>
        <p:cNvGrpSpPr/>
        <p:nvPr/>
      </p:nvGrpSpPr>
      <p:grpSpPr>
        <a:xfrm>
          <a:off x="0" y="0"/>
          <a:ext cx="0" cy="0"/>
          <a:chOff x="0" y="0"/>
          <a:chExt cx="0" cy="0"/>
        </a:xfrm>
      </p:grpSpPr>
      <p:sp>
        <p:nvSpPr>
          <p:cNvPr id="480" name="Google Shape;480;p58"/>
          <p:cNvSpPr txBox="1">
            <a:spLocks noGrp="1"/>
          </p:cNvSpPr>
          <p:nvPr>
            <p:ph type="title"/>
          </p:nvPr>
        </p:nvSpPr>
        <p:spPr>
          <a:xfrm>
            <a:off x="609600" y="423188"/>
            <a:ext cx="10972800" cy="80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3800" dirty="0">
              <a:latin typeface="Arial" panose="020B0604020202020204" pitchFamily="34" charset="0"/>
              <a:cs typeface="Arial" panose="020B0604020202020204" pitchFamily="34" charset="0"/>
            </a:endParaRPr>
          </a:p>
        </p:txBody>
      </p:sp>
      <p:sp>
        <p:nvSpPr>
          <p:cNvPr id="481" name="Google Shape;481;p58"/>
          <p:cNvSpPr txBox="1">
            <a:spLocks noGrp="1"/>
          </p:cNvSpPr>
          <p:nvPr>
            <p:ph idx="1"/>
          </p:nvPr>
        </p:nvSpPr>
        <p:spPr>
          <a:xfrm>
            <a:off x="395166" y="1086954"/>
            <a:ext cx="8061957" cy="4015133"/>
          </a:xfrm>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None/>
            </a:pPr>
            <a:r>
              <a:rPr lang="en-US" b="1" dirty="0">
                <a:solidFill>
                  <a:srgbClr val="000000"/>
                </a:solidFill>
                <a:latin typeface="Arial" panose="020B0604020202020204" pitchFamily="34" charset="0"/>
                <a:cs typeface="Arial" panose="020B0604020202020204" pitchFamily="34" charset="0"/>
              </a:rPr>
              <a:t>To start to build rapport, you may ask…..   </a:t>
            </a:r>
          </a:p>
          <a:p>
            <a:pPr marL="0" lvl="0" indent="0" algn="l" rtl="0">
              <a:lnSpc>
                <a:spcPct val="100000"/>
              </a:lnSpc>
              <a:spcBef>
                <a:spcPts val="0"/>
              </a:spcBef>
              <a:spcAft>
                <a:spcPts val="0"/>
              </a:spcAft>
              <a:buNone/>
            </a:pPr>
            <a:endParaRPr b="1" dirty="0">
              <a:solidFill>
                <a:srgbClr val="000000"/>
              </a:solidFill>
              <a:latin typeface="Arial" panose="020B0604020202020204" pitchFamily="34" charset="0"/>
              <a:cs typeface="Arial" panose="020B0604020202020204" pitchFamily="34" charset="0"/>
            </a:endParaRPr>
          </a:p>
          <a:p>
            <a:pPr marL="914400" lvl="0" indent="-406400" algn="l" rtl="0">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"How has your drug use affected you and those around you?”</a:t>
            </a:r>
          </a:p>
          <a:p>
            <a:pPr marL="508000" lvl="0" indent="0" algn="l" rtl="0">
              <a:spcBef>
                <a:spcPts val="0"/>
              </a:spcBef>
              <a:spcAft>
                <a:spcPts val="0"/>
              </a:spcAft>
              <a:buClr>
                <a:srgbClr val="000000"/>
              </a:buClr>
              <a:buSzPts val="2800"/>
              <a:buNone/>
            </a:pPr>
            <a:endParaRPr sz="2800" dirty="0">
              <a:solidFill>
                <a:srgbClr val="000000"/>
              </a:solidFill>
              <a:latin typeface="Arial" panose="020B0604020202020204" pitchFamily="34" charset="0"/>
              <a:cs typeface="Arial" panose="020B0604020202020204" pitchFamily="34" charset="0"/>
            </a:endParaRPr>
          </a:p>
          <a:p>
            <a:pPr marL="914400" lvl="0" indent="-406400" algn="l" rtl="0">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"What has been the impact of </a:t>
            </a:r>
            <a:r>
              <a:rPr lang="en-US" dirty="0">
                <a:solidFill>
                  <a:srgbClr val="000000"/>
                </a:solidFill>
                <a:latin typeface="Arial" panose="020B0604020202020204" pitchFamily="34" charset="0"/>
                <a:cs typeface="Arial" panose="020B0604020202020204" pitchFamily="34" charset="0"/>
              </a:rPr>
              <a:t>substance use</a:t>
            </a:r>
            <a:r>
              <a:rPr lang="en-US" sz="2800" dirty="0">
                <a:solidFill>
                  <a:srgbClr val="000000"/>
                </a:solidFill>
                <a:latin typeface="Arial" panose="020B0604020202020204" pitchFamily="34" charset="0"/>
                <a:cs typeface="Arial" panose="020B0604020202020204" pitchFamily="34" charset="0"/>
              </a:rPr>
              <a:t> on your job?”</a:t>
            </a:r>
          </a:p>
          <a:p>
            <a:pPr marL="508000" lvl="0" indent="0" algn="l" rtl="0">
              <a:spcBef>
                <a:spcPts val="0"/>
              </a:spcBef>
              <a:spcAft>
                <a:spcPts val="0"/>
              </a:spcAft>
              <a:buClr>
                <a:srgbClr val="000000"/>
              </a:buClr>
              <a:buSzPts val="2800"/>
              <a:buNone/>
            </a:pPr>
            <a:endParaRPr sz="2800" dirty="0">
              <a:solidFill>
                <a:srgbClr val="000000"/>
              </a:solidFill>
              <a:latin typeface="Arial" panose="020B0604020202020204" pitchFamily="34" charset="0"/>
              <a:cs typeface="Arial" panose="020B0604020202020204" pitchFamily="34" charset="0"/>
            </a:endParaRPr>
          </a:p>
          <a:p>
            <a:pPr marL="914400" lvl="0" indent="-406400" algn="l" rtl="0">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"What are some things you enjoy doing?”</a:t>
            </a:r>
          </a:p>
        </p:txBody>
      </p:sp>
      <p:grpSp>
        <p:nvGrpSpPr>
          <p:cNvPr id="4" name="Group 3">
            <a:extLst>
              <a:ext uri="{FF2B5EF4-FFF2-40B4-BE49-F238E27FC236}">
                <a16:creationId xmlns:a16="http://schemas.microsoft.com/office/drawing/2014/main" id="{14C47BC0-99E7-1740-8CB0-D1FDF5B77A1D}"/>
              </a:ext>
            </a:extLst>
          </p:cNvPr>
          <p:cNvGrpSpPr/>
          <p:nvPr/>
        </p:nvGrpSpPr>
        <p:grpSpPr>
          <a:xfrm rot="1080364">
            <a:off x="8690957" y="1913833"/>
            <a:ext cx="2901676" cy="1972638"/>
            <a:chOff x="7173105" y="2830488"/>
            <a:chExt cx="3499003" cy="1750965"/>
          </a:xfrm>
        </p:grpSpPr>
        <p:sp>
          <p:nvSpPr>
            <p:cNvPr id="5" name="Oval 4">
              <a:extLst>
                <a:ext uri="{FF2B5EF4-FFF2-40B4-BE49-F238E27FC236}">
                  <a16:creationId xmlns:a16="http://schemas.microsoft.com/office/drawing/2014/main" id="{3646B40B-733A-CB4A-8D15-2D6B580BBD43}"/>
                </a:ext>
              </a:extLst>
            </p:cNvPr>
            <p:cNvSpPr/>
            <p:nvPr/>
          </p:nvSpPr>
          <p:spPr>
            <a:xfrm>
              <a:off x="7173105" y="2830488"/>
              <a:ext cx="3499003" cy="1750965"/>
            </a:xfrm>
            <a:prstGeom prst="ellipse">
              <a:avLst/>
            </a:prstGeom>
            <a:noFill/>
            <a:ln w="3175">
              <a:solidFill>
                <a:srgbClr val="862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94D2C1-4CAE-1147-A7C2-0182543313A5}"/>
                </a:ext>
              </a:extLst>
            </p:cNvPr>
            <p:cNvSpPr txBox="1"/>
            <p:nvPr/>
          </p:nvSpPr>
          <p:spPr>
            <a:xfrm>
              <a:off x="7403599" y="3009335"/>
              <a:ext cx="3038019" cy="1393271"/>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Another opportunity for open-Ended questions…</a:t>
              </a:r>
            </a:p>
          </p:txBody>
        </p:sp>
      </p:grpSp>
      <p:sp>
        <p:nvSpPr>
          <p:cNvPr id="2" name="TextBox 1">
            <a:extLst>
              <a:ext uri="{FF2B5EF4-FFF2-40B4-BE49-F238E27FC236}">
                <a16:creationId xmlns:a16="http://schemas.microsoft.com/office/drawing/2014/main" id="{9593E4B3-FAA8-469A-AB6B-FBD6058DE435}"/>
              </a:ext>
            </a:extLst>
          </p:cNvPr>
          <p:cNvSpPr txBox="1"/>
          <p:nvPr/>
        </p:nvSpPr>
        <p:spPr>
          <a:xfrm>
            <a:off x="1311965" y="5342205"/>
            <a:ext cx="9939131" cy="954107"/>
          </a:xfrm>
          <a:prstGeom prst="rect">
            <a:avLst/>
          </a:prstGeom>
          <a:noFill/>
          <a:ln w="19050">
            <a:solidFill>
              <a:schemeClr val="tx1"/>
            </a:solidFill>
          </a:ln>
        </p:spPr>
        <p:txBody>
          <a:bodyPr wrap="square" rtlCol="0" anchor="ctr">
            <a:spAutoFit/>
          </a:bodyPr>
          <a:lstStyle/>
          <a:p>
            <a:pPr algn="ctr"/>
            <a:r>
              <a:rPr lang="en-US" sz="2800" dirty="0">
                <a:solidFill>
                  <a:srgbClr val="000000"/>
                </a:solidFill>
                <a:latin typeface="Arial" panose="020B0604020202020204" pitchFamily="34" charset="0"/>
                <a:cs typeface="Arial" panose="020B0604020202020204" pitchFamily="34" charset="0"/>
              </a:rPr>
              <a:t>You can engage in a way that feels natural to you – </a:t>
            </a:r>
          </a:p>
          <a:p>
            <a:pPr algn="ctr"/>
            <a:r>
              <a:rPr lang="en-US" sz="2800" dirty="0">
                <a:solidFill>
                  <a:srgbClr val="000000"/>
                </a:solidFill>
                <a:latin typeface="Arial" panose="020B0604020202020204" pitchFamily="34" charset="0"/>
                <a:cs typeface="Arial" panose="020B0604020202020204" pitchFamily="34" charset="0"/>
              </a:rPr>
              <a:t>the goal is to build a connection &amp; establish rapport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86"/>
        <p:cNvGrpSpPr/>
        <p:nvPr/>
      </p:nvGrpSpPr>
      <p:grpSpPr>
        <a:xfrm>
          <a:off x="0" y="0"/>
          <a:ext cx="0" cy="0"/>
          <a:chOff x="0" y="0"/>
          <a:chExt cx="0" cy="0"/>
        </a:xfrm>
      </p:grpSpPr>
      <p:sp>
        <p:nvSpPr>
          <p:cNvPr id="488" name="Google Shape;488;p59"/>
          <p:cNvSpPr txBox="1">
            <a:spLocks noGrp="1"/>
          </p:cNvSpPr>
          <p:nvPr>
            <p:ph type="title"/>
          </p:nvPr>
        </p:nvSpPr>
        <p:spPr>
          <a:xfrm>
            <a:off x="609600" y="457200"/>
            <a:ext cx="10972800" cy="807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3800" dirty="0">
              <a:latin typeface="Arial" panose="020B0604020202020204" pitchFamily="34" charset="0"/>
              <a:cs typeface="Arial" panose="020B0604020202020204" pitchFamily="34" charset="0"/>
            </a:endParaRPr>
          </a:p>
        </p:txBody>
      </p:sp>
      <p:sp>
        <p:nvSpPr>
          <p:cNvPr id="487" name="Google Shape;487;p59"/>
          <p:cNvSpPr txBox="1">
            <a:spLocks noGrp="1"/>
          </p:cNvSpPr>
          <p:nvPr>
            <p:ph idx="1"/>
          </p:nvPr>
        </p:nvSpPr>
        <p:spPr>
          <a:xfrm>
            <a:off x="609600" y="1503639"/>
            <a:ext cx="10972800" cy="50223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b="1" dirty="0">
                <a:latin typeface="Arial" panose="020B0604020202020204" pitchFamily="34" charset="0"/>
                <a:cs typeface="Arial" panose="020B0604020202020204" pitchFamily="34" charset="0"/>
              </a:rPr>
              <a:t>Developing Discrepancy:</a:t>
            </a:r>
          </a:p>
          <a:p>
            <a:pPr marL="0" lvl="0" indent="0" algn="ctr" rtl="0">
              <a:spcBef>
                <a:spcPts val="360"/>
              </a:spcBef>
              <a:spcAft>
                <a:spcPts val="0"/>
              </a:spcAft>
              <a:buNone/>
            </a:pPr>
            <a:endParaRPr lang="en-US" b="1" dirty="0">
              <a:latin typeface="Arial" panose="020B0604020202020204" pitchFamily="34" charset="0"/>
              <a:cs typeface="Arial" panose="020B0604020202020204" pitchFamily="34" charset="0"/>
            </a:endParaRPr>
          </a:p>
          <a:p>
            <a:pPr>
              <a:spcBef>
                <a:spcPts val="360"/>
              </a:spcBef>
            </a:pPr>
            <a:r>
              <a:rPr lang="en-US" u="sng" dirty="0">
                <a:solidFill>
                  <a:srgbClr val="000000"/>
                </a:solidFill>
                <a:latin typeface="Arial" panose="020B0604020202020204" pitchFamily="34" charset="0"/>
                <a:cs typeface="Arial" panose="020B0604020202020204" pitchFamily="34" charset="0"/>
              </a:rPr>
              <a:t>Goal</a:t>
            </a:r>
            <a:r>
              <a:rPr lang="en-US" dirty="0">
                <a:solidFill>
                  <a:srgbClr val="000000"/>
                </a:solidFill>
                <a:latin typeface="Arial" panose="020B0604020202020204" pitchFamily="34" charset="0"/>
                <a:cs typeface="Arial" panose="020B0604020202020204" pitchFamily="34" charset="0"/>
              </a:rPr>
              <a:t>: Help the person see the discrepancy between present behavior and their desired behaviors or values</a:t>
            </a:r>
          </a:p>
          <a:p>
            <a:pPr>
              <a:spcBef>
                <a:spcPts val="360"/>
              </a:spcBef>
            </a:pPr>
            <a:endParaRPr lang="en-US" dirty="0">
              <a:solidFill>
                <a:srgbClr val="000000"/>
              </a:solidFill>
              <a:latin typeface="Arial" panose="020B0604020202020204" pitchFamily="34" charset="0"/>
              <a:cs typeface="Arial" panose="020B0604020202020204" pitchFamily="34" charset="0"/>
            </a:endParaRPr>
          </a:p>
          <a:p>
            <a:pPr>
              <a:spcBef>
                <a:spcPts val="360"/>
              </a:spcBef>
            </a:pPr>
            <a:r>
              <a:rPr lang="en-US" dirty="0">
                <a:solidFill>
                  <a:srgbClr val="000000"/>
                </a:solidFill>
                <a:latin typeface="Arial" panose="020B0604020202020204" pitchFamily="34" charset="0"/>
                <a:cs typeface="Arial" panose="020B0604020202020204" pitchFamily="34" charset="0"/>
              </a:rPr>
              <a:t>Listen carefully to the person’s statements about personal values and connections to community, family, and faith </a:t>
            </a:r>
          </a:p>
          <a:p>
            <a:pPr>
              <a:spcBef>
                <a:spcPts val="360"/>
              </a:spcBef>
            </a:pPr>
            <a:endParaRPr lang="en-US" dirty="0">
              <a:solidFill>
                <a:srgbClr val="000000"/>
              </a:solidFill>
              <a:latin typeface="Arial" panose="020B0604020202020204" pitchFamily="34" charset="0"/>
              <a:cs typeface="Arial" panose="020B0604020202020204" pitchFamily="34" charset="0"/>
            </a:endParaRPr>
          </a:p>
          <a:p>
            <a:pPr>
              <a:spcBef>
                <a:spcPts val="360"/>
              </a:spcBef>
            </a:pPr>
            <a:r>
              <a:rPr lang="en-US" dirty="0">
                <a:solidFill>
                  <a:srgbClr val="000000"/>
                </a:solidFill>
                <a:latin typeface="Arial"/>
                <a:cs typeface="Arial"/>
              </a:rPr>
              <a:t>If the person is showing concern about the effects of their behavior, highlight this concern to heighten awareness and acknowledgment of discrepancy</a:t>
            </a:r>
            <a:endParaRPr dirty="0">
              <a:solidFill>
                <a:srgbClr val="000000"/>
              </a:solidFill>
              <a:latin typeface="Arial"/>
              <a:cs typeface="Arial"/>
            </a:endParaRPr>
          </a:p>
          <a:p>
            <a:pPr marL="0" lvl="0" indent="0" algn="ctr" rtl="0">
              <a:spcBef>
                <a:spcPts val="360"/>
              </a:spcBef>
              <a:spcAft>
                <a:spcPts val="0"/>
              </a:spcAft>
              <a:buNone/>
            </a:pPr>
            <a:endParaRPr sz="1500" b="1" u="sng" dirty="0">
              <a:solidFill>
                <a:srgbClr val="000000"/>
              </a:solidFill>
              <a:latin typeface="Arial" panose="020B0604020202020204" pitchFamily="34" charset="0"/>
              <a:cs typeface="Arial" panose="020B0604020202020204" pitchFamily="34" charset="0"/>
            </a:endParaRPr>
          </a:p>
          <a:p>
            <a:pPr marL="0" lvl="0" indent="0" algn="ctr" rtl="0">
              <a:spcBef>
                <a:spcPts val="360"/>
              </a:spcBef>
              <a:spcAft>
                <a:spcPts val="0"/>
              </a:spcAft>
              <a:buNone/>
            </a:pPr>
            <a:endParaRPr lang="en-US" b="1" u="sng" dirty="0">
              <a:solidFill>
                <a:srgbClr val="000000"/>
              </a:solidFill>
              <a:latin typeface="Arial" panose="020B0604020202020204" pitchFamily="34" charset="0"/>
              <a:cs typeface="Arial" panose="020B0604020202020204" pitchFamily="34" charset="0"/>
            </a:endParaRPr>
          </a:p>
          <a:p>
            <a:pPr marL="457200" lvl="0" indent="0" algn="l" rtl="0">
              <a:spcBef>
                <a:spcPts val="360"/>
              </a:spcBef>
              <a:spcAft>
                <a:spcPts val="0"/>
              </a:spcAft>
              <a:buNone/>
            </a:pPr>
            <a:endParaRPr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sz="1400" b="1"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i="1"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93"/>
        <p:cNvGrpSpPr/>
        <p:nvPr/>
      </p:nvGrpSpPr>
      <p:grpSpPr>
        <a:xfrm>
          <a:off x="0" y="0"/>
          <a:ext cx="0" cy="0"/>
          <a:chOff x="0" y="0"/>
          <a:chExt cx="0" cy="0"/>
        </a:xfrm>
      </p:grpSpPr>
      <p:sp>
        <p:nvSpPr>
          <p:cNvPr id="6" name="Google Shape;474;p57">
            <a:extLst>
              <a:ext uri="{FF2B5EF4-FFF2-40B4-BE49-F238E27FC236}">
                <a16:creationId xmlns:a16="http://schemas.microsoft.com/office/drawing/2014/main" id="{C22B551D-4D24-7642-84B5-506A86E7C16A}"/>
              </a:ext>
            </a:extLst>
          </p:cNvPr>
          <p:cNvSpPr txBox="1">
            <a:spLocks noGrp="1"/>
          </p:cNvSpPr>
          <p:nvPr>
            <p:ph type="title"/>
          </p:nvPr>
        </p:nvSpPr>
        <p:spPr>
          <a:xfrm>
            <a:off x="379200" y="217000"/>
            <a:ext cx="11433600" cy="744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p:txBody>
      </p:sp>
      <p:sp>
        <p:nvSpPr>
          <p:cNvPr id="495" name="Google Shape;495;p60"/>
          <p:cNvSpPr txBox="1">
            <a:spLocks noGrp="1"/>
          </p:cNvSpPr>
          <p:nvPr>
            <p:ph idx="1"/>
          </p:nvPr>
        </p:nvSpPr>
        <p:spPr>
          <a:xfrm>
            <a:off x="379200" y="1201523"/>
            <a:ext cx="11635591" cy="5661150"/>
          </a:xfrm>
          <a:prstGeom prst="rect">
            <a:avLst/>
          </a:prstGeom>
        </p:spPr>
        <p:txBody>
          <a:bodyPr spcFirstLastPara="1" wrap="square" lIns="91425" tIns="45700" rIns="91425" bIns="45700" anchor="t" anchorCtr="0">
            <a:noAutofit/>
          </a:bodyPr>
          <a:lstStyle/>
          <a:p>
            <a:pPr marL="50800" indent="0" algn="ctr">
              <a:spcBef>
                <a:spcPts val="360"/>
              </a:spcBef>
              <a:buClr>
                <a:srgbClr val="000000"/>
              </a:buClr>
              <a:buSzPts val="2800"/>
              <a:buNone/>
            </a:pPr>
            <a:r>
              <a:rPr lang="en-US" b="1" dirty="0">
                <a:latin typeface="Arial" panose="020B0604020202020204" pitchFamily="34" charset="0"/>
                <a:cs typeface="Arial" panose="020B0604020202020204" pitchFamily="34" charset="0"/>
              </a:rPr>
              <a:t>How to Develop Discrepancy:</a:t>
            </a:r>
          </a:p>
          <a:p>
            <a:pPr marL="50800" indent="0" algn="ctr">
              <a:spcBef>
                <a:spcPts val="360"/>
              </a:spcBef>
              <a:buClr>
                <a:srgbClr val="000000"/>
              </a:buClr>
              <a:buSzPts val="2800"/>
              <a:buNone/>
            </a:pPr>
            <a:endParaRPr lang="en-US" b="1" dirty="0">
              <a:latin typeface="Arial" panose="020B0604020202020204" pitchFamily="34" charset="0"/>
              <a:cs typeface="Arial" panose="020B0604020202020204" pitchFamily="34" charset="0"/>
            </a:endParaRPr>
          </a:p>
          <a:p>
            <a:pPr marL="457200" lvl="0" indent="-406400" algn="l" rtl="0">
              <a:spcBef>
                <a:spcPts val="360"/>
              </a:spcBef>
              <a:spcAft>
                <a:spcPts val="0"/>
              </a:spcAft>
              <a:buClr>
                <a:srgbClr val="000000"/>
              </a:buClr>
              <a:buSzPts val="2800"/>
              <a:buChar char="●"/>
            </a:pPr>
            <a:r>
              <a:rPr lang="en-US" sz="2600" dirty="0">
                <a:solidFill>
                  <a:srgbClr val="000000"/>
                </a:solidFill>
                <a:latin typeface="Arial" panose="020B0604020202020204" pitchFamily="34" charset="0"/>
                <a:cs typeface="Arial" panose="020B0604020202020204" pitchFamily="34" charset="0"/>
              </a:rPr>
              <a:t>Ask for the </a:t>
            </a:r>
            <a:r>
              <a:rPr lang="en-US" sz="2600" u="sng" dirty="0">
                <a:solidFill>
                  <a:srgbClr val="000000"/>
                </a:solidFill>
                <a:latin typeface="Arial" panose="020B0604020202020204" pitchFamily="34" charset="0"/>
                <a:cs typeface="Arial" panose="020B0604020202020204" pitchFamily="34" charset="0"/>
              </a:rPr>
              <a:t>‘Pros’</a:t>
            </a:r>
            <a:r>
              <a:rPr lang="en-US" sz="2600" dirty="0">
                <a:solidFill>
                  <a:srgbClr val="000000"/>
                </a:solidFill>
                <a:latin typeface="Arial" panose="020B0604020202020204" pitchFamily="34" charset="0"/>
                <a:cs typeface="Arial" panose="020B0604020202020204" pitchFamily="34" charset="0"/>
              </a:rPr>
              <a:t> of the current behavior</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“Tell me what you enjoy when using heroin.” </a:t>
            </a:r>
            <a:endParaRPr sz="2600" i="1"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sz="2600" dirty="0">
              <a:solidFill>
                <a:srgbClr val="000000"/>
              </a:solidFill>
              <a:latin typeface="Arial" panose="020B0604020202020204" pitchFamily="34" charset="0"/>
              <a:cs typeface="Arial" panose="020B0604020202020204" pitchFamily="34" charset="0"/>
            </a:endParaRPr>
          </a:p>
          <a:p>
            <a:pPr marL="457200" lvl="0" indent="-406400" algn="l" rtl="0">
              <a:spcBef>
                <a:spcPts val="360"/>
              </a:spcBef>
              <a:spcAft>
                <a:spcPts val="0"/>
              </a:spcAft>
              <a:buClr>
                <a:srgbClr val="000000"/>
              </a:buClr>
              <a:buSzPts val="2800"/>
              <a:buChar char="●"/>
            </a:pPr>
            <a:r>
              <a:rPr lang="en-US" sz="2600" dirty="0">
                <a:solidFill>
                  <a:srgbClr val="000000"/>
                </a:solidFill>
                <a:latin typeface="Arial" panose="020B0604020202020204" pitchFamily="34" charset="0"/>
                <a:cs typeface="Arial" panose="020B0604020202020204" pitchFamily="34" charset="0"/>
              </a:rPr>
              <a:t>Ask for the ‘</a:t>
            </a:r>
            <a:r>
              <a:rPr lang="en-US" sz="2600" u="sng" dirty="0">
                <a:solidFill>
                  <a:srgbClr val="000000"/>
                </a:solidFill>
                <a:latin typeface="Arial" panose="020B0604020202020204" pitchFamily="34" charset="0"/>
                <a:cs typeface="Arial" panose="020B0604020202020204" pitchFamily="34" charset="0"/>
              </a:rPr>
              <a:t>Cons’</a:t>
            </a:r>
            <a:r>
              <a:rPr lang="en-US" sz="2600" dirty="0">
                <a:solidFill>
                  <a:srgbClr val="000000"/>
                </a:solidFill>
                <a:latin typeface="Arial" panose="020B0604020202020204" pitchFamily="34" charset="0"/>
                <a:cs typeface="Arial" panose="020B0604020202020204" pitchFamily="34" charset="0"/>
              </a:rPr>
              <a:t> of the current behavior</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“What worries you about using drugs?”</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“How do drugs affect your family life?”</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“What might be different in your life if you stopped using?”</a:t>
            </a:r>
          </a:p>
          <a:p>
            <a:pPr marL="457200" indent="-406400">
              <a:spcBef>
                <a:spcPts val="360"/>
              </a:spcBef>
              <a:buClr>
                <a:srgbClr val="000000"/>
              </a:buClr>
              <a:buSzPts val="2800"/>
              <a:buChar char="●"/>
            </a:pPr>
            <a:endParaRPr lang="en-US" sz="2600" dirty="0">
              <a:solidFill>
                <a:srgbClr val="000000"/>
              </a:solidFill>
              <a:latin typeface="Arial" panose="020B0604020202020204" pitchFamily="34" charset="0"/>
              <a:cs typeface="Arial" panose="020B0604020202020204" pitchFamily="34" charset="0"/>
            </a:endParaRPr>
          </a:p>
          <a:p>
            <a:pPr marL="457200" indent="-406400">
              <a:spcBef>
                <a:spcPts val="360"/>
              </a:spcBef>
              <a:buClr>
                <a:srgbClr val="000000"/>
              </a:buClr>
              <a:buSzPts val="2800"/>
              <a:buChar char="●"/>
            </a:pPr>
            <a:r>
              <a:rPr lang="en-US" sz="2600" dirty="0">
                <a:solidFill>
                  <a:srgbClr val="000000"/>
                </a:solidFill>
                <a:latin typeface="Arial" panose="020B0604020202020204" pitchFamily="34" charset="0"/>
                <a:cs typeface="Arial" panose="020B0604020202020204" pitchFamily="34" charset="0"/>
              </a:rPr>
              <a:t>Once the person begins to understand how the current behavior conflicts with personal values, amplify and focus on this discordance until they can see this discrepancy and consider a commi</a:t>
            </a:r>
            <a:r>
              <a:rPr lang="en-US" sz="2600" dirty="0">
                <a:latin typeface="Arial" panose="020B0604020202020204" pitchFamily="34" charset="0"/>
                <a:cs typeface="Arial" panose="020B0604020202020204" pitchFamily="34" charset="0"/>
              </a:rPr>
              <a:t>tment to change</a:t>
            </a:r>
            <a:endParaRPr sz="2600" dirty="0">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3"/>
        <p:cNvGrpSpPr/>
        <p:nvPr/>
      </p:nvGrpSpPr>
      <p:grpSpPr>
        <a:xfrm>
          <a:off x="0" y="0"/>
          <a:ext cx="0" cy="0"/>
          <a:chOff x="0" y="0"/>
          <a:chExt cx="0" cy="0"/>
        </a:xfrm>
      </p:grpSpPr>
      <p:sp>
        <p:nvSpPr>
          <p:cNvPr id="2" name="Rectangle 1">
            <a:extLst>
              <a:ext uri="{FF2B5EF4-FFF2-40B4-BE49-F238E27FC236}">
                <a16:creationId xmlns:a16="http://schemas.microsoft.com/office/drawing/2014/main" id="{7AD21768-880D-437B-B1B2-30980592CB2A}"/>
              </a:ext>
            </a:extLst>
          </p:cNvPr>
          <p:cNvSpPr/>
          <p:nvPr/>
        </p:nvSpPr>
        <p:spPr>
          <a:xfrm>
            <a:off x="1068457" y="433284"/>
            <a:ext cx="10055087" cy="5991433"/>
          </a:xfrm>
          <a:prstGeom prst="rect">
            <a:avLst/>
          </a:prstGeom>
          <a:solidFill>
            <a:schemeClr val="accent6">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Google Shape;404;p48"/>
          <p:cNvSpPr txBox="1">
            <a:spLocks noGrp="1"/>
          </p:cNvSpPr>
          <p:nvPr>
            <p:ph type="title"/>
          </p:nvPr>
        </p:nvSpPr>
        <p:spPr>
          <a:xfrm>
            <a:off x="838200" y="522010"/>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Motivational Interviewing Techniques</a:t>
            </a:r>
            <a:endParaRPr sz="4000" b="1" dirty="0">
              <a:latin typeface="Arial" panose="020B0604020202020204" pitchFamily="34" charset="0"/>
              <a:cs typeface="Arial" panose="020B0604020202020204" pitchFamily="34" charset="0"/>
            </a:endParaRPr>
          </a:p>
        </p:txBody>
      </p:sp>
      <p:sp>
        <p:nvSpPr>
          <p:cNvPr id="405" name="Google Shape;405;p48"/>
          <p:cNvSpPr txBox="1">
            <a:spLocks noGrp="1"/>
          </p:cNvSpPr>
          <p:nvPr>
            <p:ph idx="1"/>
          </p:nvPr>
        </p:nvSpPr>
        <p:spPr>
          <a:xfrm>
            <a:off x="838200" y="1847573"/>
            <a:ext cx="10515600" cy="4351338"/>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36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1. OARS</a:t>
            </a:r>
          </a:p>
          <a:p>
            <a:pPr marL="742950" lvl="0" indent="-742950" algn="ctr" rtl="0">
              <a:spcBef>
                <a:spcPts val="360"/>
              </a:spcBef>
              <a:spcAft>
                <a:spcPts val="0"/>
              </a:spcAft>
              <a:buSzPts val="3800"/>
              <a:buAutoNum type="arabicPeriod"/>
            </a:pPr>
            <a:endParaRPr lang="en-US" sz="38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2. Eliciting Change Talk</a:t>
            </a:r>
          </a:p>
          <a:p>
            <a:pPr marL="0" lvl="0" indent="0" algn="ctr" rtl="0">
              <a:spcBef>
                <a:spcPts val="360"/>
              </a:spcBef>
              <a:spcAft>
                <a:spcPts val="0"/>
              </a:spcAft>
              <a:buSzPts val="3800"/>
              <a:buNone/>
            </a:pPr>
            <a:endParaRPr sz="3800" b="1" dirty="0">
              <a:latin typeface="Arial" panose="020B0604020202020204" pitchFamily="34" charset="0"/>
              <a:cs typeface="Arial" panose="020B0604020202020204" pitchFamily="34" charset="0"/>
            </a:endParaRPr>
          </a:p>
          <a:p>
            <a:pPr marL="0" lvl="0" indent="0" algn="ctr" rtl="0">
              <a:spcBef>
                <a:spcPts val="0"/>
              </a:spcBef>
              <a:spcAft>
                <a:spcPts val="0"/>
              </a:spcAft>
              <a:buSzPts val="3800"/>
              <a:buNone/>
            </a:pPr>
            <a:r>
              <a:rPr lang="en-US" sz="3800" b="1" dirty="0">
                <a:latin typeface="Arial" panose="020B0604020202020204" pitchFamily="34" charset="0"/>
                <a:cs typeface="Arial" panose="020B0604020202020204" pitchFamily="34" charset="0"/>
              </a:rPr>
              <a:t>3. Generating Commitment</a:t>
            </a:r>
            <a:endParaRPr sz="3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695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00"/>
        <p:cNvGrpSpPr/>
        <p:nvPr/>
      </p:nvGrpSpPr>
      <p:grpSpPr>
        <a:xfrm>
          <a:off x="0" y="0"/>
          <a:ext cx="0" cy="0"/>
          <a:chOff x="0" y="0"/>
          <a:chExt cx="0" cy="0"/>
        </a:xfrm>
      </p:grpSpPr>
      <p:pic>
        <p:nvPicPr>
          <p:cNvPr id="5" name="Picture 4" descr="A picture containing person, indoor, man, table&#10;&#10;Description automatically generated">
            <a:extLst>
              <a:ext uri="{FF2B5EF4-FFF2-40B4-BE49-F238E27FC236}">
                <a16:creationId xmlns:a16="http://schemas.microsoft.com/office/drawing/2014/main" id="{3B1B9BFE-6A5E-654D-BBC1-2DC27016AD5A}"/>
              </a:ext>
            </a:extLst>
          </p:cNvPr>
          <p:cNvPicPr>
            <a:picLocks noChangeAspect="1"/>
          </p:cNvPicPr>
          <p:nvPr/>
        </p:nvPicPr>
        <p:blipFill>
          <a:blip r:embed="rId3"/>
          <a:stretch>
            <a:fillRect/>
          </a:stretch>
        </p:blipFill>
        <p:spPr>
          <a:xfrm>
            <a:off x="0" y="0"/>
            <a:ext cx="4572000" cy="6858000"/>
          </a:xfrm>
          <a:prstGeom prst="rect">
            <a:avLst/>
          </a:prstGeom>
        </p:spPr>
      </p:pic>
      <p:sp>
        <p:nvSpPr>
          <p:cNvPr id="14" name="Google Shape;501;p61">
            <a:extLst>
              <a:ext uri="{FF2B5EF4-FFF2-40B4-BE49-F238E27FC236}">
                <a16:creationId xmlns:a16="http://schemas.microsoft.com/office/drawing/2014/main" id="{F3BF6044-5880-1846-B24A-D6F9E525DAC8}"/>
              </a:ext>
            </a:extLst>
          </p:cNvPr>
          <p:cNvSpPr txBox="1">
            <a:spLocks/>
          </p:cNvSpPr>
          <p:nvPr/>
        </p:nvSpPr>
        <p:spPr>
          <a:xfrm>
            <a:off x="4696424" y="1384371"/>
            <a:ext cx="7373656" cy="924489"/>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457200">
              <a:lnSpc>
                <a:spcPct val="100000"/>
              </a:lnSpc>
              <a:spcBef>
                <a:spcPts val="360"/>
              </a:spcBef>
              <a:buSzPts val="3000"/>
            </a:pPr>
            <a:endParaRPr lang="en-US" sz="2600" b="1" dirty="0"/>
          </a:p>
        </p:txBody>
      </p:sp>
      <p:sp>
        <p:nvSpPr>
          <p:cNvPr id="15" name="Google Shape;504;p61">
            <a:extLst>
              <a:ext uri="{FF2B5EF4-FFF2-40B4-BE49-F238E27FC236}">
                <a16:creationId xmlns:a16="http://schemas.microsoft.com/office/drawing/2014/main" id="{6C27EF1C-7249-214F-B94B-5D87BADFAB8A}"/>
              </a:ext>
            </a:extLst>
          </p:cNvPr>
          <p:cNvSpPr txBox="1">
            <a:spLocks/>
          </p:cNvSpPr>
          <p:nvPr/>
        </p:nvSpPr>
        <p:spPr>
          <a:xfrm>
            <a:off x="4833256" y="1384371"/>
            <a:ext cx="7253206" cy="5241716"/>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457200">
              <a:lnSpc>
                <a:spcPct val="100000"/>
              </a:lnSpc>
              <a:spcBef>
                <a:spcPts val="360"/>
              </a:spcBef>
              <a:buSzPts val="3000"/>
            </a:pPr>
            <a:r>
              <a:rPr lang="en-US" sz="2200" dirty="0">
                <a:latin typeface="Arial" panose="020B0604020202020204" pitchFamily="34" charset="0"/>
                <a:cs typeface="Arial" panose="020B0604020202020204" pitchFamily="34" charset="0"/>
              </a:rPr>
              <a:t>Generating commitment should follow closely after a patient begins to talk about change</a:t>
            </a:r>
          </a:p>
          <a:p>
            <a:pPr marL="38100" indent="0">
              <a:lnSpc>
                <a:spcPct val="100000"/>
              </a:lnSpc>
              <a:spcBef>
                <a:spcPts val="360"/>
              </a:spcBef>
              <a:buSzPts val="3000"/>
              <a:buNone/>
            </a:pPr>
            <a:endParaRPr lang="en-US" sz="2200" dirty="0">
              <a:latin typeface="Arial" panose="020B0604020202020204" pitchFamily="34" charset="0"/>
              <a:cs typeface="Arial" panose="020B0604020202020204" pitchFamily="34" charset="0"/>
            </a:endParaRPr>
          </a:p>
          <a:p>
            <a:pPr marL="495300" indent="-457200">
              <a:lnSpc>
                <a:spcPct val="100000"/>
              </a:lnSpc>
              <a:spcBef>
                <a:spcPts val="360"/>
              </a:spcBef>
              <a:buSzPts val="3000"/>
            </a:pPr>
            <a:r>
              <a:rPr lang="en-US" sz="2200" dirty="0">
                <a:latin typeface="Arial" panose="020B0604020202020204" pitchFamily="34" charset="0"/>
                <a:cs typeface="Arial" panose="020B0604020202020204" pitchFamily="34" charset="0"/>
              </a:rPr>
              <a:t>Provide support to help implement the effort:</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“What would you like to do next?”</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“How can we help you?”</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“What have you tried before? Why did it work/not work?”</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“What is most important to you right now?”</a:t>
            </a:r>
          </a:p>
          <a:p>
            <a:pPr marL="495300" indent="-457200">
              <a:lnSpc>
                <a:spcPct val="100000"/>
              </a:lnSpc>
              <a:spcBef>
                <a:spcPts val="360"/>
              </a:spcBef>
              <a:buSzPts val="3000"/>
            </a:pPr>
            <a:endParaRPr lang="en-US" sz="2200" dirty="0">
              <a:latin typeface="Arial" panose="020B0604020202020204" pitchFamily="34" charset="0"/>
              <a:cs typeface="Arial" panose="020B0604020202020204" pitchFamily="34" charset="0"/>
            </a:endParaRPr>
          </a:p>
          <a:p>
            <a:pPr marL="495300" indent="-457200">
              <a:lnSpc>
                <a:spcPct val="100000"/>
              </a:lnSpc>
              <a:spcBef>
                <a:spcPts val="360"/>
              </a:spcBef>
              <a:buSzPts val="3000"/>
            </a:pPr>
            <a:r>
              <a:rPr lang="en-US" sz="2200" dirty="0">
                <a:latin typeface="Arial" panose="020B0604020202020204" pitchFamily="34" charset="0"/>
                <a:cs typeface="Arial" panose="020B0604020202020204" pitchFamily="34" charset="0"/>
              </a:rPr>
              <a:t>Your role is to support the individual and connect them with the appropriate resources to accomplish their next step</a:t>
            </a:r>
          </a:p>
        </p:txBody>
      </p:sp>
      <p:sp>
        <p:nvSpPr>
          <p:cNvPr id="16" name="Google Shape;474;p57">
            <a:extLst>
              <a:ext uri="{FF2B5EF4-FFF2-40B4-BE49-F238E27FC236}">
                <a16:creationId xmlns:a16="http://schemas.microsoft.com/office/drawing/2014/main" id="{C4C973AE-647F-344F-A739-1103352630E8}"/>
              </a:ext>
            </a:extLst>
          </p:cNvPr>
          <p:cNvSpPr txBox="1">
            <a:spLocks/>
          </p:cNvSpPr>
          <p:nvPr/>
        </p:nvSpPr>
        <p:spPr>
          <a:xfrm>
            <a:off x="4833256" y="136525"/>
            <a:ext cx="6979543" cy="74460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8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Motivational Interviewing: Generating Commitment</a:t>
            </a:r>
          </a:p>
        </p:txBody>
      </p:sp>
      <p:sp>
        <p:nvSpPr>
          <p:cNvPr id="3" name="Slide Number Placeholder 2">
            <a:extLst>
              <a:ext uri="{FF2B5EF4-FFF2-40B4-BE49-F238E27FC236}">
                <a16:creationId xmlns:a16="http://schemas.microsoft.com/office/drawing/2014/main" id="{0FD19BD0-7D1C-CA43-A58F-7B30ED473456}"/>
              </a:ext>
            </a:extLst>
          </p:cNvPr>
          <p:cNvSpPr>
            <a:spLocks noGrp="1"/>
          </p:cNvSpPr>
          <p:nvPr>
            <p:ph type="sldNum" sz="quarter" idx="12"/>
          </p:nvPr>
        </p:nvSpPr>
        <p:spPr/>
        <p:txBody>
          <a:bodyPr/>
          <a:lstStyle/>
          <a:p>
            <a:fld id="{6D22F896-40B5-4ADD-8801-0D06FADFA095}" type="slidenum">
              <a:rPr lang="en-US" smtClean="0"/>
              <a:t>65</a:t>
            </a:fld>
            <a:endParaRPr lang="en-US"/>
          </a:p>
        </p:txBody>
      </p:sp>
    </p:spTree>
    <p:extLst>
      <p:ext uri="{BB962C8B-B14F-4D97-AF65-F5344CB8AC3E}">
        <p14:creationId xmlns:p14="http://schemas.microsoft.com/office/powerpoint/2010/main" val="18913097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93"/>
        <p:cNvGrpSpPr/>
        <p:nvPr/>
      </p:nvGrpSpPr>
      <p:grpSpPr>
        <a:xfrm>
          <a:off x="0" y="0"/>
          <a:ext cx="0" cy="0"/>
          <a:chOff x="0" y="0"/>
          <a:chExt cx="0" cy="0"/>
        </a:xfrm>
      </p:grpSpPr>
      <p:sp>
        <p:nvSpPr>
          <p:cNvPr id="6" name="Google Shape;474;p57">
            <a:extLst>
              <a:ext uri="{FF2B5EF4-FFF2-40B4-BE49-F238E27FC236}">
                <a16:creationId xmlns:a16="http://schemas.microsoft.com/office/drawing/2014/main" id="{C22B551D-4D24-7642-84B5-506A86E7C16A}"/>
              </a:ext>
            </a:extLst>
          </p:cNvPr>
          <p:cNvSpPr txBox="1">
            <a:spLocks noGrp="1"/>
          </p:cNvSpPr>
          <p:nvPr>
            <p:ph type="title"/>
          </p:nvPr>
        </p:nvSpPr>
        <p:spPr>
          <a:xfrm>
            <a:off x="473337" y="287444"/>
            <a:ext cx="11433600" cy="744600"/>
          </a:xfrm>
          <a:prstGeom prst="rect">
            <a:avLst/>
          </a:prstGeom>
        </p:spPr>
        <p:txBody>
          <a:bodyPr spcFirstLastPara="1" wrap="square" lIns="91425" tIns="45700" rIns="91425" bIns="45700" anchor="t" anchorCtr="0">
            <a:noAutofit/>
          </a:bodyPr>
          <a:lstStyle/>
          <a:p>
            <a:pPr algn="ctr">
              <a:spcBef>
                <a:spcPts val="0"/>
              </a:spcBef>
            </a:pPr>
            <a:r>
              <a:rPr lang="en-US" sz="4800" b="1" dirty="0">
                <a:latin typeface="Arial" panose="020B0604020202020204" pitchFamily="34" charset="0"/>
                <a:cs typeface="Arial" panose="020B0604020202020204" pitchFamily="34" charset="0"/>
              </a:rPr>
              <a:t>Chat Bot</a:t>
            </a:r>
          </a:p>
        </p:txBody>
      </p:sp>
      <p:sp>
        <p:nvSpPr>
          <p:cNvPr id="2" name="Content Placeholder 2">
            <a:extLst>
              <a:ext uri="{FF2B5EF4-FFF2-40B4-BE49-F238E27FC236}">
                <a16:creationId xmlns:a16="http://schemas.microsoft.com/office/drawing/2014/main" id="{E88D94D1-6CFC-FB66-F4C8-A8511E980A91}"/>
              </a:ext>
            </a:extLst>
          </p:cNvPr>
          <p:cNvSpPr>
            <a:spLocks noGrp="1"/>
          </p:cNvSpPr>
          <p:nvPr>
            <p:ph idx="1"/>
          </p:nvPr>
        </p:nvSpPr>
        <p:spPr>
          <a:xfrm>
            <a:off x="72476" y="1473593"/>
            <a:ext cx="11979964" cy="1113490"/>
          </a:xfrm>
        </p:spPr>
        <p:txBody>
          <a:bodyPr vert="horz" lIns="91440" tIns="45720" rIns="91440" bIns="45720" rtlCol="0" anchor="t">
            <a:normAutofit/>
          </a:bodyPr>
          <a:lstStyle/>
          <a:p>
            <a:pPr algn="ctr">
              <a:buNone/>
            </a:pPr>
            <a:r>
              <a:rPr lang="en-US" dirty="0">
                <a:latin typeface="Arial" panose="020B0604020202020204" pitchFamily="34" charset="0"/>
                <a:ea typeface="+mn-lt"/>
                <a:cs typeface="Arial" panose="020B0604020202020204" pitchFamily="34" charset="0"/>
              </a:rPr>
              <a:t>Scan the QR code below and practice using the skills you just learned!</a:t>
            </a:r>
            <a:endParaRPr lang="en-US" sz="2000" dirty="0">
              <a:latin typeface="Arial" panose="020B0604020202020204" pitchFamily="34" charset="0"/>
              <a:ea typeface="+mn-lt"/>
              <a:cs typeface="Arial" panose="020B0604020202020204" pitchFamily="34" charset="0"/>
            </a:endParaRPr>
          </a:p>
        </p:txBody>
      </p:sp>
      <p:pic>
        <p:nvPicPr>
          <p:cNvPr id="3" name="Picture 4" descr="Qr code&#10;&#10;Description automatically generated">
            <a:extLst>
              <a:ext uri="{FF2B5EF4-FFF2-40B4-BE49-F238E27FC236}">
                <a16:creationId xmlns:a16="http://schemas.microsoft.com/office/drawing/2014/main" id="{52A64705-1C71-E55C-BEC3-21E6E5B82ED8}"/>
              </a:ext>
            </a:extLst>
          </p:cNvPr>
          <p:cNvPicPr>
            <a:picLocks noChangeAspect="1"/>
          </p:cNvPicPr>
          <p:nvPr/>
        </p:nvPicPr>
        <p:blipFill rotWithShape="1">
          <a:blip r:embed="rId3">
            <a:extLst>
              <a:ext uri="{28A0092B-C50C-407E-A947-70E740481C1C}">
                <a14:useLocalDpi xmlns:a14="http://schemas.microsoft.com/office/drawing/2010/main"/>
              </a:ext>
            </a:extLst>
          </a:blip>
          <a:srcRect l="5607" t="5566" r="6355" b="7271"/>
          <a:stretch/>
        </p:blipFill>
        <p:spPr>
          <a:xfrm>
            <a:off x="4235975" y="2931083"/>
            <a:ext cx="3652966" cy="3639473"/>
          </a:xfrm>
          <a:prstGeom prst="rect">
            <a:avLst/>
          </a:prstGeom>
        </p:spPr>
      </p:pic>
      <p:sp>
        <p:nvSpPr>
          <p:cNvPr id="4" name="TextBox 3">
            <a:extLst>
              <a:ext uri="{FF2B5EF4-FFF2-40B4-BE49-F238E27FC236}">
                <a16:creationId xmlns:a16="http://schemas.microsoft.com/office/drawing/2014/main" id="{F3AB05C5-636B-88D2-501E-E1EA562F5874}"/>
              </a:ext>
            </a:extLst>
          </p:cNvPr>
          <p:cNvSpPr txBox="1"/>
          <p:nvPr/>
        </p:nvSpPr>
        <p:spPr>
          <a:xfrm>
            <a:off x="3478306" y="2030338"/>
            <a:ext cx="6067548" cy="646331"/>
          </a:xfrm>
          <a:prstGeom prst="rect">
            <a:avLst/>
          </a:prstGeom>
          <a:noFill/>
        </p:spPr>
        <p:txBody>
          <a:bodyPr wrap="square" lIns="91440" tIns="45720" rIns="91440" bIns="45720" rtlCol="0" anchor="t">
            <a:spAutoFit/>
          </a:bodyPr>
          <a:lstStyle/>
          <a:p>
            <a:r>
              <a:rPr lang="en-US" sz="3600" b="1" dirty="0"/>
              <a:t>tinyurl.com/5minschatbot </a:t>
            </a:r>
            <a:endParaRPr lang="en-US" sz="3600" b="1" dirty="0">
              <a:cs typeface="Calibri"/>
            </a:endParaRPr>
          </a:p>
        </p:txBody>
      </p:sp>
    </p:spTree>
    <p:extLst>
      <p:ext uri="{BB962C8B-B14F-4D97-AF65-F5344CB8AC3E}">
        <p14:creationId xmlns:p14="http://schemas.microsoft.com/office/powerpoint/2010/main" val="5940524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aphicFrame>
        <p:nvGraphicFramePr>
          <p:cNvPr id="540" name="Google Shape;540;p65"/>
          <p:cNvGraphicFramePr/>
          <p:nvPr>
            <p:extLst>
              <p:ext uri="{D42A27DB-BD31-4B8C-83A1-F6EECF244321}">
                <p14:modId xmlns:p14="http://schemas.microsoft.com/office/powerpoint/2010/main" val="2458080489"/>
              </p:ext>
            </p:extLst>
          </p:nvPr>
        </p:nvGraphicFramePr>
        <p:xfrm>
          <a:off x="0" y="0"/>
          <a:ext cx="12192000" cy="6858000"/>
        </p:xfrm>
        <a:graphic>
          <a:graphicData uri="http://schemas.openxmlformats.org/drawingml/2006/table">
            <a:tbl>
              <a:tblPr>
                <a:noFill/>
              </a:tblPr>
              <a:tblGrid>
                <a:gridCol w="1093602">
                  <a:extLst>
                    <a:ext uri="{9D8B030D-6E8A-4147-A177-3AD203B41FA5}">
                      <a16:colId xmlns:a16="http://schemas.microsoft.com/office/drawing/2014/main" val="20000"/>
                    </a:ext>
                  </a:extLst>
                </a:gridCol>
                <a:gridCol w="11098398">
                  <a:extLst>
                    <a:ext uri="{9D8B030D-6E8A-4147-A177-3AD203B41FA5}">
                      <a16:colId xmlns:a16="http://schemas.microsoft.com/office/drawing/2014/main" val="20001"/>
                    </a:ext>
                  </a:extLst>
                </a:gridCol>
              </a:tblGrid>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R</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rgbClr val="FF9393"/>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RESIST</a:t>
                      </a:r>
                      <a:r>
                        <a:rPr lang="en-US" sz="2600" dirty="0">
                          <a:latin typeface="Arial" panose="020B0604020202020204" pitchFamily="34" charset="0"/>
                          <a:cs typeface="Arial" panose="020B0604020202020204" pitchFamily="34" charset="0"/>
                        </a:rPr>
                        <a:t> telling person what to do:</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600" i="1" dirty="0">
                          <a:latin typeface="Arial" panose="020B0604020202020204" pitchFamily="34" charset="0"/>
                          <a:cs typeface="Arial" panose="020B0604020202020204" pitchFamily="34" charset="0"/>
                        </a:rPr>
                        <a:t>Avoid telling, directing, or convincing the person about the right path to good health</a:t>
                      </a:r>
                      <a:endParaRPr sz="2600" i="1" dirty="0">
                        <a:latin typeface="Arial" panose="020B0604020202020204" pitchFamily="34" charset="0"/>
                        <a:cs typeface="Arial" panose="020B0604020202020204" pitchFamily="34" charset="0"/>
                      </a:endParaRPr>
                    </a:p>
                  </a:txBody>
                  <a:tcPr marL="91425" marR="91425" marT="91425" marB="91425">
                    <a:solidFill>
                      <a:srgbClr val="FF9393"/>
                    </a:solidFill>
                  </a:tcPr>
                </a:tc>
                <a:extLst>
                  <a:ext uri="{0D108BD9-81ED-4DB2-BD59-A6C34878D82A}">
                    <a16:rowId xmlns:a16="http://schemas.microsoft.com/office/drawing/2014/main" val="10000"/>
                  </a:ext>
                </a:extLst>
              </a:tr>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U</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chemeClr val="accent2">
                        <a:lumMod val="60000"/>
                        <a:lumOff val="40000"/>
                      </a:schemeClr>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UNDERSTAND</a:t>
                      </a:r>
                      <a:r>
                        <a:rPr lang="en-US" sz="2600" dirty="0">
                          <a:latin typeface="Arial" panose="020B0604020202020204" pitchFamily="34" charset="0"/>
                          <a:cs typeface="Arial" panose="020B0604020202020204" pitchFamily="34" charset="0"/>
                        </a:rPr>
                        <a:t> person’s motivation:</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600" i="1" dirty="0">
                          <a:latin typeface="Arial" panose="020B0604020202020204" pitchFamily="34" charset="0"/>
                          <a:cs typeface="Arial" panose="020B0604020202020204" pitchFamily="34" charset="0"/>
                        </a:rPr>
                        <a:t>Seek to understand their values, needs, abilities, motivations and potential barriers to changing behaviors</a:t>
                      </a:r>
                      <a:endParaRPr sz="2600" i="1" dirty="0">
                        <a:latin typeface="Arial" panose="020B0604020202020204" pitchFamily="34" charset="0"/>
                        <a:cs typeface="Arial" panose="020B0604020202020204" pitchFamily="34" charset="0"/>
                      </a:endParaRPr>
                    </a:p>
                  </a:txBody>
                  <a:tcPr marL="91425" marR="91425" marT="91425" marB="91425">
                    <a:solidFill>
                      <a:schemeClr val="accent2">
                        <a:lumMod val="60000"/>
                        <a:lumOff val="40000"/>
                      </a:schemeClr>
                    </a:solidFill>
                  </a:tcPr>
                </a:tc>
                <a:extLst>
                  <a:ext uri="{0D108BD9-81ED-4DB2-BD59-A6C34878D82A}">
                    <a16:rowId xmlns:a16="http://schemas.microsoft.com/office/drawing/2014/main" val="10001"/>
                  </a:ext>
                </a:extLst>
              </a:tr>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L</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chemeClr val="accent4">
                        <a:lumMod val="40000"/>
                        <a:lumOff val="60000"/>
                      </a:schemeClr>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LISTEN </a:t>
                      </a:r>
                      <a:r>
                        <a:rPr lang="en-US" sz="2600" dirty="0">
                          <a:latin typeface="Arial" panose="020B0604020202020204" pitchFamily="34" charset="0"/>
                          <a:cs typeface="Arial" panose="020B0604020202020204" pitchFamily="34" charset="0"/>
                        </a:rPr>
                        <a:t>with empathy:</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US" sz="2600" i="1" dirty="0">
                          <a:latin typeface="Arial" panose="020B0604020202020204" pitchFamily="34" charset="0"/>
                          <a:cs typeface="Arial" panose="020B0604020202020204" pitchFamily="34" charset="0"/>
                        </a:rPr>
                        <a:t>Effective listening skills are essential to understand what will motivate the patient, as well as the pros and cons of their situation</a:t>
                      </a:r>
                      <a:endParaRPr sz="2600" i="1" dirty="0">
                        <a:latin typeface="Arial" panose="020B0604020202020204" pitchFamily="34" charset="0"/>
                        <a:cs typeface="Arial" panose="020B0604020202020204" pitchFamily="34" charset="0"/>
                      </a:endParaRPr>
                    </a:p>
                  </a:txBody>
                  <a:tcPr marL="91425" marR="91425" marT="91425" marB="91425">
                    <a:solidFill>
                      <a:schemeClr val="accent4">
                        <a:lumMod val="40000"/>
                        <a:lumOff val="60000"/>
                      </a:schemeClr>
                    </a:solidFill>
                  </a:tcPr>
                </a:tc>
                <a:extLst>
                  <a:ext uri="{0D108BD9-81ED-4DB2-BD59-A6C34878D82A}">
                    <a16:rowId xmlns:a16="http://schemas.microsoft.com/office/drawing/2014/main" val="10002"/>
                  </a:ext>
                </a:extLst>
              </a:tr>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E</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chemeClr val="accent6">
                        <a:lumMod val="40000"/>
                        <a:lumOff val="60000"/>
                      </a:schemeClr>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EMPOWER</a:t>
                      </a:r>
                      <a:r>
                        <a:rPr lang="en-US" sz="2600" dirty="0">
                          <a:latin typeface="Arial" panose="020B0604020202020204" pitchFamily="34" charset="0"/>
                          <a:cs typeface="Arial" panose="020B0604020202020204" pitchFamily="34" charset="0"/>
                        </a:rPr>
                        <a:t> person:</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600" i="1" dirty="0">
                          <a:latin typeface="Arial" panose="020B0604020202020204" pitchFamily="34" charset="0"/>
                          <a:cs typeface="Arial" panose="020B0604020202020204" pitchFamily="34" charset="0"/>
                        </a:rPr>
                        <a:t>Work with the individual to set achievable goals and to identify techniques to overcome barriers</a:t>
                      </a:r>
                      <a:endParaRPr sz="2600" i="1" dirty="0">
                        <a:latin typeface="Arial" panose="020B0604020202020204" pitchFamily="34" charset="0"/>
                        <a:cs typeface="Arial" panose="020B0604020202020204" pitchFamily="34" charset="0"/>
                      </a:endParaRPr>
                    </a:p>
                  </a:txBody>
                  <a:tcPr marL="91425" marR="91425" marT="91425" marB="91425">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15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p:nvPr/>
        </p:nvSpPr>
        <p:spPr>
          <a:xfrm>
            <a:off x="589350" y="324725"/>
            <a:ext cx="5312400" cy="2890200"/>
          </a:xfrm>
          <a:prstGeom prst="roundRect">
            <a:avLst>
              <a:gd name="adj" fmla="val 16667"/>
            </a:avLst>
          </a:prstGeom>
          <a:solidFill>
            <a:schemeClr val="accent2">
              <a:lumMod val="75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50800" lvl="0" algn="ctr" rtl="0">
              <a:spcBef>
                <a:spcPts val="0"/>
              </a:spcBef>
              <a:spcAft>
                <a:spcPts val="0"/>
              </a:spcAft>
              <a:buClr>
                <a:schemeClr val="bg1"/>
              </a:buClr>
              <a:buSzPts val="2800"/>
            </a:pPr>
            <a:r>
              <a:rPr lang="en-US" sz="3600" b="1" dirty="0">
                <a:solidFill>
                  <a:schemeClr val="bg1"/>
                </a:solidFill>
                <a:latin typeface="Arial" panose="020B0604020202020204" pitchFamily="34" charset="0"/>
                <a:cs typeface="Arial" panose="020B0604020202020204" pitchFamily="34" charset="0"/>
              </a:rPr>
              <a:t>Express </a:t>
            </a:r>
          </a:p>
          <a:p>
            <a:pPr marL="50800" lvl="0" algn="ctr" rtl="0">
              <a:spcBef>
                <a:spcPts val="0"/>
              </a:spcBef>
              <a:spcAft>
                <a:spcPts val="0"/>
              </a:spcAft>
              <a:buClr>
                <a:schemeClr val="bg1"/>
              </a:buClr>
              <a:buSzPts val="2800"/>
            </a:pPr>
            <a:r>
              <a:rPr lang="en-US" sz="3600" b="1" dirty="0">
                <a:solidFill>
                  <a:schemeClr val="bg1"/>
                </a:solidFill>
                <a:latin typeface="Arial" panose="020B0604020202020204" pitchFamily="34" charset="0"/>
                <a:cs typeface="Arial" panose="020B0604020202020204" pitchFamily="34" charset="0"/>
              </a:rPr>
              <a:t>Empathy </a:t>
            </a:r>
            <a:endParaRPr sz="3600" dirty="0">
              <a:solidFill>
                <a:schemeClr val="bg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sz="3600" dirty="0">
              <a:solidFill>
                <a:schemeClr val="bg1"/>
              </a:solidFill>
              <a:latin typeface="Arial" panose="020B0604020202020204" pitchFamily="34" charset="0"/>
              <a:cs typeface="Arial" panose="020B0604020202020204" pitchFamily="34" charset="0"/>
            </a:endParaRPr>
          </a:p>
        </p:txBody>
      </p:sp>
      <p:sp>
        <p:nvSpPr>
          <p:cNvPr id="395" name="Google Shape;395;p47"/>
          <p:cNvSpPr/>
          <p:nvPr/>
        </p:nvSpPr>
        <p:spPr>
          <a:xfrm>
            <a:off x="6153429" y="350111"/>
            <a:ext cx="5312400" cy="2890200"/>
          </a:xfrm>
          <a:prstGeom prst="roundRect">
            <a:avLst>
              <a:gd name="adj" fmla="val 16667"/>
            </a:avLst>
          </a:prstGeom>
          <a:solidFill>
            <a:schemeClr val="accent4">
              <a:lumMod val="5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Develop </a:t>
            </a:r>
          </a:p>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Discrepancy</a:t>
            </a:r>
            <a:r>
              <a:rPr lang="en-US" sz="3600">
                <a:solidFill>
                  <a:schemeClr val="bg1"/>
                </a:solidFill>
                <a:latin typeface="Arial" panose="020B0604020202020204" pitchFamily="34" charset="0"/>
                <a:cs typeface="Arial" panose="020B0604020202020204" pitchFamily="34" charset="0"/>
              </a:rPr>
              <a:t> </a:t>
            </a:r>
            <a:endParaRPr sz="3600">
              <a:solidFill>
                <a:schemeClr val="bg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sz="3600">
              <a:solidFill>
                <a:schemeClr val="bg1"/>
              </a:solidFill>
              <a:latin typeface="Arial" panose="020B0604020202020204" pitchFamily="34" charset="0"/>
              <a:cs typeface="Arial" panose="020B0604020202020204" pitchFamily="34" charset="0"/>
            </a:endParaRPr>
          </a:p>
        </p:txBody>
      </p:sp>
      <p:sp>
        <p:nvSpPr>
          <p:cNvPr id="396" name="Google Shape;396;p47"/>
          <p:cNvSpPr/>
          <p:nvPr/>
        </p:nvSpPr>
        <p:spPr>
          <a:xfrm>
            <a:off x="485101" y="3428675"/>
            <a:ext cx="5569800" cy="2890200"/>
          </a:xfrm>
          <a:prstGeom prst="roundRect">
            <a:avLst>
              <a:gd name="adj" fmla="val 16667"/>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Roll </a:t>
            </a:r>
          </a:p>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with Resistance </a:t>
            </a:r>
            <a:endParaRPr sz="3600" b="1">
              <a:solidFill>
                <a:schemeClr val="bg1"/>
              </a:solidFill>
              <a:latin typeface="Arial" panose="020B0604020202020204" pitchFamily="34" charset="0"/>
              <a:cs typeface="Arial" panose="020B0604020202020204" pitchFamily="34" charset="0"/>
            </a:endParaRPr>
          </a:p>
        </p:txBody>
      </p:sp>
      <p:sp>
        <p:nvSpPr>
          <p:cNvPr id="397" name="Google Shape;397;p47"/>
          <p:cNvSpPr/>
          <p:nvPr/>
        </p:nvSpPr>
        <p:spPr>
          <a:xfrm>
            <a:off x="6153429" y="3428675"/>
            <a:ext cx="5312400" cy="2890200"/>
          </a:xfrm>
          <a:prstGeom prst="roundRect">
            <a:avLst>
              <a:gd name="adj" fmla="val 16667"/>
            </a:avLst>
          </a:prstGeom>
          <a:solidFill>
            <a:srgbClr val="7030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Support </a:t>
            </a:r>
          </a:p>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Self-Efficacy</a:t>
            </a:r>
            <a:r>
              <a:rPr lang="en-US" sz="3600">
                <a:solidFill>
                  <a:schemeClr val="bg1"/>
                </a:solidFill>
                <a:latin typeface="Arial" panose="020B0604020202020204" pitchFamily="34" charset="0"/>
                <a:cs typeface="Arial" panose="020B0604020202020204" pitchFamily="34" charset="0"/>
              </a:rPr>
              <a:t> </a:t>
            </a:r>
            <a:endParaRPr sz="3600">
              <a:solidFill>
                <a:schemeClr val="bg1"/>
              </a:solidFill>
              <a:latin typeface="Arial" panose="020B0604020202020204" pitchFamily="34" charset="0"/>
              <a:cs typeface="Arial" panose="020B0604020202020204" pitchFamily="34" charset="0"/>
            </a:endParaRPr>
          </a:p>
        </p:txBody>
      </p:sp>
      <p:sp>
        <p:nvSpPr>
          <p:cNvPr id="398" name="Google Shape;398;p47"/>
          <p:cNvSpPr txBox="1">
            <a:spLocks noGrp="1"/>
          </p:cNvSpPr>
          <p:nvPr>
            <p:ph type="title"/>
          </p:nvPr>
        </p:nvSpPr>
        <p:spPr>
          <a:xfrm>
            <a:off x="4852309" y="2700669"/>
            <a:ext cx="2487381" cy="1229831"/>
          </a:xfrm>
          <a:prstGeom prst="rect">
            <a:avLst/>
          </a:prstGeom>
          <a:solidFill>
            <a:schemeClr val="bg1"/>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b="1">
                <a:solidFill>
                  <a:schemeClr val="tx1"/>
                </a:solidFill>
              </a:rPr>
              <a:t>MI: FOUR </a:t>
            </a:r>
            <a:r>
              <a:rPr lang="en-US" sz="3000" b="1" i="1">
                <a:solidFill>
                  <a:schemeClr val="tx1"/>
                </a:solidFill>
              </a:rPr>
              <a:t>GUIDING PRINCIPLES</a:t>
            </a:r>
            <a:endParaRPr sz="3000" b="1" i="1">
              <a:solidFill>
                <a:schemeClr val="tx1"/>
              </a:solidFill>
            </a:endParaRPr>
          </a:p>
        </p:txBody>
      </p:sp>
    </p:spTree>
    <p:extLst>
      <p:ext uri="{BB962C8B-B14F-4D97-AF65-F5344CB8AC3E}">
        <p14:creationId xmlns:p14="http://schemas.microsoft.com/office/powerpoint/2010/main" val="16828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1000"/>
                                        <p:tgtEl>
                                          <p:spTgt spid="3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86711A1A-AE4B-6E4F-876B-C9E5C2F9964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281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935831" y="952501"/>
            <a:ext cx="10515600" cy="1325563"/>
          </a:xfrm>
        </p:spPr>
        <p:txBody>
          <a:bodyPr>
            <a:noAutofit/>
          </a:bodyPr>
          <a:lstStyle/>
          <a:p>
            <a:pPr algn="ctr"/>
            <a:r>
              <a:rPr lang="en-US" sz="5400" b="1" dirty="0">
                <a:latin typeface="Arial"/>
                <a:cs typeface="Arial"/>
              </a:rPr>
              <a:t>Discussion about</a:t>
            </a:r>
            <a:br>
              <a:rPr lang="en-US" sz="5400" b="1" dirty="0">
                <a:latin typeface="Arial"/>
                <a:cs typeface="Arial"/>
              </a:rPr>
            </a:br>
            <a:r>
              <a:rPr lang="en-US" sz="5400" b="1" dirty="0">
                <a:solidFill>
                  <a:srgbClr val="0070C0"/>
                </a:solidFill>
                <a:latin typeface="Arial"/>
                <a:cs typeface="Arial"/>
              </a:rPr>
              <a:t>Successes </a:t>
            </a:r>
            <a:r>
              <a:rPr lang="en-US" sz="5400" b="1" dirty="0">
                <a:latin typeface="Arial"/>
                <a:cs typeface="Arial"/>
              </a:rPr>
              <a:t>&amp; Frustrations </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66801" y="3686572"/>
            <a:ext cx="10515600" cy="2155031"/>
          </a:xfrm>
        </p:spPr>
        <p:txBody>
          <a:bodyPr vert="horz" lIns="91440" tIns="45720" rIns="91440" bIns="45720" rtlCol="0" anchor="t">
            <a:normAutofit/>
          </a:bodyPr>
          <a:lstStyle/>
          <a:p>
            <a:pPr marL="0" indent="0" algn="ctr">
              <a:buNone/>
            </a:pPr>
            <a:r>
              <a:rPr lang="en-US" sz="4800" dirty="0">
                <a:latin typeface="Arial"/>
                <a:cs typeface="Arial"/>
              </a:rPr>
              <a:t>What </a:t>
            </a:r>
            <a:r>
              <a:rPr lang="en-US" sz="4800" u="sng" dirty="0">
                <a:latin typeface="Arial"/>
                <a:cs typeface="Arial"/>
              </a:rPr>
              <a:t>successes </a:t>
            </a:r>
            <a:r>
              <a:rPr lang="en-US" sz="4800" dirty="0">
                <a:latin typeface="Arial"/>
                <a:cs typeface="Arial"/>
              </a:rPr>
              <a:t>have you experienced during an overdose call? </a:t>
            </a:r>
            <a:endParaRPr lang="en-US" sz="48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8BE36781-6ACF-43AD-955C-F07F362CC268}"/>
              </a:ext>
            </a:extLst>
          </p:cNvPr>
          <p:cNvSpPr/>
          <p:nvPr/>
        </p:nvSpPr>
        <p:spPr>
          <a:xfrm>
            <a:off x="0" y="-942975"/>
            <a:ext cx="12192000" cy="895826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E79115D-844B-4A09-A63F-B381A4B8FD2C}"/>
              </a:ext>
            </a:extLst>
          </p:cNvPr>
          <p:cNvCxnSpPr/>
          <p:nvPr/>
        </p:nvCxnSpPr>
        <p:spPr>
          <a:xfrm>
            <a:off x="3571875" y="3000375"/>
            <a:ext cx="524351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957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Back! Classes begin again on Wednesday, January 2nd — TCCS">
            <a:extLst>
              <a:ext uri="{FF2B5EF4-FFF2-40B4-BE49-F238E27FC236}">
                <a16:creationId xmlns:a16="http://schemas.microsoft.com/office/drawing/2014/main" id="{52033320-5D0E-E94D-BDA3-7B3E8F0C2B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236181" y="1430413"/>
            <a:ext cx="5462546" cy="404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18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0"/>
          <p:cNvSpPr txBox="1"/>
          <p:nvPr/>
        </p:nvSpPr>
        <p:spPr>
          <a:xfrm>
            <a:off x="6286450" y="1275775"/>
            <a:ext cx="5196000" cy="150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000" b="1"/>
          </a:p>
        </p:txBody>
      </p:sp>
      <p:sp>
        <p:nvSpPr>
          <p:cNvPr id="576" name="Google Shape;576;p70"/>
          <p:cNvSpPr txBox="1"/>
          <p:nvPr/>
        </p:nvSpPr>
        <p:spPr>
          <a:xfrm>
            <a:off x="6003849" y="945056"/>
            <a:ext cx="5761202" cy="495403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latin typeface="Arial" panose="020B0604020202020204" pitchFamily="34" charset="0"/>
                <a:cs typeface="Arial" panose="020B0604020202020204" pitchFamily="34" charset="0"/>
              </a:rPr>
              <a:t>Discussion Questions:</a:t>
            </a:r>
          </a:p>
          <a:p>
            <a:pPr marL="0" lvl="0" indent="0" algn="ctr" rtl="0">
              <a:spcBef>
                <a:spcPts val="0"/>
              </a:spcBef>
              <a:spcAft>
                <a:spcPts val="0"/>
              </a:spcAft>
              <a:buNone/>
            </a:pPr>
            <a:endParaRPr sz="3600" dirty="0">
              <a:latin typeface="Arial" panose="020B0604020202020204" pitchFamily="34" charset="0"/>
              <a:cs typeface="Arial" panose="020B0604020202020204" pitchFamily="34" charset="0"/>
            </a:endParaRPr>
          </a:p>
          <a:p>
            <a:pPr marL="0" lvl="0" indent="0" rtl="0">
              <a:spcBef>
                <a:spcPts val="0"/>
              </a:spcBef>
              <a:spcAft>
                <a:spcPts val="0"/>
              </a:spcAft>
              <a:buNone/>
            </a:pPr>
            <a:r>
              <a:rPr lang="en-US" sz="3600" dirty="0">
                <a:latin typeface="Arial" panose="020B0604020202020204" pitchFamily="34" charset="0"/>
                <a:cs typeface="Arial" panose="020B0604020202020204" pitchFamily="34" charset="0"/>
              </a:rPr>
              <a:t>1. </a:t>
            </a:r>
            <a:r>
              <a:rPr lang="en-US" sz="3200" dirty="0">
                <a:latin typeface="Arial" panose="020B0604020202020204" pitchFamily="34" charset="0"/>
                <a:cs typeface="Arial" panose="020B0604020202020204" pitchFamily="34" charset="0"/>
              </a:rPr>
              <a:t>What Worked Well? </a:t>
            </a:r>
            <a:endParaRPr sz="3200" dirty="0">
              <a:latin typeface="Arial" panose="020B0604020202020204" pitchFamily="34" charset="0"/>
              <a:cs typeface="Arial" panose="020B0604020202020204" pitchFamily="34" charset="0"/>
            </a:endParaRPr>
          </a:p>
          <a:p>
            <a:pPr marL="0" lvl="0" indent="0" rtl="0">
              <a:spcBef>
                <a:spcPts val="0"/>
              </a:spcBef>
              <a:spcAft>
                <a:spcPts val="0"/>
              </a:spcAft>
              <a:buNone/>
            </a:pPr>
            <a:endParaRPr sz="3200" dirty="0">
              <a:latin typeface="Arial" panose="020B0604020202020204" pitchFamily="34" charset="0"/>
              <a:cs typeface="Arial" panose="020B0604020202020204" pitchFamily="34" charset="0"/>
            </a:endParaRPr>
          </a:p>
          <a:p>
            <a:pPr marL="0" lvl="0" indent="0" rtl="0">
              <a:spcBef>
                <a:spcPts val="0"/>
              </a:spcBef>
              <a:spcAft>
                <a:spcPts val="0"/>
              </a:spcAft>
              <a:buNone/>
            </a:pPr>
            <a:r>
              <a:rPr lang="en-US" sz="3200" dirty="0">
                <a:latin typeface="Arial" panose="020B0604020202020204" pitchFamily="34" charset="0"/>
                <a:cs typeface="Arial" panose="020B0604020202020204" pitchFamily="34" charset="0"/>
              </a:rPr>
              <a:t>2. What skills from the training did you see being used?</a:t>
            </a:r>
          </a:p>
          <a:p>
            <a:pPr marL="0" lvl="0" indent="0" rtl="0">
              <a:spcBef>
                <a:spcPts val="0"/>
              </a:spcBef>
              <a:spcAft>
                <a:spcPts val="0"/>
              </a:spcAft>
              <a:buNone/>
            </a:pPr>
            <a:endParaRPr lang="en-US" sz="3200" dirty="0">
              <a:latin typeface="Arial" panose="020B0604020202020204" pitchFamily="34" charset="0"/>
              <a:cs typeface="Arial" panose="020B0604020202020204" pitchFamily="34" charset="0"/>
            </a:endParaRPr>
          </a:p>
          <a:p>
            <a:pPr marL="0" lvl="0" indent="0" rtl="0">
              <a:spcBef>
                <a:spcPts val="0"/>
              </a:spcBef>
              <a:spcAft>
                <a:spcPts val="0"/>
              </a:spcAft>
              <a:buNone/>
            </a:pPr>
            <a:r>
              <a:rPr lang="en-US" sz="3200" dirty="0">
                <a:latin typeface="Arial" panose="020B0604020202020204" pitchFamily="34" charset="0"/>
                <a:cs typeface="Arial" panose="020B0604020202020204" pitchFamily="34" charset="0"/>
              </a:rPr>
              <a:t>3. What would you have changed?</a:t>
            </a:r>
            <a:endParaRPr sz="3200" dirty="0">
              <a:latin typeface="Arial" panose="020B0604020202020204" pitchFamily="34" charset="0"/>
              <a:cs typeface="Arial" panose="020B0604020202020204" pitchFamily="34" charset="0"/>
            </a:endParaRPr>
          </a:p>
        </p:txBody>
      </p:sp>
      <p:pic>
        <p:nvPicPr>
          <p:cNvPr id="577" name="Google Shape;577;p70"/>
          <p:cNvPicPr preferRelativeResize="0"/>
          <p:nvPr/>
        </p:nvPicPr>
        <p:blipFill>
          <a:blip r:embed="rId3">
            <a:alphaModFix/>
          </a:blip>
          <a:stretch>
            <a:fillRect/>
          </a:stretch>
        </p:blipFill>
        <p:spPr>
          <a:xfrm>
            <a:off x="370544" y="310587"/>
            <a:ext cx="4671029" cy="49495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56A64-AF0D-4E9F-9029-E614391934BE}"/>
              </a:ext>
            </a:extLst>
          </p:cNvPr>
          <p:cNvSpPr/>
          <p:nvPr/>
        </p:nvSpPr>
        <p:spPr>
          <a:xfrm>
            <a:off x="204186" y="591762"/>
            <a:ext cx="6192175" cy="385859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D51785C-3C97-48D8-AC32-65FE068B77F6}"/>
              </a:ext>
            </a:extLst>
          </p:cNvPr>
          <p:cNvSpPr>
            <a:spLocks noGrp="1"/>
          </p:cNvSpPr>
          <p:nvPr>
            <p:ph type="subTitle" idx="1"/>
          </p:nvPr>
        </p:nvSpPr>
        <p:spPr>
          <a:xfrm>
            <a:off x="1524000" y="92346"/>
            <a:ext cx="9144000" cy="508323"/>
          </a:xfrm>
        </p:spPr>
        <p:txBody>
          <a:bodyPr>
            <a:normAutofit/>
          </a:bodyPr>
          <a:lstStyle/>
          <a:p>
            <a:r>
              <a:rPr lang="en-US" sz="1500" b="1" dirty="0">
                <a:latin typeface="Arial" panose="020B0604020202020204" pitchFamily="34" charset="0"/>
                <a:cs typeface="Arial" panose="020B0604020202020204" pitchFamily="34" charset="0"/>
              </a:rPr>
              <a:t>Motivational Interviewing Role Playing Scenarios</a:t>
            </a:r>
          </a:p>
        </p:txBody>
      </p:sp>
      <p:sp>
        <p:nvSpPr>
          <p:cNvPr id="4" name="TextBox 3">
            <a:extLst>
              <a:ext uri="{FF2B5EF4-FFF2-40B4-BE49-F238E27FC236}">
                <a16:creationId xmlns:a16="http://schemas.microsoft.com/office/drawing/2014/main" id="{6034C393-A6BC-4DDB-B35A-2529CA9B8433}"/>
              </a:ext>
            </a:extLst>
          </p:cNvPr>
          <p:cNvSpPr txBox="1"/>
          <p:nvPr/>
        </p:nvSpPr>
        <p:spPr>
          <a:xfrm>
            <a:off x="237478" y="592367"/>
            <a:ext cx="6013142" cy="3785652"/>
          </a:xfrm>
          <a:prstGeom prst="rect">
            <a:avLst/>
          </a:prstGeom>
          <a:noFill/>
        </p:spPr>
        <p:txBody>
          <a:bodyPr wrap="square" lIns="91440" tIns="45720" rIns="91440" bIns="45720" rtlCol="0" anchor="t">
            <a:spAutoFit/>
          </a:bodyPr>
          <a:lstStyle/>
          <a:p>
            <a:pPr marL="342900" marR="0" indent="-342900" algn="ctr">
              <a:spcBef>
                <a:spcPts val="0"/>
              </a:spcBef>
              <a:spcAft>
                <a:spcPts val="0"/>
              </a:spcAft>
              <a:buAutoNum type="arabicPeriod"/>
            </a:pPr>
            <a:r>
              <a:rPr lang="en-US" sz="1500" b="1" dirty="0">
                <a:effectLst/>
                <a:latin typeface="Arial" panose="020B0604020202020204" pitchFamily="34" charset="0"/>
                <a:ea typeface="Calibri" panose="020F0502020204030204" pitchFamily="34" charset="0"/>
                <a:cs typeface="Arial" panose="020B0604020202020204" pitchFamily="34" charset="0"/>
              </a:rPr>
              <a:t>14-year-old overdosed teenager at home</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A call comes in from Central Dispatch that a suburban middle class neighborhood at 10 pm, regarding a 14-year-old female who was found by her parents in an upstairs bathroom.  She was found by her parents unconscious on the bathroom floor.  The parents were directed by  Dispatch to begin CPR. The parents are in their mid 50s and have very limited knowledge of drug use. </a:t>
            </a:r>
          </a:p>
          <a:p>
            <a:pPr marL="0" marR="0" algn="just">
              <a:spcBef>
                <a:spcPts val="0"/>
              </a:spcBef>
              <a:spcAft>
                <a:spcPts val="0"/>
              </a:spcAft>
            </a:pPr>
            <a:endParaRPr lang="en-US" sz="1500"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Upon your arrival you notice some glassine packets on the floor behind the toilet containing what appears to be Oxycontin. The parents do not recognize their daughter has overdosed.  In talking to the parents they are shocked to hear their daughter has been using drugs, and have no knowledge of any prior use and are in denial of her use. She is reversed from the overdose and immediately begins sobbing.  The parents are supportive but in denial.</a:t>
            </a:r>
          </a:p>
          <a:p>
            <a:endParaRPr lang="en-US" sz="15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E3B395-A110-434B-82AC-BA8FA2D991B2}"/>
              </a:ext>
            </a:extLst>
          </p:cNvPr>
          <p:cNvSpPr txBox="1"/>
          <p:nvPr/>
        </p:nvSpPr>
        <p:spPr>
          <a:xfrm>
            <a:off x="6507334" y="627795"/>
            <a:ext cx="5465686" cy="3323987"/>
          </a:xfrm>
          <a:prstGeom prst="rect">
            <a:avLst/>
          </a:prstGeom>
          <a:noFill/>
        </p:spPr>
        <p:txBody>
          <a:bodyPr wrap="square">
            <a:spAutoFit/>
          </a:bodyPr>
          <a:lstStyle/>
          <a:p>
            <a:pPr marL="0" marR="0" algn="ctr">
              <a:spcBef>
                <a:spcPts val="0"/>
              </a:spcBef>
              <a:spcAft>
                <a:spcPts val="0"/>
              </a:spcAft>
            </a:pPr>
            <a:r>
              <a:rPr lang="en-US" sz="1500" b="1" dirty="0">
                <a:effectLst/>
                <a:latin typeface="Arial" panose="020B0604020202020204" pitchFamily="34" charset="0"/>
                <a:ea typeface="Calibri" panose="020F0502020204030204" pitchFamily="34" charset="0"/>
                <a:cs typeface="Arial" panose="020B0604020202020204" pitchFamily="34" charset="0"/>
              </a:rPr>
              <a:t>2. Mother overdoses with three children at home</a:t>
            </a:r>
            <a:r>
              <a:rPr lang="en-US" sz="1500" dirty="0">
                <a:effectLst/>
                <a:latin typeface="Arial" panose="020B0604020202020204" pitchFamily="34" charset="0"/>
                <a:ea typeface="Calibri" panose="020F0502020204030204" pitchFamily="34" charset="0"/>
                <a:cs typeface="Arial" panose="020B0604020202020204" pitchFamily="34" charset="0"/>
              </a:rPr>
              <a:t> </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You are contacted by Central Dispatch to respond to a residential address where a nine year old child called 911 reporting his mother won’t wake up. Upon arrival at the home you go to the kitchen and find the police present, having reversed the mother from an apparent Opiate (suspected fentanyl ) overdose. She appears more embarrassed then angry or fearful, as you begin to interact with her.  </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 </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You are told there are three children in the home, ages nine, seven and four.  The father (35 </a:t>
            </a:r>
            <a:r>
              <a:rPr lang="en-US" sz="1500" dirty="0" err="1">
                <a:effectLst/>
                <a:latin typeface="Arial" panose="020B0604020202020204" pitchFamily="34" charset="0"/>
                <a:ea typeface="Calibri" panose="020F0502020204030204" pitchFamily="34" charset="0"/>
                <a:cs typeface="Arial" panose="020B0604020202020204" pitchFamily="34" charset="0"/>
              </a:rPr>
              <a:t>yrs</a:t>
            </a:r>
            <a:r>
              <a:rPr lang="en-US" sz="1500" dirty="0">
                <a:effectLst/>
                <a:latin typeface="Arial" panose="020B0604020202020204" pitchFamily="34" charset="0"/>
                <a:ea typeface="Calibri" panose="020F0502020204030204" pitchFamily="34" charset="0"/>
                <a:cs typeface="Arial" panose="020B0604020202020204" pitchFamily="34" charset="0"/>
              </a:rPr>
              <a:t>) and mother (29 </a:t>
            </a:r>
            <a:r>
              <a:rPr lang="en-US" sz="1500" dirty="0" err="1">
                <a:effectLst/>
                <a:latin typeface="Arial" panose="020B0604020202020204" pitchFamily="34" charset="0"/>
                <a:ea typeface="Calibri" panose="020F0502020204030204" pitchFamily="34" charset="0"/>
                <a:cs typeface="Arial" panose="020B0604020202020204" pitchFamily="34" charset="0"/>
              </a:rPr>
              <a:t>yrs</a:t>
            </a:r>
            <a:r>
              <a:rPr lang="en-US" sz="1500" dirty="0">
                <a:effectLst/>
                <a:latin typeface="Arial" panose="020B0604020202020204" pitchFamily="34" charset="0"/>
                <a:ea typeface="Calibri" panose="020F0502020204030204" pitchFamily="34" charset="0"/>
                <a:cs typeface="Arial" panose="020B0604020202020204" pitchFamily="34" charset="0"/>
              </a:rPr>
              <a:t>) are separated, with the father living with his parents approximately 5 miles away. From her reaction, you believe this mother may have been reversed before.</a:t>
            </a:r>
          </a:p>
        </p:txBody>
      </p:sp>
      <p:sp>
        <p:nvSpPr>
          <p:cNvPr id="8" name="TextBox 7">
            <a:extLst>
              <a:ext uri="{FF2B5EF4-FFF2-40B4-BE49-F238E27FC236}">
                <a16:creationId xmlns:a16="http://schemas.microsoft.com/office/drawing/2014/main" id="{78E74AF6-6BBC-47D5-8142-B09E8F60CCC3}"/>
              </a:ext>
            </a:extLst>
          </p:cNvPr>
          <p:cNvSpPr txBox="1"/>
          <p:nvPr/>
        </p:nvSpPr>
        <p:spPr>
          <a:xfrm>
            <a:off x="311460" y="4612618"/>
            <a:ext cx="5939160" cy="1938992"/>
          </a:xfrm>
          <a:prstGeom prst="rect">
            <a:avLst/>
          </a:prstGeom>
          <a:noFill/>
        </p:spPr>
        <p:txBody>
          <a:bodyPr wrap="square">
            <a:spAutoFit/>
          </a:bodyPr>
          <a:lstStyle/>
          <a:p>
            <a:pPr marL="0" marR="0" algn="ctr">
              <a:spcBef>
                <a:spcPts val="0"/>
              </a:spcBef>
              <a:spcAft>
                <a:spcPts val="0"/>
              </a:spcAft>
            </a:pPr>
            <a:r>
              <a:rPr lang="en-US" sz="1500" b="1" dirty="0">
                <a:effectLst/>
                <a:latin typeface="Arial" panose="020B0604020202020204" pitchFamily="34" charset="0"/>
                <a:ea typeface="Calibri" panose="020F0502020204030204" pitchFamily="34" charset="0"/>
                <a:cs typeface="Arial" panose="020B0604020202020204" pitchFamily="34" charset="0"/>
              </a:rPr>
              <a:t>3. Pregnant Single Women overdoses in library rest room</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r>
              <a:rPr lang="en-US" sz="1500" dirty="0">
                <a:effectLst/>
                <a:latin typeface="Arial" panose="020B0604020202020204" pitchFamily="34" charset="0"/>
                <a:ea typeface="Calibri" panose="020F0502020204030204" pitchFamily="34" charset="0"/>
                <a:cs typeface="Arial" panose="020B0604020202020204" pitchFamily="34" charset="0"/>
              </a:rPr>
              <a:t>You receive a call that a young woman has been found in the stall of a library restroom on the floor and unconscious. Central Dispatch said the caller hung up before they could get any further information.  You are near library so arrive approximate two minutes from receiving the call. You enter the restroom and find the young Woman, pregnant (approx. 5 months) on the floor.   Her breathing is shallow and guttural, and her lips and fingertips are blue. </a:t>
            </a:r>
            <a:endParaRPr lang="en-US" sz="15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DFA42-2A32-4C8E-905B-B9D1222853F1}"/>
              </a:ext>
            </a:extLst>
          </p:cNvPr>
          <p:cNvSpPr txBox="1"/>
          <p:nvPr/>
        </p:nvSpPr>
        <p:spPr>
          <a:xfrm>
            <a:off x="6480701" y="4588363"/>
            <a:ext cx="5396145" cy="1938992"/>
          </a:xfrm>
          <a:prstGeom prst="rect">
            <a:avLst/>
          </a:prstGeom>
          <a:noFill/>
        </p:spPr>
        <p:txBody>
          <a:bodyPr wrap="square">
            <a:spAutoFit/>
          </a:bodyPr>
          <a:lstStyle/>
          <a:p>
            <a:pPr marL="0" marR="0" algn="ctr">
              <a:spcBef>
                <a:spcPts val="0"/>
              </a:spcBef>
              <a:spcAft>
                <a:spcPts val="0"/>
              </a:spcAft>
            </a:pPr>
            <a:r>
              <a:rPr lang="en-US" sz="1500" b="1" dirty="0">
                <a:effectLst/>
                <a:latin typeface="Arial" panose="020B0604020202020204" pitchFamily="34" charset="0"/>
                <a:ea typeface="Calibri" panose="020F0502020204030204" pitchFamily="34" charset="0"/>
                <a:cs typeface="Arial" panose="020B0604020202020204" pitchFamily="34" charset="0"/>
              </a:rPr>
              <a:t>4. Middle-aged man unresponsive in local diner restroom</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You have arrived at about 9:00pm with your fellow responders to find a man, approximately 50 years of age, in the men’s room of a local diner, unconscious. He was found by the owner of the diner, who says he has never see the man there before. He appears to be homeless, as there is a larger cart of belongings near him, and there is a syringe lying next to him.</a:t>
            </a:r>
          </a:p>
        </p:txBody>
      </p:sp>
      <p:sp>
        <p:nvSpPr>
          <p:cNvPr id="12" name="Rectangle 11">
            <a:extLst>
              <a:ext uri="{FF2B5EF4-FFF2-40B4-BE49-F238E27FC236}">
                <a16:creationId xmlns:a16="http://schemas.microsoft.com/office/drawing/2014/main" id="{E9CE0C60-E20F-4E1E-87C9-0A020ED811D6}"/>
              </a:ext>
            </a:extLst>
          </p:cNvPr>
          <p:cNvSpPr/>
          <p:nvPr/>
        </p:nvSpPr>
        <p:spPr>
          <a:xfrm>
            <a:off x="204185" y="4561237"/>
            <a:ext cx="6192175" cy="2128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1E78F9-9EF9-49E3-A428-4DD7E69CA97F}"/>
              </a:ext>
            </a:extLst>
          </p:cNvPr>
          <p:cNvSpPr/>
          <p:nvPr/>
        </p:nvSpPr>
        <p:spPr>
          <a:xfrm>
            <a:off x="6468863" y="591762"/>
            <a:ext cx="5518952" cy="385859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F38A9-F378-45D4-ADAA-C66F03A357B8}"/>
              </a:ext>
            </a:extLst>
          </p:cNvPr>
          <p:cNvSpPr/>
          <p:nvPr/>
        </p:nvSpPr>
        <p:spPr>
          <a:xfrm>
            <a:off x="6480701" y="4561237"/>
            <a:ext cx="5518952" cy="21134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547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13D-C67A-FA48-839A-0C35A206E140}"/>
              </a:ext>
            </a:extLst>
          </p:cNvPr>
          <p:cNvSpPr>
            <a:spLocks noGrp="1"/>
          </p:cNvSpPr>
          <p:nvPr>
            <p:ph type="title"/>
          </p:nvPr>
        </p:nvSpPr>
        <p:spPr>
          <a:xfrm>
            <a:off x="1008711" y="247373"/>
            <a:ext cx="10515600" cy="1158875"/>
          </a:xfrm>
        </p:spPr>
        <p:txBody>
          <a:bodyPr/>
          <a:lstStyle/>
          <a:p>
            <a:pPr algn="ctr"/>
            <a:r>
              <a:rPr lang="en-US" b="1" dirty="0">
                <a:latin typeface="Arial" panose="020B0604020202020204" pitchFamily="34" charset="0"/>
                <a:cs typeface="Arial" panose="020B0604020202020204" pitchFamily="34" charset="0"/>
              </a:rPr>
              <a:t>Role Playing Discussion Questions</a:t>
            </a:r>
          </a:p>
        </p:txBody>
      </p:sp>
      <p:sp>
        <p:nvSpPr>
          <p:cNvPr id="3" name="Content Placeholder 2">
            <a:extLst>
              <a:ext uri="{FF2B5EF4-FFF2-40B4-BE49-F238E27FC236}">
                <a16:creationId xmlns:a16="http://schemas.microsoft.com/office/drawing/2014/main" id="{EA37C4C6-3930-2349-87C0-6863BFBD7964}"/>
              </a:ext>
            </a:extLst>
          </p:cNvPr>
          <p:cNvSpPr>
            <a:spLocks noGrp="1"/>
          </p:cNvSpPr>
          <p:nvPr>
            <p:ph idx="1"/>
          </p:nvPr>
        </p:nvSpPr>
        <p:spPr>
          <a:xfrm>
            <a:off x="554483" y="1832251"/>
            <a:ext cx="11069781" cy="4323629"/>
          </a:xfrm>
        </p:spPr>
        <p:txBody>
          <a:bodyPr vert="horz" lIns="91440" tIns="45720" rIns="91440" bIns="45720" rtlCol="0" anchor="t">
            <a:normAutofit fontScale="92500" lnSpcReduction="10000"/>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Which parts of this felt comfortable for you? What felt uncomfortable?</a:t>
            </a:r>
          </a:p>
          <a:p>
            <a:pPr marL="514350" indent="-514350">
              <a:buFont typeface="+mj-lt"/>
              <a:buAutoNum type="arabicPeriod"/>
            </a:pP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a:latin typeface="Arial"/>
                <a:cs typeface="Arial"/>
              </a:rPr>
              <a:t>How is this similar or different than how you typically interact with a patient post-overdose? </a:t>
            </a:r>
            <a:endParaRPr lang="en-US" sz="3200" dirty="0">
              <a:latin typeface="Arial" panose="020B0604020202020204" pitchFamily="34" charset="0"/>
              <a:cs typeface="Arial" panose="020B0604020202020204" pitchFamily="34" charset="0"/>
            </a:endParaRPr>
          </a:p>
          <a:p>
            <a:pPr marL="514350" indent="-514350">
              <a:buAutoNum type="arabicPeriod"/>
            </a:pPr>
            <a:endParaRPr lang="en-US" sz="3200" dirty="0">
              <a:latin typeface="Arial"/>
              <a:cs typeface="Arial"/>
            </a:endParaRPr>
          </a:p>
          <a:p>
            <a:pPr marL="514350" indent="-514350">
              <a:buAutoNum type="arabicPeriod"/>
            </a:pPr>
            <a:r>
              <a:rPr lang="en-US" sz="3200" dirty="0">
                <a:latin typeface="Arial" panose="020B0604020202020204" pitchFamily="34" charset="0"/>
                <a:cs typeface="Arial" panose="020B0604020202020204" pitchFamily="34" charset="0"/>
              </a:rPr>
              <a:t>What skills from the training did your group use?</a:t>
            </a:r>
            <a:endParaRPr lang="en-US" sz="3200" dirty="0">
              <a:ea typeface="+mn-lt"/>
              <a:cs typeface="+mn-lt"/>
            </a:endParaRPr>
          </a:p>
          <a:p>
            <a:pPr marL="514350" indent="-514350">
              <a:buAutoNum type="arabicPeriod"/>
            </a:pP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a:latin typeface="Arial" panose="020B0604020202020204" pitchFamily="34" charset="0"/>
                <a:cs typeface="Arial" panose="020B0604020202020204" pitchFamily="34" charset="0"/>
              </a:rPr>
              <a:t>What feedback did you give your group members? </a:t>
            </a:r>
          </a:p>
          <a:p>
            <a:pPr marL="514350" indent="-514350">
              <a:buFont typeface="+mj-lt"/>
              <a:buAutoNum type="arabicPeriod"/>
            </a:pPr>
            <a:endParaRPr lang="en-US" sz="3200" dirty="0">
              <a:latin typeface="Arial" panose="020B0604020202020204" pitchFamily="34" charset="0"/>
              <a:cs typeface="Arial" panose="020B0604020202020204" pitchFamily="34" charset="0"/>
            </a:endParaRPr>
          </a:p>
          <a:p>
            <a:pPr marL="514350" indent="-514350">
              <a:buFont typeface="+mj-lt"/>
              <a:buAutoNum type="arabicPeriod"/>
            </a:pP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427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ground&#10;&#10;Description automatically generated">
            <a:extLst>
              <a:ext uri="{FF2B5EF4-FFF2-40B4-BE49-F238E27FC236}">
                <a16:creationId xmlns:a16="http://schemas.microsoft.com/office/drawing/2014/main" id="{35C433A5-F9F6-C643-B126-B14675BD10F5}"/>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colorTemperature colorTemp="5873"/>
                    </a14:imgEffect>
                    <a14:imgEffect>
                      <a14:saturation sat="0"/>
                    </a14:imgEffect>
                  </a14:imgLayer>
                </a14:imgProps>
              </a:ext>
              <a:ext uri="{28A0092B-C50C-407E-A947-70E740481C1C}">
                <a14:useLocalDpi xmlns:a14="http://schemas.microsoft.com/office/drawing/2010/main"/>
              </a:ext>
            </a:extLst>
          </a:blip>
          <a:srcRect/>
          <a:stretch/>
        </p:blipFill>
        <p:spPr>
          <a:xfrm>
            <a:off x="0" y="1"/>
            <a:ext cx="12191980" cy="6857999"/>
          </a:xfrm>
          <a:prstGeom prst="rect">
            <a:avLst/>
          </a:prstGeom>
        </p:spPr>
      </p:pic>
      <p:sp>
        <p:nvSpPr>
          <p:cNvPr id="4" name="Google Shape;158;p17">
            <a:extLst>
              <a:ext uri="{FF2B5EF4-FFF2-40B4-BE49-F238E27FC236}">
                <a16:creationId xmlns:a16="http://schemas.microsoft.com/office/drawing/2014/main" id="{ABC6CA84-6269-3041-8127-4807C1A0B21B}"/>
              </a:ext>
            </a:extLst>
          </p:cNvPr>
          <p:cNvSpPr txBox="1">
            <a:spLocks/>
          </p:cNvSpPr>
          <p:nvPr/>
        </p:nvSpPr>
        <p:spPr>
          <a:xfrm>
            <a:off x="0" y="3037113"/>
            <a:ext cx="12191980" cy="2364659"/>
          </a:xfrm>
          <a:prstGeom prst="rect">
            <a:avLst/>
          </a:prstGeom>
          <a:solidFill>
            <a:schemeClr val="bg1">
              <a:alpha val="65000"/>
            </a:schemeClr>
          </a:solidFill>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i="1" kern="1200" dirty="0">
                <a:latin typeface="Arial" panose="020B0604020202020204" pitchFamily="34" charset="0"/>
                <a:cs typeface="Arial" panose="020B0604020202020204" pitchFamily="34" charset="0"/>
              </a:rPr>
              <a:t>“If you didn’t offer me treatment when </a:t>
            </a:r>
            <a:br>
              <a:rPr lang="en-US" sz="4000" i="1" kern="1200" dirty="0">
                <a:latin typeface="Arial" panose="020B0604020202020204" pitchFamily="34" charset="0"/>
                <a:cs typeface="Arial" panose="020B0604020202020204" pitchFamily="34" charset="0"/>
              </a:rPr>
            </a:br>
            <a:r>
              <a:rPr lang="en-US" sz="4000" i="1" kern="1200" dirty="0">
                <a:latin typeface="Arial" panose="020B0604020202020204" pitchFamily="34" charset="0"/>
                <a:cs typeface="Arial" panose="020B0604020202020204" pitchFamily="34" charset="0"/>
              </a:rPr>
              <a:t>I didn’t want it, I wouldn’t be here to </a:t>
            </a:r>
            <a:br>
              <a:rPr lang="en-US" sz="4000" i="1" kern="1200" dirty="0">
                <a:latin typeface="Arial" panose="020B0604020202020204" pitchFamily="34" charset="0"/>
                <a:cs typeface="Arial" panose="020B0604020202020204" pitchFamily="34" charset="0"/>
              </a:rPr>
            </a:br>
            <a:r>
              <a:rPr lang="en-US" sz="4000" i="1" kern="1200" dirty="0">
                <a:latin typeface="Arial" panose="020B0604020202020204" pitchFamily="34" charset="0"/>
                <a:cs typeface="Arial" panose="020B0604020202020204" pitchFamily="34" charset="0"/>
              </a:rPr>
              <a:t>take the treatment when I was ready.”</a:t>
            </a:r>
          </a:p>
        </p:txBody>
      </p:sp>
    </p:spTree>
    <p:extLst>
      <p:ext uri="{BB962C8B-B14F-4D97-AF65-F5344CB8AC3E}">
        <p14:creationId xmlns:p14="http://schemas.microsoft.com/office/powerpoint/2010/main" val="18364100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6"/>
          <p:cNvSpPr txBox="1">
            <a:spLocks noGrp="1"/>
          </p:cNvSpPr>
          <p:nvPr>
            <p:ph type="title"/>
          </p:nvPr>
        </p:nvSpPr>
        <p:spPr>
          <a:xfrm>
            <a:off x="117872" y="800069"/>
            <a:ext cx="6243638" cy="80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chemeClr val="accent5">
                    <a:lumMod val="75000"/>
                  </a:schemeClr>
                </a:solidFill>
                <a:latin typeface="Arial" panose="020B0604020202020204" pitchFamily="34" charset="0"/>
                <a:cs typeface="Arial" panose="020B0604020202020204" pitchFamily="34" charset="0"/>
              </a:rPr>
              <a:t>Contact Information</a:t>
            </a:r>
            <a:endParaRPr sz="4000" b="1" dirty="0">
              <a:solidFill>
                <a:schemeClr val="accent5">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88FFD5-641E-414C-A0CB-887A588D3186}"/>
              </a:ext>
            </a:extLst>
          </p:cNvPr>
          <p:cNvSpPr txBox="1"/>
          <p:nvPr/>
        </p:nvSpPr>
        <p:spPr>
          <a:xfrm>
            <a:off x="482203" y="2153111"/>
            <a:ext cx="5514975" cy="353943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INSTRUCTOR NAME</a:t>
            </a:r>
            <a:br>
              <a:rPr lang="en-US" sz="2800" dirty="0">
                <a:solidFill>
                  <a:srgbClr val="FF0000"/>
                </a:solidFill>
                <a:latin typeface="Arial" panose="020B0604020202020204" pitchFamily="34" charset="0"/>
                <a:cs typeface="Arial" panose="020B0604020202020204" pitchFamily="34" charset="0"/>
              </a:rPr>
            </a:br>
            <a:r>
              <a:rPr lang="en-US" sz="2800" dirty="0">
                <a:solidFill>
                  <a:srgbClr val="FF0000"/>
                </a:solidFill>
                <a:latin typeface="Arial" panose="020B0604020202020204" pitchFamily="34" charset="0"/>
                <a:cs typeface="Arial" panose="020B0604020202020204" pitchFamily="34" charset="0"/>
              </a:rPr>
              <a:t>EMAIL</a:t>
            </a:r>
          </a:p>
          <a:p>
            <a:pPr algn="ctr"/>
            <a:endParaRPr lang="en-US" sz="2800" dirty="0">
              <a:solidFill>
                <a:srgbClr val="FF0000"/>
              </a:solidFill>
              <a:latin typeface="Arial" panose="020B0604020202020204" pitchFamily="34" charset="0"/>
              <a:cs typeface="Arial" panose="020B0604020202020204" pitchFamily="34" charset="0"/>
            </a:endParaRPr>
          </a:p>
          <a:p>
            <a:pPr algn="ctr"/>
            <a:r>
              <a:rPr lang="en-US" sz="2800" b="1" dirty="0">
                <a:solidFill>
                  <a:srgbClr val="FF0000"/>
                </a:solidFill>
                <a:latin typeface="Arial" panose="020B0604020202020204" pitchFamily="34" charset="0"/>
                <a:cs typeface="Arial" panose="020B0604020202020204" pitchFamily="34" charset="0"/>
              </a:rPr>
              <a:t>INSTRUCTOR NAME</a:t>
            </a:r>
          </a:p>
          <a:p>
            <a:pPr algn="ctr"/>
            <a:r>
              <a:rPr lang="en-US" sz="2800" dirty="0">
                <a:solidFill>
                  <a:srgbClr val="FF0000"/>
                </a:solidFill>
                <a:latin typeface="Arial" panose="020B0604020202020204" pitchFamily="34" charset="0"/>
                <a:cs typeface="Arial" panose="020B0604020202020204" pitchFamily="34" charset="0"/>
              </a:rPr>
              <a:t>EMAIL</a:t>
            </a:r>
          </a:p>
          <a:p>
            <a:pPr algn="ctr"/>
            <a:endParaRPr lang="en-US" sz="2800"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Five Minutes to Help</a:t>
            </a:r>
          </a:p>
          <a:p>
            <a:pPr algn="ctr"/>
            <a:r>
              <a:rPr lang="en-US" sz="2800" dirty="0">
                <a:latin typeface="Arial" panose="020B0604020202020204" pitchFamily="34" charset="0"/>
                <a:cs typeface="Arial" panose="020B0604020202020204" pitchFamily="34" charset="0"/>
              </a:rPr>
              <a:t>5MinToHelp@doh.nj.gov</a:t>
            </a:r>
          </a:p>
        </p:txBody>
      </p:sp>
      <p:sp>
        <p:nvSpPr>
          <p:cNvPr id="6" name="Google Shape;616;p76">
            <a:extLst>
              <a:ext uri="{FF2B5EF4-FFF2-40B4-BE49-F238E27FC236}">
                <a16:creationId xmlns:a16="http://schemas.microsoft.com/office/drawing/2014/main" id="{8DC96A00-2DC3-4878-9184-18C79DC51743}"/>
              </a:ext>
            </a:extLst>
          </p:cNvPr>
          <p:cNvSpPr txBox="1">
            <a:spLocks/>
          </p:cNvSpPr>
          <p:nvPr/>
        </p:nvSpPr>
        <p:spPr>
          <a:xfrm>
            <a:off x="5858471" y="800069"/>
            <a:ext cx="6243638" cy="8079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chemeClr val="accent5">
                    <a:lumMod val="75000"/>
                  </a:schemeClr>
                </a:solidFill>
                <a:latin typeface="Arial" panose="020B0604020202020204" pitchFamily="34" charset="0"/>
                <a:cs typeface="Arial" panose="020B0604020202020204" pitchFamily="34" charset="0"/>
              </a:rPr>
              <a:t>Evaluation</a:t>
            </a:r>
          </a:p>
        </p:txBody>
      </p:sp>
      <p:sp>
        <p:nvSpPr>
          <p:cNvPr id="5" name="Rectangle 4">
            <a:extLst>
              <a:ext uri="{FF2B5EF4-FFF2-40B4-BE49-F238E27FC236}">
                <a16:creationId xmlns:a16="http://schemas.microsoft.com/office/drawing/2014/main" id="{5729619B-B1B5-46E8-B1C3-5B390939DAA2}"/>
              </a:ext>
            </a:extLst>
          </p:cNvPr>
          <p:cNvSpPr/>
          <p:nvPr/>
        </p:nvSpPr>
        <p:spPr>
          <a:xfrm>
            <a:off x="600075" y="428625"/>
            <a:ext cx="5279232" cy="60150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9CC9BF-872A-497F-A069-1C1FF2B724F5}"/>
              </a:ext>
            </a:extLst>
          </p:cNvPr>
          <p:cNvSpPr/>
          <p:nvPr/>
        </p:nvSpPr>
        <p:spPr>
          <a:xfrm>
            <a:off x="6319837" y="421481"/>
            <a:ext cx="5279232" cy="60150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Qr code&#10;&#10;Description automatically generated">
            <a:extLst>
              <a:ext uri="{FF2B5EF4-FFF2-40B4-BE49-F238E27FC236}">
                <a16:creationId xmlns:a16="http://schemas.microsoft.com/office/drawing/2014/main" id="{AA3B360A-638C-4BEE-97CD-DDE82C74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547" y="1607969"/>
            <a:ext cx="3471268" cy="3471268"/>
          </a:xfrm>
          <a:prstGeom prst="rect">
            <a:avLst/>
          </a:prstGeom>
        </p:spPr>
      </p:pic>
      <p:sp>
        <p:nvSpPr>
          <p:cNvPr id="12" name="TextBox 11">
            <a:extLst>
              <a:ext uri="{FF2B5EF4-FFF2-40B4-BE49-F238E27FC236}">
                <a16:creationId xmlns:a16="http://schemas.microsoft.com/office/drawing/2014/main" id="{5F031A71-4629-4648-A848-E49BB3B976B7}"/>
              </a:ext>
            </a:extLst>
          </p:cNvPr>
          <p:cNvSpPr txBox="1"/>
          <p:nvPr/>
        </p:nvSpPr>
        <p:spPr>
          <a:xfrm>
            <a:off x="6671443" y="5079237"/>
            <a:ext cx="4797475" cy="830997"/>
          </a:xfrm>
          <a:prstGeom prst="rect">
            <a:avLst/>
          </a:prstGeom>
          <a:noFill/>
        </p:spPr>
        <p:txBody>
          <a:bodyPr wrap="square">
            <a:spAutoFit/>
          </a:bodyPr>
          <a:lstStyle/>
          <a:p>
            <a:pPr algn="ctr"/>
            <a:r>
              <a:rPr lang="en-US" sz="2400" b="0" i="0"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https://rutgers.ca1.qualtrics.com/jfe/form/SV_cGEYlvY6XnCidZX</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935831" y="952501"/>
            <a:ext cx="10515600" cy="1325563"/>
          </a:xfrm>
        </p:spPr>
        <p:txBody>
          <a:bodyPr>
            <a:noAutofit/>
          </a:bodyPr>
          <a:lstStyle/>
          <a:p>
            <a:pPr algn="ctr"/>
            <a:r>
              <a:rPr lang="en-US" sz="5400" b="1" dirty="0">
                <a:latin typeface="Arial"/>
                <a:cs typeface="Arial"/>
              </a:rPr>
              <a:t>Discussion about</a:t>
            </a:r>
            <a:br>
              <a:rPr lang="en-US" sz="5400" b="1" dirty="0">
                <a:latin typeface="Arial"/>
                <a:cs typeface="Arial"/>
              </a:rPr>
            </a:br>
            <a:r>
              <a:rPr lang="en-US" sz="5400" b="1" dirty="0">
                <a:latin typeface="Arial"/>
                <a:cs typeface="Arial"/>
              </a:rPr>
              <a:t>Successes &amp; </a:t>
            </a:r>
            <a:r>
              <a:rPr lang="en-US" sz="5400" b="1" dirty="0">
                <a:solidFill>
                  <a:srgbClr val="0070C0"/>
                </a:solidFill>
                <a:latin typeface="Arial"/>
                <a:cs typeface="Arial"/>
              </a:rPr>
              <a:t>Frustrations</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66801" y="3686572"/>
            <a:ext cx="10515600" cy="2155031"/>
          </a:xfrm>
        </p:spPr>
        <p:txBody>
          <a:bodyPr vert="horz" lIns="91440" tIns="45720" rIns="91440" bIns="45720" rtlCol="0" anchor="t">
            <a:normAutofit/>
          </a:bodyPr>
          <a:lstStyle/>
          <a:p>
            <a:pPr marL="0" indent="0" algn="ctr">
              <a:buNone/>
            </a:pPr>
            <a:r>
              <a:rPr lang="en-US" sz="4800" dirty="0">
                <a:latin typeface="Arial"/>
                <a:cs typeface="Arial"/>
              </a:rPr>
              <a:t>What </a:t>
            </a:r>
            <a:r>
              <a:rPr lang="en-US" sz="4800" u="sng" dirty="0">
                <a:latin typeface="Arial"/>
                <a:cs typeface="Arial"/>
              </a:rPr>
              <a:t>frustrations</a:t>
            </a:r>
            <a:r>
              <a:rPr lang="en-US" sz="4800" dirty="0">
                <a:latin typeface="Arial"/>
                <a:cs typeface="Arial"/>
              </a:rPr>
              <a:t> have you experienced during an overdose call? </a:t>
            </a:r>
            <a:endParaRPr lang="en-US" sz="48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8BE36781-6ACF-43AD-955C-F07F362CC268}"/>
              </a:ext>
            </a:extLst>
          </p:cNvPr>
          <p:cNvSpPr/>
          <p:nvPr/>
        </p:nvSpPr>
        <p:spPr>
          <a:xfrm>
            <a:off x="0" y="-942975"/>
            <a:ext cx="12192000" cy="895826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E79115D-844B-4A09-A63F-B381A4B8FD2C}"/>
              </a:ext>
            </a:extLst>
          </p:cNvPr>
          <p:cNvCxnSpPr/>
          <p:nvPr/>
        </p:nvCxnSpPr>
        <p:spPr>
          <a:xfrm>
            <a:off x="3571875" y="3000375"/>
            <a:ext cx="524351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42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86DCE8-556B-4163-9519-A08C77947870}"/>
              </a:ext>
            </a:extLst>
          </p:cNvPr>
          <p:cNvSpPr/>
          <p:nvPr/>
        </p:nvSpPr>
        <p:spPr>
          <a:xfrm>
            <a:off x="2544418" y="375399"/>
            <a:ext cx="7063408" cy="1325563"/>
          </a:xfrm>
          <a:prstGeom prst="round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30AE8-005D-49F1-A8CF-3880087B0D59}"/>
              </a:ext>
            </a:extLst>
          </p:cNvPr>
          <p:cNvSpPr>
            <a:spLocks noGrp="1"/>
          </p:cNvSpPr>
          <p:nvPr>
            <p:ph type="title"/>
          </p:nvPr>
        </p:nvSpPr>
        <p:spPr>
          <a:xfrm>
            <a:off x="838199" y="375399"/>
            <a:ext cx="10515600" cy="1325563"/>
          </a:xfrm>
        </p:spPr>
        <p:txBody>
          <a:bodyPr>
            <a:normAutofit/>
          </a:bodyPr>
          <a:lstStyle/>
          <a:p>
            <a:pPr algn="ctr"/>
            <a:r>
              <a:rPr lang="en-US" sz="5400" b="1" dirty="0">
                <a:latin typeface="Arial" panose="020B0604020202020204" pitchFamily="34" charset="0"/>
                <a:cs typeface="Arial" panose="020B0604020202020204" pitchFamily="34" charset="0"/>
              </a:rPr>
              <a:t>Compassion Fatigue</a:t>
            </a:r>
          </a:p>
        </p:txBody>
      </p:sp>
      <p:sp>
        <p:nvSpPr>
          <p:cNvPr id="3" name="Content Placeholder 2">
            <a:extLst>
              <a:ext uri="{FF2B5EF4-FFF2-40B4-BE49-F238E27FC236}">
                <a16:creationId xmlns:a16="http://schemas.microsoft.com/office/drawing/2014/main" id="{959856E1-0506-4029-8D3C-FCBADB4BB2F9}"/>
              </a:ext>
            </a:extLst>
          </p:cNvPr>
          <p:cNvSpPr>
            <a:spLocks noGrp="1"/>
          </p:cNvSpPr>
          <p:nvPr>
            <p:ph idx="1"/>
          </p:nvPr>
        </p:nvSpPr>
        <p:spPr>
          <a:xfrm>
            <a:off x="696930" y="2648752"/>
            <a:ext cx="10798139" cy="3373491"/>
          </a:xfrm>
        </p:spPr>
        <p:txBody>
          <a:bodyPr/>
          <a:lstStyle/>
          <a:p>
            <a:pPr marL="0" indent="0" algn="ctr">
              <a:buNone/>
            </a:pPr>
            <a:r>
              <a:rPr lang="en-US" sz="3200" b="1" dirty="0">
                <a:latin typeface="Arial" panose="020B0604020202020204" pitchFamily="34" charset="0"/>
                <a:cs typeface="Arial" panose="020B0604020202020204" pitchFamily="34" charset="0"/>
              </a:rPr>
              <a:t>Secondary traumatic stress + Burnout = </a:t>
            </a:r>
          </a:p>
          <a:p>
            <a:pPr marL="0" indent="0" algn="ctr">
              <a:buNone/>
            </a:pPr>
            <a:r>
              <a:rPr lang="en-US" sz="3200" b="1" dirty="0">
                <a:latin typeface="Arial" panose="020B0604020202020204" pitchFamily="34" charset="0"/>
                <a:cs typeface="Arial" panose="020B0604020202020204" pitchFamily="34" charset="0"/>
              </a:rPr>
              <a:t>Compassion Fatigue</a:t>
            </a:r>
            <a:endParaRPr lang="en-US" dirty="0">
              <a:latin typeface="Arial" panose="020B0604020202020204" pitchFamily="34" charset="0"/>
              <a:cs typeface="Arial" panose="020B0604020202020204" pitchFamily="34" charset="0"/>
            </a:endParaRP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Mental stress resulting from exposure to other people’s traumatic events, which negatively impacts first responders’ mental/physical health and general wellbeing</a:t>
            </a:r>
          </a:p>
        </p:txBody>
      </p:sp>
      <p:sp>
        <p:nvSpPr>
          <p:cNvPr id="5" name="TextBox 4">
            <a:extLst>
              <a:ext uri="{FF2B5EF4-FFF2-40B4-BE49-F238E27FC236}">
                <a16:creationId xmlns:a16="http://schemas.microsoft.com/office/drawing/2014/main" id="{F3F47807-B4B3-4E6E-AAEC-6B8B9F342847}"/>
              </a:ext>
            </a:extLst>
          </p:cNvPr>
          <p:cNvSpPr txBox="1"/>
          <p:nvPr/>
        </p:nvSpPr>
        <p:spPr>
          <a:xfrm>
            <a:off x="32536" y="6093079"/>
            <a:ext cx="11846102" cy="1015663"/>
          </a:xfrm>
          <a:prstGeom prst="rect">
            <a:avLst/>
          </a:prstGeom>
          <a:noFill/>
        </p:spPr>
        <p:txBody>
          <a:bodyPr wrap="square" rtlCol="0">
            <a:spAutoFit/>
          </a:bodyPr>
          <a:lstStyle/>
          <a:p>
            <a:r>
              <a:rPr lang="en-US" sz="1400" dirty="0">
                <a:hlinkClick r:id="rId3"/>
              </a:rPr>
              <a:t>www.ncbi.nlm.nih.gov/pmc/articles/PMC4924075/</a:t>
            </a:r>
            <a:endParaRPr lang="en-US" sz="1400" dirty="0"/>
          </a:p>
          <a:p>
            <a:endParaRPr lang="en-US" sz="1400" dirty="0"/>
          </a:p>
          <a:p>
            <a:r>
              <a:rPr lang="en-US" sz="1400" dirty="0">
                <a:hlinkClick r:id="rId4"/>
              </a:rPr>
              <a:t>www.ems1.com/public-health/articles/compassion-fatigue-the-hidden-danger-of-concurrent-national-public-health-emergencies-iql86uQ0tRIIDt1N/</a:t>
            </a:r>
            <a:endParaRPr lang="en-US" sz="1400" dirty="0"/>
          </a:p>
          <a:p>
            <a:endParaRPr lang="en-US" dirty="0"/>
          </a:p>
        </p:txBody>
      </p:sp>
    </p:spTree>
    <p:extLst>
      <p:ext uri="{BB962C8B-B14F-4D97-AF65-F5344CB8AC3E}">
        <p14:creationId xmlns:p14="http://schemas.microsoft.com/office/powerpoint/2010/main" val="358338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29696</TotalTime>
  <Words>11733</Words>
  <Application>Microsoft Macintosh PowerPoint</Application>
  <PresentationFormat>Widescreen</PresentationFormat>
  <Paragraphs>1084</Paragraphs>
  <Slides>75</Slides>
  <Notes>75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Arial,Sans-Serif</vt:lpstr>
      <vt:lpstr>Calibri</vt:lpstr>
      <vt:lpstr>Calibri Light</vt:lpstr>
      <vt:lpstr>Office Theme</vt:lpstr>
      <vt:lpstr>Five Minutes to Help  Developed by NJ Department of Health Office of EMS &amp; Rutgers School of Public Health</vt:lpstr>
      <vt:lpstr>WHY ARE WE HERE?</vt:lpstr>
      <vt:lpstr>PowerPoint Presentation</vt:lpstr>
      <vt:lpstr>Objectives</vt:lpstr>
      <vt:lpstr>PowerPoint Presentation</vt:lpstr>
      <vt:lpstr>“If you didn’t offer me treatment when  I didn’t want it, I wouldn’t be here to  take the treatment when I was ready.”</vt:lpstr>
      <vt:lpstr>Discussion about Successes &amp; Frustrations </vt:lpstr>
      <vt:lpstr>Discussion about Successes &amp; Frustrations</vt:lpstr>
      <vt:lpstr>Compassion Fatigue</vt:lpstr>
      <vt:lpstr>Compassion Fatigue</vt:lpstr>
      <vt:lpstr>PowerPoint Presentation</vt:lpstr>
      <vt:lpstr>Substance Use Disorder (SUD)</vt:lpstr>
      <vt:lpstr>Causes of SUD</vt:lpstr>
      <vt:lpstr>Relapse Rates are Similar for Addiction and Other Chronic Illnesses</vt:lpstr>
      <vt:lpstr>Important Note: </vt:lpstr>
      <vt:lpstr>PowerPoint Presentation</vt:lpstr>
      <vt:lpstr>PowerPoint Presentation</vt:lpstr>
      <vt:lpstr>PowerPoint Presentation</vt:lpstr>
      <vt:lpstr>PowerPoint Presentation</vt:lpstr>
      <vt:lpstr>Use     Misuse </vt:lpstr>
      <vt:lpstr>PowerPoint Presentation</vt:lpstr>
      <vt:lpstr>Components of Comprehensive Drug Addiction Treatment</vt:lpstr>
      <vt:lpstr>Harm Reduction</vt:lpstr>
      <vt:lpstr>Harm Reduction</vt:lpstr>
      <vt:lpstr>PowerPoint Presentation</vt:lpstr>
      <vt:lpstr>Benefits of Harm Reduction</vt:lpstr>
      <vt:lpstr>SUD Treatment Gap</vt:lpstr>
      <vt:lpstr>Harm Reduction Resources</vt:lpstr>
      <vt:lpstr>Naloxone Leave Behind</vt:lpstr>
      <vt:lpstr>NJ Overdose  Data  Dashboard</vt:lpstr>
      <vt:lpstr>PowerPoint Presentation</vt:lpstr>
      <vt:lpstr>PowerPoint Presentation</vt:lpstr>
      <vt:lpstr>PowerPoint Presentation</vt:lpstr>
      <vt:lpstr>Behavior Change  Discussion Questions</vt:lpstr>
      <vt:lpstr>Dedicated to all the people who are weary….</vt:lpstr>
      <vt:lpstr>Stages of Behavior Change</vt:lpstr>
      <vt:lpstr>Motivational Strategies </vt:lpstr>
      <vt:lpstr>PowerPoint Presentation</vt:lpstr>
      <vt:lpstr>PowerPoint Presentation</vt:lpstr>
      <vt:lpstr>Sympathy vs. Empathy Video   As you watch this video, look for examples of how the characters develop rapport!</vt:lpstr>
      <vt:lpstr>Rapid Rapport Discussion</vt:lpstr>
      <vt:lpstr>What is Motivational Interviewing (MI)? </vt:lpstr>
      <vt:lpstr>MI recognizes that:</vt:lpstr>
      <vt:lpstr>MI: FOUR GUIDING PRINCIPLES</vt:lpstr>
      <vt:lpstr>Motivational Interviewing Techniques</vt:lpstr>
      <vt:lpstr>1. Motivational Interviewing: OARS  </vt:lpstr>
      <vt:lpstr>1. Motivational Interviewing: OARS  </vt:lpstr>
      <vt:lpstr>Open Ended Questions Practice</vt:lpstr>
      <vt:lpstr>PowerPoint Presentation</vt:lpstr>
      <vt:lpstr>PowerPoint Presentation</vt:lpstr>
      <vt:lpstr>1. Motivational Interviewing: OARS  </vt:lpstr>
      <vt:lpstr>Example Affirmations</vt:lpstr>
      <vt:lpstr>1. Motivational Interviewing: OARS  </vt:lpstr>
      <vt:lpstr>Example Reflections</vt:lpstr>
      <vt:lpstr>1. Motivational Interviewing: OARS  </vt:lpstr>
      <vt:lpstr>PowerPoint Presentation</vt:lpstr>
      <vt:lpstr>Motivational Interviewing Techniques</vt:lpstr>
      <vt:lpstr>2. Motivational Interviewing: Eliciting Change Talk </vt:lpstr>
      <vt:lpstr>2. Motivational Interviewing: Eliciting Change Talk </vt:lpstr>
      <vt:lpstr>2. Motivational Interviewing: Eliciting Change Talk </vt:lpstr>
      <vt:lpstr>2. Motivational Interviewing: Eliciting Change Talk </vt:lpstr>
      <vt:lpstr>2. Motivational Interviewing: Eliciting Change Talk </vt:lpstr>
      <vt:lpstr>2. Motivational Interviewing: Eliciting Change Talk</vt:lpstr>
      <vt:lpstr>Motivational Interviewing Techniques</vt:lpstr>
      <vt:lpstr>PowerPoint Presentation</vt:lpstr>
      <vt:lpstr>Chat Bot</vt:lpstr>
      <vt:lpstr>PowerPoint Presentation</vt:lpstr>
      <vt:lpstr>MI: FOUR GUIDING PRINCIPLES</vt:lpstr>
      <vt:lpstr>PowerPoint Presentation</vt:lpstr>
      <vt:lpstr>PowerPoint Presentation</vt:lpstr>
      <vt:lpstr>PowerPoint Presentation</vt:lpstr>
      <vt:lpstr>PowerPoint Presentation</vt:lpstr>
      <vt:lpstr>Role Playing Discussion Questions</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Minutes to Help  Developed by the NJ Office of Emergency Medical Services and Rutgers School of Public Health</dc:title>
  <dc:creator>Nelson, Eva [DOH]</dc:creator>
  <cp:lastModifiedBy>Colleen McKay Wharton</cp:lastModifiedBy>
  <cp:revision>474</cp:revision>
  <dcterms:created xsi:type="dcterms:W3CDTF">2023-04-26T17:14:45Z</dcterms:created>
  <dcterms:modified xsi:type="dcterms:W3CDTF">2023-08-01T20:24:21Z</dcterms:modified>
</cp:coreProperties>
</file>